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87" r:id="rId2"/>
    <p:sldId id="416" r:id="rId3"/>
    <p:sldId id="417" r:id="rId4"/>
    <p:sldId id="418" r:id="rId5"/>
    <p:sldId id="419" r:id="rId6"/>
    <p:sldId id="420" r:id="rId7"/>
    <p:sldId id="37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53DB"/>
    <a:srgbClr val="B9500F"/>
    <a:srgbClr val="7F7F7F"/>
    <a:srgbClr val="6A3789"/>
    <a:srgbClr val="C57811"/>
    <a:srgbClr val="574237"/>
    <a:srgbClr val="D19111"/>
    <a:srgbClr val="FFFFFF"/>
    <a:srgbClr val="582AAC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673" autoAdjust="0"/>
    <p:restoredTop sz="96897" autoAdjust="0"/>
  </p:normalViewPr>
  <p:slideViewPr>
    <p:cSldViewPr snapToGrid="0">
      <p:cViewPr varScale="1">
        <p:scale>
          <a:sx n="71" d="100"/>
          <a:sy n="71" d="100"/>
        </p:scale>
        <p:origin x="-204" y="-108"/>
      </p:cViewPr>
      <p:guideLst>
        <p:guide orient="horz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6550B-6255-4C0C-93F3-03646AAB2A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1F04E-D61E-4361-8F2F-D32FA823F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96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8FA8C-7147-4324-8EF8-56670696103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8FA8C-7147-4324-8EF8-56670696103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8FA8C-7147-4324-8EF8-56670696103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8FA8C-7147-4324-8EF8-56670696103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8FA8C-7147-4324-8EF8-56670696103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8FA8C-7147-4324-8EF8-56670696103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4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0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2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2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6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6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9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4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6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9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EACA1-C63F-48D8-B670-547D9EEB51D4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17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hutterstock_1139477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788589" cy="4521200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6790268" y="4292601"/>
            <a:ext cx="5400146" cy="1532466"/>
          </a:xfrm>
          <a:prstGeom prst="rect">
            <a:avLst/>
          </a:prstGeom>
          <a:solidFill>
            <a:srgbClr val="0000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 descr="фон сх.jpg"/>
          <p:cNvPicPr>
            <a:picLocks noChangeAspect="1"/>
          </p:cNvPicPr>
          <p:nvPr/>
        </p:nvPicPr>
        <p:blipFill>
          <a:blip r:embed="rId4"/>
          <a:srcRect l="26667" t="10658" b="27910"/>
          <a:stretch>
            <a:fillRect/>
          </a:stretch>
        </p:blipFill>
        <p:spPr>
          <a:xfrm>
            <a:off x="1598" y="4295584"/>
            <a:ext cx="6788668" cy="1529494"/>
          </a:xfrm>
          <a:prstGeom prst="rect">
            <a:avLst/>
          </a:prstGeom>
          <a:effectLst/>
        </p:spPr>
      </p:pic>
      <p:sp>
        <p:nvSpPr>
          <p:cNvPr id="56" name="Прямоугольник 55"/>
          <p:cNvSpPr/>
          <p:nvPr/>
        </p:nvSpPr>
        <p:spPr>
          <a:xfrm>
            <a:off x="7154327" y="4751845"/>
            <a:ext cx="4732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8352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БАРС.СЕЛЬСКОЕ </a:t>
            </a:r>
            <a:r>
              <a:rPr lang="ru-RU" sz="2000" b="1" dirty="0" smtClean="0">
                <a:solidFill>
                  <a:srgbClr val="48352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ХОЗЯЙСТВО- </a:t>
            </a:r>
            <a:endParaRPr lang="ru-RU" sz="2000" b="1" dirty="0">
              <a:solidFill>
                <a:srgbClr val="48352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 smtClean="0">
                <a:solidFill>
                  <a:srgbClr val="48352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ВЕТНАДЗОР</a:t>
            </a:r>
            <a:endParaRPr lang="ru-RU" sz="2000" b="1" dirty="0">
              <a:solidFill>
                <a:srgbClr val="48352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0" y="5030701"/>
            <a:ext cx="6786434" cy="394253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0" y="5217084"/>
            <a:ext cx="6786434" cy="394253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0" y="4404168"/>
            <a:ext cx="6786434" cy="117043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2472266" y="5825067"/>
            <a:ext cx="4317999" cy="103293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5000"/>
                </a:schemeClr>
              </a:gs>
              <a:gs pos="17000">
                <a:schemeClr val="accent5">
                  <a:lumMod val="50000"/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190" y="4611235"/>
            <a:ext cx="1046878" cy="8681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421" y="1075951"/>
            <a:ext cx="1414463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61657" y="2166634"/>
            <a:ext cx="1907748" cy="6078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Облачные </a:t>
            </a:r>
          </a:p>
          <a:p>
            <a:pPr>
              <a:lnSpc>
                <a:spcPts val="1400"/>
              </a:lnSpc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технологии</a:t>
            </a:r>
          </a:p>
          <a:p>
            <a:pPr>
              <a:lnSpc>
                <a:spcPts val="1400"/>
              </a:lnSpc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управления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32123" y="336764"/>
            <a:ext cx="3009817" cy="444507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ПРЕИМУЩЕСТВА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174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3174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Прямоугольник 98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" name="TextBox 17"/>
          <p:cNvSpPr txBox="1">
            <a:spLocks noChangeArrowheads="1"/>
          </p:cNvSpPr>
          <p:nvPr/>
        </p:nvSpPr>
        <p:spPr bwMode="auto">
          <a:xfrm>
            <a:off x="524401" y="5398567"/>
            <a:ext cx="4521730" cy="85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920" tIns="57459" rIns="114920" bIns="57459">
            <a:spAutoFit/>
          </a:bodyPr>
          <a:lstStyle/>
          <a:p>
            <a:pPr algn="r" eaLnBrk="1" hangingPunct="1"/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ВОЗМОЖНОСТЬ ДОСТУПА </a:t>
            </a:r>
          </a:p>
          <a:p>
            <a:pPr algn="r" eaLnBrk="1" hangingPunct="1"/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К ИНФОРМАЦИИ В ЗАВИСИМОСТИ </a:t>
            </a:r>
          </a:p>
          <a:p>
            <a:pPr algn="r" eaLnBrk="1" hangingPunct="1"/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ОТ ЗАДАННОЙ РОЛИ  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6" name="Прямоугольник 25"/>
          <p:cNvSpPr>
            <a:spLocks noChangeArrowheads="1"/>
          </p:cNvSpPr>
          <p:nvPr/>
        </p:nvSpPr>
        <p:spPr bwMode="auto">
          <a:xfrm>
            <a:off x="76204" y="6131445"/>
            <a:ext cx="4868332" cy="52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927" tIns="57464" rIns="114927" bIns="57464">
            <a:spAutoFit/>
          </a:bodyPr>
          <a:lstStyle/>
          <a:p>
            <a:pPr algn="r" eaLnBrk="1" hangingPunct="1">
              <a:lnSpc>
                <a:spcPts val="1600"/>
              </a:lnSpc>
            </a:pP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администраторы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, главный инспектор, инспектора инспекций…</a:t>
            </a:r>
          </a:p>
        </p:txBody>
      </p:sp>
      <p:sp>
        <p:nvSpPr>
          <p:cNvPr id="195" name="TextBox 17"/>
          <p:cNvSpPr txBox="1">
            <a:spLocks noChangeArrowheads="1"/>
          </p:cNvSpPr>
          <p:nvPr/>
        </p:nvSpPr>
        <p:spPr bwMode="auto">
          <a:xfrm>
            <a:off x="7975594" y="4326458"/>
            <a:ext cx="3776134" cy="59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148" tIns="50074" rIns="100148" bIns="50074">
            <a:spAutoFit/>
          </a:bodyPr>
          <a:lstStyle/>
          <a:p>
            <a:pPr eaLnBrk="1" hangingPunct="1"/>
            <a:r>
              <a:rPr lang="ru-RU" alt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ФОРМИРОВАНИЕ ЕДИНОЙ БАЗЫ ПОДНАДЗОРНЫХ ОБЪЕКТОВ</a:t>
            </a:r>
            <a:endParaRPr lang="ru-RU" alt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" name="Прямоугольник 23"/>
          <p:cNvSpPr>
            <a:spLocks noChangeArrowheads="1"/>
          </p:cNvSpPr>
          <p:nvPr/>
        </p:nvSpPr>
        <p:spPr bwMode="auto">
          <a:xfrm>
            <a:off x="7983533" y="4920183"/>
            <a:ext cx="2668587" cy="63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154" tIns="50077" rIns="100154" bIns="50077">
            <a:spAutoFit/>
          </a:bodyPr>
          <a:lstStyle/>
          <a:p>
            <a:pPr eaLnBrk="1" hangingPunct="1">
              <a:lnSpc>
                <a:spcPts val="1400"/>
              </a:lnSpc>
            </a:pP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анкетные данные, история по проверкам, история изменений данных</a:t>
            </a:r>
          </a:p>
        </p:txBody>
      </p:sp>
      <p:sp>
        <p:nvSpPr>
          <p:cNvPr id="196" name="TextBox 17"/>
          <p:cNvSpPr txBox="1">
            <a:spLocks noChangeArrowheads="1"/>
          </p:cNvSpPr>
          <p:nvPr/>
        </p:nvSpPr>
        <p:spPr bwMode="auto">
          <a:xfrm>
            <a:off x="592667" y="1972201"/>
            <a:ext cx="3277658" cy="83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148" tIns="50074" rIns="100148" bIns="50074">
            <a:spAutoFit/>
          </a:bodyPr>
          <a:lstStyle/>
          <a:p>
            <a:pPr algn="r" eaLnBrk="1" hangingPunct="1"/>
            <a:r>
              <a:rPr lang="ru-RU" altLang="ru-RU" sz="1600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ПЕРЕВОД РАБОТЫ ИНСПЕКЦИИ</a:t>
            </a:r>
          </a:p>
          <a:p>
            <a:pPr algn="r" eaLnBrk="1" hangingPunct="1"/>
            <a:r>
              <a:rPr lang="ru-RU" altLang="ru-RU" sz="1600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В ЭЛЕКТРОННЫЙ ВИД</a:t>
            </a:r>
            <a:endParaRPr lang="ru-RU" altLang="ru-RU" sz="1600" b="1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3" name="Прямоугольник 19"/>
          <p:cNvSpPr>
            <a:spLocks noChangeArrowheads="1"/>
          </p:cNvSpPr>
          <p:nvPr/>
        </p:nvSpPr>
        <p:spPr bwMode="auto">
          <a:xfrm>
            <a:off x="855135" y="2770187"/>
            <a:ext cx="3003549" cy="51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154" tIns="50077" rIns="100154" bIns="50077">
            <a:spAutoFit/>
          </a:bodyPr>
          <a:lstStyle/>
          <a:p>
            <a:pPr algn="r" eaLnBrk="1" hangingPunct="1">
              <a:lnSpc>
                <a:spcPts val="1600"/>
              </a:lnSpc>
            </a:pP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формирование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документов, оповещение на почту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3121213" y="1303861"/>
            <a:ext cx="672910" cy="681039"/>
            <a:chOff x="630238" y="1278997"/>
            <a:chExt cx="1182687" cy="1196975"/>
          </a:xfrm>
        </p:grpSpPr>
        <p:pic>
          <p:nvPicPr>
            <p:cNvPr id="210" name="Picture 22" descr="D:\КОнференции (Партнерки...)\Партнерка\ИКОНКИ\03_набор иконок_оранжевый\1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B153DB">
                  <a:tint val="45000"/>
                  <a:satMod val="400000"/>
                </a:srgb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630238" y="1278997"/>
              <a:ext cx="1182687" cy="119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4" name="Picture 23" descr="D:\КОнференции (Партнерки...)\Партнерка\ИКОНКИ\03_набор иконок_оранжевый\29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B153DB">
                  <a:tint val="45000"/>
                  <a:satMod val="400000"/>
                </a:srgb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023938" y="1448859"/>
              <a:ext cx="3952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7" name="Прямоугольник с двумя вырезанными противолежащими углами 196"/>
          <p:cNvSpPr/>
          <p:nvPr/>
        </p:nvSpPr>
        <p:spPr>
          <a:xfrm>
            <a:off x="7873465" y="1954209"/>
            <a:ext cx="3514195" cy="1020024"/>
          </a:xfrm>
          <a:prstGeom prst="snip2DiagRect">
            <a:avLst/>
          </a:prstGeom>
          <a:noFill/>
          <a:ln>
            <a:noFill/>
          </a:ln>
          <a:extLst/>
        </p:spPr>
        <p:txBody>
          <a:bodyPr wrap="square" lIns="114920" tIns="57459" rIns="114920" bIns="57459">
            <a:spAutoFit/>
          </a:bodyPr>
          <a:lstStyle/>
          <a:p>
            <a:pPr eaLnBrk="1" hangingPunct="1">
              <a:defRPr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КОНТРОЛЬ ИСПОЛНЕНИЯ ГОСУДАРСТВЕННОЙ ФУНКЦИИ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" name="Прямоугольник 21"/>
          <p:cNvSpPr>
            <a:spLocks noChangeArrowheads="1"/>
          </p:cNvSpPr>
          <p:nvPr/>
        </p:nvSpPr>
        <p:spPr bwMode="auto">
          <a:xfrm>
            <a:off x="7984059" y="2839498"/>
            <a:ext cx="2667000" cy="47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27" tIns="57464" rIns="114927" bIns="57464">
            <a:spAutoFit/>
          </a:bodyPr>
          <a:lstStyle/>
          <a:p>
            <a:pPr eaLnBrk="1" hangingPunct="1">
              <a:lnSpc>
                <a:spcPts val="1400"/>
              </a:lnSpc>
            </a:pP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оповещения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пользователей, отчеты системы</a:t>
            </a:r>
          </a:p>
        </p:txBody>
      </p:sp>
      <p:pic>
        <p:nvPicPr>
          <p:cNvPr id="27" name="Рисунок 26" descr="005(2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3833" y="1575720"/>
            <a:ext cx="4414969" cy="4107151"/>
          </a:xfrm>
          <a:prstGeom prst="rect">
            <a:avLst/>
          </a:prstGeom>
        </p:spPr>
      </p:pic>
      <p:pic>
        <p:nvPicPr>
          <p:cNvPr id="33" name="Рисунок 32" descr="4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0736" y="5401723"/>
            <a:ext cx="618067" cy="618067"/>
          </a:xfrm>
          <a:prstGeom prst="rect">
            <a:avLst/>
          </a:prstGeom>
        </p:spPr>
      </p:pic>
      <p:pic>
        <p:nvPicPr>
          <p:cNvPr id="34" name="Рисунок 33" descr="79.png"/>
          <p:cNvPicPr>
            <a:picLocks noChangeAspect="1"/>
          </p:cNvPicPr>
          <p:nvPr/>
        </p:nvPicPr>
        <p:blipFill>
          <a:blip r:embed="rId8" cstate="print">
            <a:lum bright="-10000"/>
          </a:blip>
          <a:stretch>
            <a:fillRect/>
          </a:stretch>
        </p:blipFill>
        <p:spPr>
          <a:xfrm>
            <a:off x="8009461" y="1346196"/>
            <a:ext cx="762000" cy="762000"/>
          </a:xfrm>
          <a:prstGeom prst="rect">
            <a:avLst/>
          </a:prstGeom>
        </p:spPr>
      </p:pic>
      <p:pic>
        <p:nvPicPr>
          <p:cNvPr id="35" name="Рисунок 34" descr="199.png"/>
          <p:cNvPicPr>
            <a:picLocks noChangeAspect="1"/>
          </p:cNvPicPr>
          <p:nvPr/>
        </p:nvPicPr>
        <p:blipFill>
          <a:blip r:embed="rId9" cstate="print">
            <a:lum bright="-10000"/>
          </a:blip>
          <a:stretch>
            <a:fillRect/>
          </a:stretch>
        </p:blipFill>
        <p:spPr>
          <a:xfrm>
            <a:off x="8026403" y="3632197"/>
            <a:ext cx="736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32123" y="336764"/>
            <a:ext cx="7331810" cy="444507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ФУНКЦИОНАЛЬНЫЕ ВОЗМОЖНОСТИ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174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3174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Прямоугольник 98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 bwMode="auto">
          <a:xfrm rot="16200000">
            <a:off x="-1646340" y="2854354"/>
            <a:ext cx="5649986" cy="2357306"/>
          </a:xfrm>
          <a:prstGeom prst="rect">
            <a:avLst/>
          </a:prstGeom>
          <a:gradFill>
            <a:gsLst>
              <a:gs pos="0">
                <a:srgbClr val="FFC000"/>
              </a:gs>
              <a:gs pos="17000">
                <a:srgbClr val="F2A100"/>
              </a:gs>
              <a:gs pos="41000">
                <a:srgbClr val="F43030"/>
              </a:gs>
              <a:gs pos="79000">
                <a:srgbClr val="905694"/>
              </a:gs>
              <a:gs pos="100000">
                <a:srgbClr val="B772B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65401" y="1626311"/>
            <a:ext cx="848066" cy="8480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065401" y="2565566"/>
            <a:ext cx="848066" cy="8480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065401" y="3495701"/>
            <a:ext cx="848066" cy="8480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065401" y="4425837"/>
            <a:ext cx="848066" cy="8480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065401" y="5365093"/>
            <a:ext cx="848066" cy="8480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8783" y="2715269"/>
            <a:ext cx="557018" cy="557018"/>
          </a:xfrm>
          <a:prstGeom prst="rect">
            <a:avLst/>
          </a:prstGeom>
        </p:spPr>
      </p:pic>
      <p:pic>
        <p:nvPicPr>
          <p:cNvPr id="36" name="Рисунок 35" descr="29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8783" y="1774922"/>
            <a:ext cx="547899" cy="547899"/>
          </a:xfrm>
          <a:prstGeom prst="rect">
            <a:avLst/>
          </a:prstGeom>
        </p:spPr>
      </p:pic>
      <p:sp>
        <p:nvSpPr>
          <p:cNvPr id="41" name="Прямоугольник 28"/>
          <p:cNvSpPr>
            <a:spLocks noChangeArrowheads="1"/>
          </p:cNvSpPr>
          <p:nvPr/>
        </p:nvSpPr>
        <p:spPr bwMode="auto">
          <a:xfrm>
            <a:off x="2607728" y="2779193"/>
            <a:ext cx="7367588" cy="345017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42401" tIns="71201" rIns="142401" bIns="71201" anchor="ctr"/>
          <a:lstStyle/>
          <a:p>
            <a:pPr marL="0" lvl="1" indent="0" defTabSz="888522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Ведение реестра поднадзорных объектов</a:t>
            </a:r>
          </a:p>
        </p:txBody>
      </p:sp>
      <p:sp>
        <p:nvSpPr>
          <p:cNvPr id="44" name="Прямоугольник 29"/>
          <p:cNvSpPr>
            <a:spLocks noChangeArrowheads="1"/>
          </p:cNvSpPr>
          <p:nvPr/>
        </p:nvSpPr>
        <p:spPr bwMode="auto">
          <a:xfrm>
            <a:off x="2607728" y="1454685"/>
            <a:ext cx="7501472" cy="119062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42401" tIns="71201" rIns="142401" bIns="71201" anchor="ctr"/>
          <a:lstStyle/>
          <a:p>
            <a:pPr marL="3478" lvl="1" indent="-3478" defTabSz="888522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Формирование ежегодного плана проверок, проводимых совместно с заинтересованными органами</a:t>
            </a:r>
          </a:p>
        </p:txBody>
      </p:sp>
      <p:sp>
        <p:nvSpPr>
          <p:cNvPr id="45" name="Прямоугольник 24"/>
          <p:cNvSpPr>
            <a:spLocks noChangeArrowheads="1"/>
          </p:cNvSpPr>
          <p:nvPr/>
        </p:nvSpPr>
        <p:spPr bwMode="auto">
          <a:xfrm>
            <a:off x="2607728" y="3573463"/>
            <a:ext cx="8140879" cy="65987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0154" tIns="50077" rIns="100154" bIns="50077" anchor="ctr"/>
          <a:lstStyle/>
          <a:p>
            <a:pPr marL="0" lvl="1" indent="0" defTabSz="888522">
              <a:tabLst>
                <a:tab pos="7661103" algn="l"/>
                <a:tab pos="8154919" algn="l"/>
              </a:tabLs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Ведение информационной базы оснований проверок (обращение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заявление, приказ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распоряжение, ежегодный план)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607728" y="4444460"/>
            <a:ext cx="8140879" cy="76252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0154" tIns="50077" rIns="100154" bIns="50077" anchor="ctr"/>
          <a:lstStyle/>
          <a:p>
            <a:pPr marL="17388" lvl="1" indent="-17388" defTabSz="888522">
              <a:tabLst>
                <a:tab pos="7661103" algn="l"/>
                <a:tab pos="8154919" algn="l"/>
              </a:tabLs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Контроль проводимых проверок (плановых и внеплановых) </a:t>
            </a:r>
          </a:p>
          <a:p>
            <a:pPr marL="17388" lvl="1" indent="-17388" defTabSz="888522">
              <a:tabLst>
                <a:tab pos="7661103" algn="l"/>
                <a:tab pos="8154919" algn="l"/>
              </a:tabLs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по каждому объекту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Прямоугольник 37"/>
          <p:cNvSpPr>
            <a:spLocks noChangeArrowheads="1"/>
          </p:cNvSpPr>
          <p:nvPr/>
        </p:nvSpPr>
        <p:spPr bwMode="auto">
          <a:xfrm>
            <a:off x="2607728" y="5472641"/>
            <a:ext cx="7985936" cy="62335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42401" tIns="71201" rIns="142401" bIns="71201" anchor="ctr"/>
          <a:lstStyle/>
          <a:p>
            <a:pPr marL="0" lvl="1" indent="0" defTabSz="888522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Учет результатов осуществления государственной функции </a:t>
            </a:r>
          </a:p>
          <a:p>
            <a:pPr marL="0" lvl="1" indent="0" defTabSz="888522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(акты, предписания, протоколы, постановления)</a:t>
            </a:r>
          </a:p>
        </p:txBody>
      </p:sp>
      <p:pic>
        <p:nvPicPr>
          <p:cNvPr id="48" name="Рисунок 47" descr="29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02266" y="3606799"/>
            <a:ext cx="567267" cy="567267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 rot="16200000">
            <a:off x="-450559" y="3746198"/>
            <a:ext cx="5640897" cy="582706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31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0734" y="5494867"/>
            <a:ext cx="567266" cy="567266"/>
          </a:xfrm>
          <a:prstGeom prst="rect">
            <a:avLst/>
          </a:prstGeom>
        </p:spPr>
      </p:pic>
      <p:pic>
        <p:nvPicPr>
          <p:cNvPr id="52" name="Рисунок 51" descr="32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32133" y="4518799"/>
            <a:ext cx="702733" cy="70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32123" y="336764"/>
            <a:ext cx="4300744" cy="444507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ФУНКЦИОНАЛЬНАЯ СХЕМА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174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3174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Прямоугольник 98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Рисунок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142" y="1244752"/>
            <a:ext cx="8852258" cy="541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0" y="1391517"/>
            <a:ext cx="12190413" cy="1244811"/>
            <a:chOff x="0" y="4295584"/>
            <a:chExt cx="6790266" cy="1529494"/>
          </a:xfrm>
        </p:grpSpPr>
        <p:pic>
          <p:nvPicPr>
            <p:cNvPr id="54" name="Рисунок 53" descr="фон сх.jpg"/>
            <p:cNvPicPr>
              <a:picLocks noChangeAspect="1"/>
            </p:cNvPicPr>
            <p:nvPr/>
          </p:nvPicPr>
          <p:blipFill>
            <a:blip r:embed="rId3"/>
            <a:srcRect l="26667" t="10658" b="27910"/>
            <a:stretch>
              <a:fillRect/>
            </a:stretch>
          </p:blipFill>
          <p:spPr>
            <a:xfrm>
              <a:off x="1598" y="4295584"/>
              <a:ext cx="6788668" cy="1529494"/>
            </a:xfrm>
            <a:prstGeom prst="rect">
              <a:avLst/>
            </a:prstGeom>
            <a:effectLst/>
          </p:spPr>
        </p:pic>
        <p:sp>
          <p:nvSpPr>
            <p:cNvPr id="55" name="Прямоугольник 54"/>
            <p:cNvSpPr/>
            <p:nvPr/>
          </p:nvSpPr>
          <p:spPr>
            <a:xfrm>
              <a:off x="0" y="5030701"/>
              <a:ext cx="6786434" cy="394253"/>
            </a:xfrm>
            <a:prstGeom prst="rect">
              <a:avLst/>
            </a:prstGeom>
            <a:solidFill>
              <a:schemeClr val="bg1">
                <a:alpha val="1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0" y="5217084"/>
              <a:ext cx="6786434" cy="394253"/>
            </a:xfrm>
            <a:prstGeom prst="rect">
              <a:avLst/>
            </a:prstGeom>
            <a:solidFill>
              <a:schemeClr val="bg1">
                <a:alpha val="1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0" y="4404168"/>
              <a:ext cx="6786434" cy="117043"/>
            </a:xfrm>
            <a:prstGeom prst="rect">
              <a:avLst/>
            </a:prstGeom>
            <a:solidFill>
              <a:schemeClr val="bg1">
                <a:alpha val="1607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239262" y="3334384"/>
            <a:ext cx="2281781" cy="1764876"/>
            <a:chOff x="672929" y="2326851"/>
            <a:chExt cx="2281781" cy="1764876"/>
          </a:xfrm>
        </p:grpSpPr>
        <p:sp>
          <p:nvSpPr>
            <p:cNvPr id="26" name="Шестиугольник 25"/>
            <p:cNvSpPr/>
            <p:nvPr/>
          </p:nvSpPr>
          <p:spPr>
            <a:xfrm>
              <a:off x="951449" y="2415835"/>
              <a:ext cx="1746866" cy="1594500"/>
            </a:xfrm>
            <a:prstGeom prst="hexagon">
              <a:avLst/>
            </a:prstGeom>
            <a:gradFill>
              <a:gsLst>
                <a:gs pos="26000">
                  <a:srgbClr val="FFC000"/>
                </a:gs>
                <a:gs pos="100000">
                  <a:srgbClr val="F2A100"/>
                </a:gs>
              </a:gsLst>
              <a:lin ang="3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672929" y="2326851"/>
              <a:ext cx="2281781" cy="1764876"/>
              <a:chOff x="724124" y="2284213"/>
              <a:chExt cx="2729886" cy="2111469"/>
            </a:xfrm>
          </p:grpSpPr>
          <p:sp>
            <p:nvSpPr>
              <p:cNvPr id="30" name="Равнобедренный треугольник 29"/>
              <p:cNvSpPr/>
              <p:nvPr/>
            </p:nvSpPr>
            <p:spPr>
              <a:xfrm rot="5400000">
                <a:off x="1956326" y="3108732"/>
                <a:ext cx="1918292" cy="487979"/>
              </a:xfrm>
              <a:prstGeom prst="triangle">
                <a:avLst/>
              </a:prstGeom>
              <a:solidFill>
                <a:schemeClr val="bg1">
                  <a:alpha val="2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 rot="9000000">
                <a:off x="1532479" y="3769102"/>
                <a:ext cx="1909765" cy="626579"/>
              </a:xfrm>
              <a:prstGeom prst="triangle">
                <a:avLst/>
              </a:prstGeom>
              <a:solidFill>
                <a:schemeClr val="bg1">
                  <a:alpha val="2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Равнобедренный треугольник 31"/>
              <p:cNvSpPr/>
              <p:nvPr/>
            </p:nvSpPr>
            <p:spPr>
              <a:xfrm rot="12600000">
                <a:off x="734619" y="3769103"/>
                <a:ext cx="1909765" cy="626579"/>
              </a:xfrm>
              <a:prstGeom prst="triangle">
                <a:avLst/>
              </a:prstGeom>
              <a:solidFill>
                <a:schemeClr val="bg1">
                  <a:alpha val="2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авнобедренный треугольник 32"/>
              <p:cNvSpPr/>
              <p:nvPr/>
            </p:nvSpPr>
            <p:spPr>
              <a:xfrm rot="19800000">
                <a:off x="724124" y="2284213"/>
                <a:ext cx="1932620" cy="626579"/>
              </a:xfrm>
              <a:prstGeom prst="triangle">
                <a:avLst/>
              </a:prstGeom>
              <a:solidFill>
                <a:schemeClr val="bg1">
                  <a:alpha val="2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Равнобедренный треугольник 33"/>
              <p:cNvSpPr/>
              <p:nvPr/>
            </p:nvSpPr>
            <p:spPr>
              <a:xfrm rot="1800000">
                <a:off x="1535718" y="2292497"/>
                <a:ext cx="1918292" cy="628494"/>
              </a:xfrm>
              <a:prstGeom prst="triangle">
                <a:avLst/>
              </a:prstGeom>
              <a:solidFill>
                <a:schemeClr val="bg1">
                  <a:alpha val="2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Равнобедренный треугольник 34"/>
              <p:cNvSpPr/>
              <p:nvPr/>
            </p:nvSpPr>
            <p:spPr>
              <a:xfrm rot="16200000">
                <a:off x="327291" y="3097227"/>
                <a:ext cx="1918292" cy="510991"/>
              </a:xfrm>
              <a:prstGeom prst="triangle">
                <a:avLst/>
              </a:prstGeom>
              <a:solidFill>
                <a:schemeClr val="bg1">
                  <a:alpha val="2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2" name="Группа 51"/>
          <p:cNvGrpSpPr/>
          <p:nvPr/>
        </p:nvGrpSpPr>
        <p:grpSpPr>
          <a:xfrm>
            <a:off x="7249425" y="3325918"/>
            <a:ext cx="2281781" cy="1764876"/>
            <a:chOff x="4463892" y="2326851"/>
            <a:chExt cx="2281781" cy="1764876"/>
          </a:xfrm>
        </p:grpSpPr>
        <p:sp>
          <p:nvSpPr>
            <p:cNvPr id="28" name="Шестиугольник 27"/>
            <p:cNvSpPr/>
            <p:nvPr/>
          </p:nvSpPr>
          <p:spPr>
            <a:xfrm>
              <a:off x="4745556" y="2415835"/>
              <a:ext cx="1746866" cy="1594500"/>
            </a:xfrm>
            <a:prstGeom prst="hexagon">
              <a:avLst/>
            </a:prstGeom>
            <a:gradFill>
              <a:gsLst>
                <a:gs pos="26000">
                  <a:srgbClr val="F43030"/>
                </a:gs>
                <a:gs pos="100000">
                  <a:srgbClr val="B153DB"/>
                </a:gs>
              </a:gsLst>
              <a:lin ang="3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4463892" y="2326851"/>
              <a:ext cx="2281781" cy="1764876"/>
              <a:chOff x="724124" y="2284213"/>
              <a:chExt cx="2729886" cy="2111469"/>
            </a:xfrm>
          </p:grpSpPr>
          <p:sp>
            <p:nvSpPr>
              <p:cNvPr id="37" name="Равнобедренный треугольник 36"/>
              <p:cNvSpPr/>
              <p:nvPr/>
            </p:nvSpPr>
            <p:spPr>
              <a:xfrm rot="5400000">
                <a:off x="1956326" y="3108732"/>
                <a:ext cx="1918292" cy="487979"/>
              </a:xfrm>
              <a:prstGeom prst="triangle">
                <a:avLst/>
              </a:prstGeom>
              <a:solidFill>
                <a:schemeClr val="bg1">
                  <a:alpha val="2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Равнобедренный треугольник 37"/>
              <p:cNvSpPr/>
              <p:nvPr/>
            </p:nvSpPr>
            <p:spPr>
              <a:xfrm rot="9000000">
                <a:off x="1532479" y="3769102"/>
                <a:ext cx="1909765" cy="626579"/>
              </a:xfrm>
              <a:prstGeom prst="triangle">
                <a:avLst/>
              </a:prstGeom>
              <a:solidFill>
                <a:schemeClr val="bg1">
                  <a:alpha val="2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Равнобедренный треугольник 38"/>
              <p:cNvSpPr/>
              <p:nvPr/>
            </p:nvSpPr>
            <p:spPr>
              <a:xfrm rot="12600000">
                <a:off x="734619" y="3769103"/>
                <a:ext cx="1909765" cy="626579"/>
              </a:xfrm>
              <a:prstGeom prst="triangle">
                <a:avLst/>
              </a:prstGeom>
              <a:solidFill>
                <a:schemeClr val="bg1">
                  <a:alpha val="2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Равнобедренный треугольник 39"/>
              <p:cNvSpPr/>
              <p:nvPr/>
            </p:nvSpPr>
            <p:spPr>
              <a:xfrm rot="19800000">
                <a:off x="724124" y="2284213"/>
                <a:ext cx="1932620" cy="626579"/>
              </a:xfrm>
              <a:prstGeom prst="triangle">
                <a:avLst/>
              </a:prstGeom>
              <a:solidFill>
                <a:schemeClr val="bg1">
                  <a:alpha val="2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 rot="1800000">
                <a:off x="1535718" y="2292497"/>
                <a:ext cx="1918292" cy="628494"/>
              </a:xfrm>
              <a:prstGeom prst="triangle">
                <a:avLst/>
              </a:prstGeom>
              <a:solidFill>
                <a:schemeClr val="bg1">
                  <a:alpha val="2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Равнобедренный треугольник 43"/>
              <p:cNvSpPr/>
              <p:nvPr/>
            </p:nvSpPr>
            <p:spPr>
              <a:xfrm rot="16200000">
                <a:off x="327291" y="3097227"/>
                <a:ext cx="1918292" cy="510991"/>
              </a:xfrm>
              <a:prstGeom prst="triangle">
                <a:avLst/>
              </a:prstGeom>
              <a:solidFill>
                <a:schemeClr val="bg1">
                  <a:alpha val="2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432123" y="336764"/>
            <a:ext cx="10218944" cy="444507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АКТУАЛЬНЫЕ ДАННЫЕ ПО ЮЛ И ИП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174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3174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Прямоугольник 98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828804" y="1669527"/>
            <a:ext cx="8932333" cy="54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8100" dir="2700000" algn="tl" rotWithShape="0">
              <a:prstClr val="black">
                <a:alpha val="46000"/>
              </a:prstClr>
            </a:outerShdw>
          </a:effectLst>
        </p:spPr>
        <p:txBody>
          <a:bodyPr wrap="square" lIns="114920" tIns="57459" rIns="114920" bIns="57459">
            <a:spAutoFit/>
          </a:bodyPr>
          <a:lstStyle/>
          <a:p>
            <a:pPr algn="just" eaLnBrk="1" hangingPunct="1"/>
            <a:r>
              <a:rPr lang="ru-RU" altLang="ru-RU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ИНТЕГРАЦИЯ С УФНС </a:t>
            </a:r>
            <a:r>
              <a:rPr lang="ru-RU" altLang="ru-R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(ВЫПИСКИ ЕГРЮЛ</a:t>
            </a:r>
            <a:r>
              <a:rPr lang="en-US" altLang="ru-R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ru-RU" altLang="ru-RU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ЕГРИП)</a:t>
            </a:r>
            <a:endParaRPr lang="ru-RU" altLang="ru-RU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879599" y="5204889"/>
            <a:ext cx="2942167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920" tIns="57459" rIns="114920" bIns="57459">
            <a:spAutoFit/>
          </a:bodyPr>
          <a:lstStyle/>
          <a:p>
            <a:pPr algn="ctr" eaLnBrk="1" hangingPunct="1"/>
            <a:r>
              <a:rPr lang="ru-RU" alt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ЗАГРУЗКА ДАННЫХ           ИЗ ШАБЛОНА</a:t>
            </a:r>
            <a:endParaRPr lang="ru-RU" altLang="ru-RU" sz="15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8069792" y="5203303"/>
            <a:ext cx="11906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20" tIns="57459" rIns="114920" bIns="57459">
            <a:spAutoFit/>
          </a:bodyPr>
          <a:lstStyle/>
          <a:p>
            <a:pPr eaLnBrk="1" hangingPunct="1"/>
            <a:r>
              <a:rPr lang="ru-RU" alt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СМЭВ</a:t>
            </a:r>
            <a:endParaRPr lang="ru-RU" altLang="ru-RU" sz="15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104"/>
          <p:cNvSpPr>
            <a:spLocks noChangeArrowheads="1"/>
          </p:cNvSpPr>
          <p:nvPr/>
        </p:nvSpPr>
        <p:spPr bwMode="auto">
          <a:xfrm>
            <a:off x="1185333" y="5755231"/>
            <a:ext cx="4602163" cy="58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154" tIns="50077" rIns="100154" bIns="50077">
            <a:spAutoFit/>
          </a:bodyPr>
          <a:lstStyle/>
          <a:p>
            <a:pPr algn="ctr" eaLnBrk="1" hangingPunct="1">
              <a:lnSpc>
                <a:spcPts val="1900"/>
              </a:lnSpc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Получение </a:t>
            </a:r>
            <a:r>
              <a:rPr lang="en-US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xml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файла от УФНС и загрузка в Систему (ручное обновление)</a:t>
            </a:r>
          </a:p>
        </p:txBody>
      </p:sp>
      <p:sp>
        <p:nvSpPr>
          <p:cNvPr id="24" name="Прямоугольник 105"/>
          <p:cNvSpPr>
            <a:spLocks noChangeArrowheads="1"/>
          </p:cNvSpPr>
          <p:nvPr/>
        </p:nvSpPr>
        <p:spPr bwMode="auto">
          <a:xfrm>
            <a:off x="6096000" y="5492754"/>
            <a:ext cx="4693708" cy="107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154" tIns="50077" rIns="100154" bIns="50077">
            <a:spAutoFit/>
          </a:bodyPr>
          <a:lstStyle/>
          <a:p>
            <a:pPr algn="ctr" eaLnBrk="1" hangingPunct="1">
              <a:lnSpc>
                <a:spcPts val="1900"/>
              </a:lnSpc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Формирование и отправка запросов </a:t>
            </a:r>
            <a:endParaRPr lang="ru-RU" alt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ts val="1900"/>
              </a:lnSpc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на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получение актуальных данных, </a:t>
            </a:r>
            <a:endParaRPr lang="ru-RU" alt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ts val="1900"/>
              </a:lnSpc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получение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ответов и внесение изменений </a:t>
            </a:r>
            <a:endParaRPr lang="ru-RU" alt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ts val="1900"/>
              </a:lnSpc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в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реестры Системы</a:t>
            </a:r>
          </a:p>
        </p:txBody>
      </p:sp>
      <p:pic>
        <p:nvPicPr>
          <p:cNvPr id="25" name="Picture 44" descr="D:\КОнференции (Партнерки...)\Партнерка\ИКОНКИ\21_набор иконок - БЕЛЫЙ\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930" y="1328555"/>
            <a:ext cx="1291003" cy="130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Нашивка 46"/>
          <p:cNvSpPr/>
          <p:nvPr/>
        </p:nvSpPr>
        <p:spPr>
          <a:xfrm rot="5400000">
            <a:off x="3142722" y="2753776"/>
            <a:ext cx="431800" cy="574675"/>
          </a:xfrm>
          <a:prstGeom prst="chevron">
            <a:avLst>
              <a:gd name="adj" fmla="val 32363"/>
            </a:avLst>
          </a:prstGeom>
          <a:solidFill>
            <a:srgbClr val="F2A100">
              <a:alpha val="4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Нашивка 57"/>
          <p:cNvSpPr/>
          <p:nvPr/>
        </p:nvSpPr>
        <p:spPr>
          <a:xfrm rot="5400000">
            <a:off x="8129590" y="2753777"/>
            <a:ext cx="431800" cy="574675"/>
          </a:xfrm>
          <a:prstGeom prst="chevron">
            <a:avLst>
              <a:gd name="adj" fmla="val 32363"/>
            </a:avLst>
          </a:prstGeom>
          <a:solidFill>
            <a:srgbClr val="FF0000">
              <a:alpha val="4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4" name="Рисунок 63" descr="1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799" y="3767666"/>
            <a:ext cx="872068" cy="872068"/>
          </a:xfrm>
          <a:prstGeom prst="rect">
            <a:avLst/>
          </a:prstGeom>
        </p:spPr>
      </p:pic>
      <p:pic>
        <p:nvPicPr>
          <p:cNvPr id="65" name="Рисунок 64" descr="10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67133" y="3793065"/>
            <a:ext cx="880534" cy="88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shutterstock_143183665 [преобразованный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6676" y="1305363"/>
            <a:ext cx="4913730" cy="54171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2123" y="336764"/>
            <a:ext cx="10218944" cy="444507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174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3174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Прямоугольник 98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1"/>
          <p:cNvSpPr>
            <a:spLocks noChangeArrowheads="1"/>
          </p:cNvSpPr>
          <p:nvPr/>
        </p:nvSpPr>
        <p:spPr bwMode="auto">
          <a:xfrm>
            <a:off x="8291519" y="2298170"/>
            <a:ext cx="3316287" cy="60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927" tIns="57464" rIns="114927" bIns="57464">
            <a:spAutoFit/>
          </a:bodyPr>
          <a:lstStyle/>
          <a:p>
            <a:pPr eaLnBrk="1" hangingPunct="1"/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ВОЗМОЖНОСТЬ ПРИКРЕПЛЕНИЯ ФАЙЛОВ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2"/>
          <p:cNvSpPr>
            <a:spLocks noChangeArrowheads="1"/>
          </p:cNvSpPr>
          <p:nvPr/>
        </p:nvSpPr>
        <p:spPr bwMode="auto">
          <a:xfrm>
            <a:off x="8364014" y="4466694"/>
            <a:ext cx="2830513" cy="60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27" tIns="57464" rIns="114927" bIns="57464">
            <a:spAutoFit/>
          </a:bodyPr>
          <a:lstStyle/>
          <a:p>
            <a:pPr eaLnBrk="1" hangingPunct="1"/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АНАЛИЗ ПРОДЕЛАННОЙ РАБОТЫ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3"/>
          <p:cNvSpPr>
            <a:spLocks noChangeArrowheads="1"/>
          </p:cNvSpPr>
          <p:nvPr/>
        </p:nvSpPr>
        <p:spPr bwMode="auto">
          <a:xfrm>
            <a:off x="482606" y="2642132"/>
            <a:ext cx="2922059" cy="36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927" tIns="57464" rIns="114927" bIns="57464">
            <a:spAutoFit/>
          </a:bodyPr>
          <a:lstStyle/>
          <a:p>
            <a:pPr algn="r" eaLnBrk="1" hangingPunct="1"/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ЕДИНЫЕ СПРАВОЧНИКИ 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Прямоугольник 24"/>
          <p:cNvSpPr>
            <a:spLocks noChangeArrowheads="1"/>
          </p:cNvSpPr>
          <p:nvPr/>
        </p:nvSpPr>
        <p:spPr bwMode="auto">
          <a:xfrm>
            <a:off x="677339" y="4360334"/>
            <a:ext cx="2706688" cy="60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27" tIns="57464" rIns="114927" bIns="57464">
            <a:spAutoFit/>
          </a:bodyPr>
          <a:lstStyle/>
          <a:p>
            <a:pPr algn="r" eaLnBrk="1" hangingPunct="1"/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ВЕДЕНИЕ РЕЕСТРОВ СИСТЕМЫ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Прямоугольник 25"/>
          <p:cNvSpPr>
            <a:spLocks noChangeArrowheads="1"/>
          </p:cNvSpPr>
          <p:nvPr/>
        </p:nvSpPr>
        <p:spPr bwMode="auto">
          <a:xfrm>
            <a:off x="1312339" y="1347789"/>
            <a:ext cx="3595688" cy="36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27" tIns="57464" rIns="114927" bIns="57464">
            <a:spAutoFit/>
          </a:bodyPr>
          <a:lstStyle/>
          <a:p>
            <a:pPr algn="r" eaLnBrk="1" hangingPunct="1"/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ФОРМИРОВАНИЕ ОТЧЕТНОСТИ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Прямоугольник 26"/>
          <p:cNvSpPr>
            <a:spLocks noChangeArrowheads="1"/>
          </p:cNvSpPr>
          <p:nvPr/>
        </p:nvSpPr>
        <p:spPr bwMode="auto">
          <a:xfrm>
            <a:off x="6888169" y="5857872"/>
            <a:ext cx="3341687" cy="36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27" tIns="57464" rIns="114927" bIns="57464">
            <a:spAutoFit/>
          </a:bodyPr>
          <a:lstStyle/>
          <a:p>
            <a:pPr eaLnBrk="1" hangingPunct="1"/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ИНТЕГРАЦИЯ С ФНС РОССИИ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2" name="Рисунок 42" descr="иконка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</a:blip>
          <a:srcRect/>
          <a:stretch>
            <a:fillRect/>
          </a:stretch>
        </p:blipFill>
        <p:spPr bwMode="auto">
          <a:xfrm>
            <a:off x="4142330" y="2827868"/>
            <a:ext cx="663568" cy="67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59"/>
          <p:cNvSpPr>
            <a:spLocks noChangeArrowheads="1"/>
          </p:cNvSpPr>
          <p:nvPr/>
        </p:nvSpPr>
        <p:spPr bwMode="auto">
          <a:xfrm>
            <a:off x="719146" y="3005669"/>
            <a:ext cx="2667001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27" tIns="57464" rIns="114927" bIns="57464">
            <a:spAutoFit/>
          </a:bodyPr>
          <a:lstStyle/>
          <a:p>
            <a:pPr algn="r" eaLnBrk="1" hangingPunct="1"/>
            <a:r>
              <a:rPr lang="ru-RU" alt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Заполнение по каждому критерию</a:t>
            </a:r>
          </a:p>
        </p:txBody>
      </p:sp>
      <p:sp>
        <p:nvSpPr>
          <p:cNvPr id="34" name="Прямоугольник 61"/>
          <p:cNvSpPr>
            <a:spLocks noChangeArrowheads="1"/>
          </p:cNvSpPr>
          <p:nvPr/>
        </p:nvSpPr>
        <p:spPr bwMode="auto">
          <a:xfrm>
            <a:off x="1989675" y="1649943"/>
            <a:ext cx="291835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927" tIns="57464" rIns="114927" bIns="57464">
            <a:spAutoFit/>
          </a:bodyPr>
          <a:lstStyle/>
          <a:p>
            <a:pPr algn="r" eaLnBrk="1" hangingPunct="1"/>
            <a:r>
              <a:rPr lang="ru-RU" alt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Возможность формирования в </a:t>
            </a:r>
            <a:r>
              <a:rPr lang="en-US" alt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HTML, Excel </a:t>
            </a:r>
            <a:r>
              <a:rPr lang="ru-RU" alt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форматах</a:t>
            </a:r>
          </a:p>
        </p:txBody>
      </p:sp>
      <p:sp>
        <p:nvSpPr>
          <p:cNvPr id="35" name="Прямоугольник 62"/>
          <p:cNvSpPr>
            <a:spLocks noChangeArrowheads="1"/>
          </p:cNvSpPr>
          <p:nvPr/>
        </p:nvSpPr>
        <p:spPr bwMode="auto">
          <a:xfrm>
            <a:off x="609605" y="4953000"/>
            <a:ext cx="278077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927" tIns="57464" rIns="114927" bIns="57464">
            <a:spAutoFit/>
          </a:bodyPr>
          <a:lstStyle/>
          <a:p>
            <a:pPr algn="r" eaLnBrk="1" hangingPunct="1"/>
            <a:r>
              <a:rPr lang="ru-RU" alt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Ведение показателей работы инспекторов и руководства инспекции</a:t>
            </a:r>
          </a:p>
        </p:txBody>
      </p:sp>
      <p:sp>
        <p:nvSpPr>
          <p:cNvPr id="36" name="Прямоугольник 21"/>
          <p:cNvSpPr>
            <a:spLocks noChangeArrowheads="1"/>
          </p:cNvSpPr>
          <p:nvPr/>
        </p:nvSpPr>
        <p:spPr bwMode="auto">
          <a:xfrm>
            <a:off x="8313213" y="2879723"/>
            <a:ext cx="3523192" cy="31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927" tIns="57464" rIns="114927" bIns="57464">
            <a:spAutoFit/>
          </a:bodyPr>
          <a:lstStyle/>
          <a:p>
            <a:pPr eaLnBrk="1" hangingPunct="1"/>
            <a:r>
              <a:rPr lang="ru-RU" alt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сканированных документов и видеоархива</a:t>
            </a:r>
          </a:p>
        </p:txBody>
      </p:sp>
      <p:sp>
        <p:nvSpPr>
          <p:cNvPr id="37" name="Прямоугольник 65"/>
          <p:cNvSpPr>
            <a:spLocks noChangeArrowheads="1"/>
          </p:cNvSpPr>
          <p:nvPr/>
        </p:nvSpPr>
        <p:spPr bwMode="auto">
          <a:xfrm>
            <a:off x="6907217" y="6110814"/>
            <a:ext cx="4683650" cy="31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927" tIns="57464" rIns="114927" bIns="57464">
            <a:spAutoFit/>
          </a:bodyPr>
          <a:lstStyle/>
          <a:p>
            <a:pPr eaLnBrk="1" hangingPunct="1"/>
            <a:r>
              <a:rPr lang="ru-RU" alt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загрузка </a:t>
            </a:r>
            <a:r>
              <a:rPr lang="ru-RU" alt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и обновление информации по ЕГРЮЛ и ЕГРИП</a:t>
            </a:r>
          </a:p>
        </p:txBody>
      </p:sp>
      <p:pic>
        <p:nvPicPr>
          <p:cNvPr id="38" name="Picture 3" descr="E:\Tanya\WORK WORK\фирм стиль\Брендбук\Набор\Логотип\Логотип БАРС Груп_кристаллический\Логотип БАРС Груп_кристаллический.png"/>
          <p:cNvPicPr>
            <a:picLocks noChangeAspect="1" noChangeArrowheads="1"/>
          </p:cNvPicPr>
          <p:nvPr/>
        </p:nvPicPr>
        <p:blipFill>
          <a:blip r:embed="rId6"/>
          <a:srcRect l="20979" r="11060" b="38319"/>
          <a:stretch>
            <a:fillRect/>
          </a:stretch>
        </p:blipFill>
        <p:spPr bwMode="auto">
          <a:xfrm>
            <a:off x="5350937" y="3407836"/>
            <a:ext cx="1024467" cy="107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1" descr="D:\КОнференции (Партнерки...)\Партнерка\ИКОНКИ\21_набор иконок - БЕЛЫЙ\11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</a:blip>
          <a:srcRect/>
          <a:stretch>
            <a:fillRect/>
          </a:stretch>
        </p:blipFill>
        <p:spPr bwMode="auto">
          <a:xfrm>
            <a:off x="4148673" y="4466698"/>
            <a:ext cx="654579" cy="66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3" descr="D:\КОнференции (Партнерки...)\Партнерка\ИКОНКИ\21_набор иконок - БЕЛЫЙ\25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</a:blip>
          <a:srcRect/>
          <a:stretch>
            <a:fillRect/>
          </a:stretch>
        </p:blipFill>
        <p:spPr bwMode="auto">
          <a:xfrm>
            <a:off x="6850070" y="4453997"/>
            <a:ext cx="654578" cy="66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4" descr="D:\КОнференции (Партнерки...)\Партнерка\ИКОНКИ\21_набор иконок - БЕЛЫЙ\9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</a:blip>
          <a:srcRect/>
          <a:stretch>
            <a:fillRect/>
          </a:stretch>
        </p:blipFill>
        <p:spPr bwMode="auto">
          <a:xfrm>
            <a:off x="5435600" y="5230785"/>
            <a:ext cx="788464" cy="79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5" descr="D:\КОнференции (Партнерки...)\Партнерка\ИКОНКИ\21_набор иконок - БЕЛЫЙ\13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</a:blip>
          <a:srcRect/>
          <a:stretch>
            <a:fillRect/>
          </a:stretch>
        </p:blipFill>
        <p:spPr bwMode="auto">
          <a:xfrm>
            <a:off x="6879338" y="2900706"/>
            <a:ext cx="613668" cy="6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6" descr="D:\КОнференции (Партнерки...)\Партнерка\ИКОНКИ\21_набор иконок - БЕЛЫЙ\29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</a:blip>
          <a:srcRect/>
          <a:stretch>
            <a:fillRect/>
          </a:stretch>
        </p:blipFill>
        <p:spPr bwMode="auto">
          <a:xfrm>
            <a:off x="5482173" y="1963467"/>
            <a:ext cx="681559" cy="68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98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 с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820332"/>
            <a:ext cx="12187902" cy="325966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9000"/>
                </a:schemeClr>
              </a:gs>
              <a:gs pos="50000">
                <a:schemeClr val="bg1">
                  <a:alpha val="72000"/>
                </a:schemeClr>
              </a:gs>
              <a:gs pos="100000">
                <a:srgbClr val="FFFFFF">
                  <a:shade val="100000"/>
                  <a:satMod val="115000"/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rgbClr val="689CDA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6" y="4649989"/>
            <a:ext cx="12191604" cy="726853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190" y="1535853"/>
            <a:ext cx="12191604" cy="726853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2" name="Picture 3" descr="\\192.168.170.75\Documents\Департамент продаж и маркетинга\Отдел дизайна\ФИРМЕННЫЙ СТИЛЬ БАРС Груп\Брендбук 2012\Логотип\Логотип БАРС Груп_базов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9932" y="2200458"/>
            <a:ext cx="1411223" cy="171924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41540" y="3311408"/>
            <a:ext cx="1907748" cy="6078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Облачные </a:t>
            </a:r>
          </a:p>
          <a:p>
            <a:pPr>
              <a:lnSpc>
                <a:spcPts val="1400"/>
              </a:lnSpc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технологии</a:t>
            </a:r>
          </a:p>
          <a:p>
            <a:pPr>
              <a:lnSpc>
                <a:spcPts val="1400"/>
              </a:lnSpc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управления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9271" r="14063"/>
          <a:stretch>
            <a:fillRect/>
          </a:stretch>
        </p:blipFill>
        <p:spPr bwMode="auto">
          <a:xfrm rot="16200000">
            <a:off x="3768339" y="3324342"/>
            <a:ext cx="3251201" cy="26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359459" y="1828798"/>
            <a:ext cx="1523763" cy="324273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12000"/>
                </a:schemeClr>
              </a:gs>
              <a:gs pos="61000">
                <a:schemeClr val="tx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3438105" y="1820330"/>
            <a:ext cx="1904704" cy="32512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7000"/>
                </a:schemeClr>
              </a:gs>
              <a:gs pos="61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881339" y="3242781"/>
            <a:ext cx="5163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A37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sz="2800" b="1" dirty="0">
              <a:solidFill>
                <a:srgbClr val="6A3789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" y="5894301"/>
            <a:ext cx="12190413" cy="394253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587" y="5547284"/>
            <a:ext cx="12190413" cy="489449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-1" y="517968"/>
            <a:ext cx="12190413" cy="117043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6539</TotalTime>
  <Words>231</Words>
  <Application>Microsoft Office PowerPoint</Application>
  <PresentationFormat>Произвольный</PresentationFormat>
  <Paragraphs>57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Albert Ishmuratov</dc:creator>
  <cp:lastModifiedBy>Альбина Муртазина</cp:lastModifiedBy>
  <cp:revision>951</cp:revision>
  <dcterms:created xsi:type="dcterms:W3CDTF">2013-11-14T07:59:07Z</dcterms:created>
  <dcterms:modified xsi:type="dcterms:W3CDTF">2014-07-24T13:08:28Z</dcterms:modified>
</cp:coreProperties>
</file>