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75" r:id="rId2"/>
    <p:sldId id="379" r:id="rId3"/>
    <p:sldId id="390" r:id="rId4"/>
    <p:sldId id="381" r:id="rId5"/>
    <p:sldId id="380" r:id="rId6"/>
    <p:sldId id="37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53DB"/>
    <a:srgbClr val="B9500F"/>
    <a:srgbClr val="7F7F7F"/>
    <a:srgbClr val="6A3789"/>
    <a:srgbClr val="C57811"/>
    <a:srgbClr val="574237"/>
    <a:srgbClr val="D19111"/>
    <a:srgbClr val="FFFFFF"/>
    <a:srgbClr val="582AAC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3" autoAdjust="0"/>
    <p:restoredTop sz="96897" autoAdjust="0"/>
  </p:normalViewPr>
  <p:slideViewPr>
    <p:cSldViewPr snapToGrid="0">
      <p:cViewPr varScale="1">
        <p:scale>
          <a:sx n="71" d="100"/>
          <a:sy n="71" d="100"/>
        </p:scale>
        <p:origin x="-960" y="-108"/>
      </p:cViewPr>
      <p:guideLst>
        <p:guide orient="horz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6550B-6255-4C0C-93F3-03646AAB2A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1F04E-D61E-4361-8F2F-D32FA823F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96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8FA8C-7147-4324-8EF8-56670696103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8FA8C-7147-4324-8EF8-56670696103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8FA8C-7147-4324-8EF8-56670696103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8FA8C-7147-4324-8EF8-56670696103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8FA8C-7147-4324-8EF8-56670696103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4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0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2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2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6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6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9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4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6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9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17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jpe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81"/>
          <p:cNvSpPr/>
          <p:nvPr/>
        </p:nvSpPr>
        <p:spPr>
          <a:xfrm>
            <a:off x="6786434" y="4264468"/>
            <a:ext cx="5400146" cy="1532466"/>
          </a:xfrm>
          <a:prstGeom prst="rect">
            <a:avLst/>
          </a:prstGeom>
          <a:solidFill>
            <a:srgbClr val="0000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 descr="shutterstock_114283021.jpg"/>
          <p:cNvPicPr>
            <a:picLocks noChangeAspect="1"/>
          </p:cNvPicPr>
          <p:nvPr/>
        </p:nvPicPr>
        <p:blipFill>
          <a:blip r:embed="rId3"/>
          <a:srcRect l="10671" t="550" b="1184"/>
          <a:stretch>
            <a:fillRect/>
          </a:stretch>
        </p:blipFill>
        <p:spPr>
          <a:xfrm rot="-10800000" flipV="1">
            <a:off x="8466" y="0"/>
            <a:ext cx="6781801" cy="4809066"/>
          </a:xfrm>
          <a:prstGeom prst="rect">
            <a:avLst/>
          </a:prstGeom>
        </p:spPr>
      </p:pic>
      <p:pic>
        <p:nvPicPr>
          <p:cNvPr id="55" name="Рисунок 54" descr="фон сх.jpg"/>
          <p:cNvPicPr>
            <a:picLocks noChangeAspect="1"/>
          </p:cNvPicPr>
          <p:nvPr/>
        </p:nvPicPr>
        <p:blipFill>
          <a:blip r:embed="rId4"/>
          <a:srcRect l="26667" t="10658" b="27910"/>
          <a:stretch>
            <a:fillRect/>
          </a:stretch>
        </p:blipFill>
        <p:spPr>
          <a:xfrm>
            <a:off x="1598" y="4295584"/>
            <a:ext cx="6788668" cy="1529494"/>
          </a:xfrm>
          <a:prstGeom prst="rect">
            <a:avLst/>
          </a:prstGeom>
          <a:effectLst/>
        </p:spPr>
      </p:pic>
      <p:sp>
        <p:nvSpPr>
          <p:cNvPr id="56" name="Прямоугольник 55"/>
          <p:cNvSpPr/>
          <p:nvPr/>
        </p:nvSpPr>
        <p:spPr>
          <a:xfrm>
            <a:off x="6790268" y="4295584"/>
            <a:ext cx="570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8352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БАРС.</a:t>
            </a:r>
          </a:p>
          <a:p>
            <a:r>
              <a:rPr lang="ru-RU" sz="2400" dirty="0" smtClean="0">
                <a:solidFill>
                  <a:srgbClr val="48352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Сельское хозяйство-СУБСИДИРОВАНИЕ</a:t>
            </a:r>
            <a:endParaRPr lang="ru-RU" sz="2400" dirty="0">
              <a:solidFill>
                <a:srgbClr val="48352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0" y="5030701"/>
            <a:ext cx="6786434" cy="394253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0" y="5217084"/>
            <a:ext cx="6786434" cy="394253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0" y="4404168"/>
            <a:ext cx="6786434" cy="117043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2472266" y="5825067"/>
            <a:ext cx="4317999" cy="103293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5000"/>
                </a:schemeClr>
              </a:gs>
              <a:gs pos="17000">
                <a:schemeClr val="accent5">
                  <a:lumMod val="50000"/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3235" y="4581601"/>
            <a:ext cx="727565" cy="958784"/>
          </a:xfrm>
          <a:prstGeom prst="rect">
            <a:avLst/>
          </a:prstGeom>
        </p:spPr>
      </p:pic>
      <p:pic>
        <p:nvPicPr>
          <p:cNvPr id="11" name="Picture 3" descr="\\192.168.170.75\Documents\Департамент продаж и маркетинга\Отдел дизайна\ФИРМЕННЫЙ СТИЛЬ БАРС Груп\Брендбук 2012\Логотип\Логотип БАРС Груп_базов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8973" y="685289"/>
            <a:ext cx="1411223" cy="171924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490341" y="1796673"/>
            <a:ext cx="1907748" cy="6078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Облачные </a:t>
            </a:r>
          </a:p>
          <a:p>
            <a:pPr>
              <a:lnSpc>
                <a:spcPts val="1400"/>
              </a:lnSpc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технологии</a:t>
            </a:r>
          </a:p>
          <a:p>
            <a:pPr>
              <a:lnSpc>
                <a:spcPts val="1400"/>
              </a:lnSpc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управления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836762" y="1509622"/>
            <a:ext cx="11355238" cy="715993"/>
          </a:xfrm>
          <a:prstGeom prst="rect">
            <a:avLst/>
          </a:prstGeom>
          <a:solidFill>
            <a:srgbClr val="44546A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36762" y="3234905"/>
            <a:ext cx="11355238" cy="715993"/>
          </a:xfrm>
          <a:prstGeom prst="rect">
            <a:avLst/>
          </a:prstGeom>
          <a:solidFill>
            <a:srgbClr val="44546A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36762" y="4968814"/>
            <a:ext cx="11355238" cy="715993"/>
          </a:xfrm>
          <a:prstGeom prst="rect">
            <a:avLst/>
          </a:prstGeom>
          <a:solidFill>
            <a:srgbClr val="44546A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174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3174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Прямоугольник 98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32123" y="336764"/>
            <a:ext cx="11336544" cy="444507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ФУНКЦИОНАЛЬНЫЕ ВОЗМОЖНОСТИ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8784" y="1442134"/>
            <a:ext cx="2303930" cy="755650"/>
          </a:xfrm>
          <a:prstGeom prst="roundRect">
            <a:avLst>
              <a:gd name="adj" fmla="val 5404"/>
            </a:avLst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488600" indent="-488600">
              <a:lnSpc>
                <a:spcPts val="3300"/>
              </a:lnSpc>
              <a:tabLst>
                <a:tab pos="6993408" algn="l"/>
                <a:tab pos="7443755" algn="l"/>
              </a:tabLst>
              <a:defRPr/>
            </a:pPr>
            <a:r>
              <a:rPr lang="ru-RU" sz="1600" dirty="0">
                <a:solidFill>
                  <a:srgbClr val="48352C"/>
                </a:solidFill>
                <a:latin typeface="Tahoma" pitchFamily="34" charset="0"/>
                <a:cs typeface="Tahoma" pitchFamily="34" charset="0"/>
              </a:rPr>
              <a:t>Юридические лица</a:t>
            </a:r>
          </a:p>
          <a:p>
            <a:pPr marL="488600" indent="-488600">
              <a:lnSpc>
                <a:spcPts val="3300"/>
              </a:lnSpc>
              <a:tabLst>
                <a:tab pos="6993408" algn="l"/>
                <a:tab pos="7443755" algn="l"/>
              </a:tabLst>
              <a:defRPr/>
            </a:pPr>
            <a:r>
              <a:rPr lang="ru-RU" sz="1600" dirty="0">
                <a:solidFill>
                  <a:srgbClr val="48352C"/>
                </a:solidFill>
                <a:latin typeface="Tahoma" pitchFamily="34" charset="0"/>
                <a:cs typeface="Tahoma" pitchFamily="34" charset="0"/>
              </a:rPr>
              <a:t>Физические лица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03409" y="1497011"/>
            <a:ext cx="3872926" cy="757237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33" tIns="65016" rIns="130033" bIns="65016" anchor="ctr"/>
          <a:lstStyle/>
          <a:p>
            <a:pPr eaLnBrk="1" hangingPunct="1">
              <a:defRPr/>
            </a:pPr>
            <a:r>
              <a:rPr lang="ru-RU" sz="1600" b="1" dirty="0" smtClean="0">
                <a:solidFill>
                  <a:srgbClr val="48352C"/>
                </a:solidFill>
                <a:latin typeface="Tahoma" pitchFamily="34" charset="0"/>
                <a:cs typeface="Tahoma" pitchFamily="34" charset="0"/>
              </a:rPr>
              <a:t>УЧЕТ ПОЛУЧАТЕЛЕЙ СУБСИДИЙ</a:t>
            </a:r>
            <a:endParaRPr lang="ru-RU" sz="1600" b="1" dirty="0">
              <a:solidFill>
                <a:srgbClr val="48352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66726" y="4968029"/>
            <a:ext cx="1236331" cy="625475"/>
          </a:xfrm>
          <a:prstGeom prst="roundRect">
            <a:avLst>
              <a:gd name="adj" fmla="val 5404"/>
            </a:avLst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488600" indent="-488600">
              <a:lnSpc>
                <a:spcPts val="3300"/>
              </a:lnSpc>
              <a:tabLst>
                <a:tab pos="6993408" algn="l"/>
                <a:tab pos="7443755" algn="l"/>
              </a:tabLst>
              <a:defRPr/>
            </a:pPr>
            <a:r>
              <a:rPr lang="ru-RU" sz="1600" dirty="0">
                <a:solidFill>
                  <a:srgbClr val="48352C"/>
                </a:solidFill>
                <a:latin typeface="Tahoma" pitchFamily="34" charset="0"/>
                <a:cs typeface="Tahoma" pitchFamily="34" charset="0"/>
              </a:rPr>
              <a:t>УФК</a:t>
            </a:r>
          </a:p>
          <a:p>
            <a:pPr marL="488600" indent="-488600">
              <a:lnSpc>
                <a:spcPts val="3300"/>
              </a:lnSpc>
              <a:tabLst>
                <a:tab pos="6993408" algn="l"/>
                <a:tab pos="7443755" algn="l"/>
              </a:tabLst>
              <a:defRPr/>
            </a:pPr>
            <a:r>
              <a:rPr lang="ru-RU" sz="1600" dirty="0">
                <a:solidFill>
                  <a:srgbClr val="48352C"/>
                </a:solidFill>
                <a:latin typeface="Tahoma" pitchFamily="34" charset="0"/>
                <a:cs typeface="Tahoma" pitchFamily="34" charset="0"/>
              </a:rPr>
              <a:t>ДК МФ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03409" y="5004307"/>
            <a:ext cx="2464742" cy="611187"/>
          </a:xfrm>
          <a:prstGeom prst="roundRect">
            <a:avLst>
              <a:gd name="adj" fmla="val 5404"/>
            </a:avLst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9998" tIns="64999" rIns="129998" bIns="64999" anchor="ctr"/>
          <a:lstStyle/>
          <a:p>
            <a:pPr>
              <a:defRPr/>
            </a:pPr>
            <a:r>
              <a:rPr lang="ru-RU" sz="1600" b="1" dirty="0" smtClean="0">
                <a:solidFill>
                  <a:srgbClr val="48352C"/>
                </a:solidFill>
                <a:latin typeface="Tahoma" pitchFamily="34" charset="0"/>
                <a:cs typeface="Tahoma" pitchFamily="34" charset="0"/>
              </a:rPr>
              <a:t>ВЫГРУЗКА ЗАЯВОК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48352C"/>
                </a:solidFill>
                <a:latin typeface="Tahoma" pitchFamily="34" charset="0"/>
                <a:cs typeface="Tahoma" pitchFamily="34" charset="0"/>
              </a:rPr>
              <a:t>В КАЗНАЧЕЙСТВО</a:t>
            </a:r>
            <a:endParaRPr lang="ru-RU" sz="1600" b="1" dirty="0">
              <a:solidFill>
                <a:srgbClr val="48352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8184" y="2345314"/>
            <a:ext cx="2919880" cy="757238"/>
          </a:xfrm>
          <a:prstGeom prst="roundRect">
            <a:avLst>
              <a:gd name="adj" fmla="val 5404"/>
            </a:avLst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488600" indent="-488600">
              <a:lnSpc>
                <a:spcPts val="3300"/>
              </a:lnSpc>
              <a:tabLst>
                <a:tab pos="6993408" algn="l"/>
                <a:tab pos="7443755" algn="l"/>
              </a:tabLst>
              <a:defRPr/>
            </a:pPr>
            <a:r>
              <a:rPr lang="ru-RU" sz="1600" dirty="0">
                <a:solidFill>
                  <a:srgbClr val="69493B"/>
                </a:solidFill>
                <a:latin typeface="Tahoma" pitchFamily="34" charset="0"/>
                <a:cs typeface="Tahoma" pitchFamily="34" charset="0"/>
              </a:rPr>
              <a:t>Краткосрочные договоры</a:t>
            </a:r>
          </a:p>
          <a:p>
            <a:pPr marL="488600" indent="-488600">
              <a:lnSpc>
                <a:spcPts val="3300"/>
              </a:lnSpc>
              <a:tabLst>
                <a:tab pos="6993408" algn="l"/>
                <a:tab pos="7443755" algn="l"/>
              </a:tabLst>
              <a:defRPr/>
            </a:pPr>
            <a:r>
              <a:rPr lang="ru-RU" sz="1600" dirty="0">
                <a:solidFill>
                  <a:srgbClr val="69493B"/>
                </a:solidFill>
                <a:latin typeface="Tahoma" pitchFamily="34" charset="0"/>
                <a:cs typeface="Tahoma" pitchFamily="34" charset="0"/>
              </a:rPr>
              <a:t>Инвестиционные договоры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97645" y="3286023"/>
            <a:ext cx="4883781" cy="601648"/>
          </a:xfrm>
          <a:prstGeom prst="roundRect">
            <a:avLst>
              <a:gd name="adj" fmla="val 5404"/>
            </a:avLst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488600" indent="-488600">
              <a:lnSpc>
                <a:spcPts val="2200"/>
              </a:lnSpc>
              <a:tabLst>
                <a:tab pos="6993408" algn="l"/>
                <a:tab pos="7443755" algn="l"/>
              </a:tabLst>
              <a:defRPr/>
            </a:pPr>
            <a:r>
              <a:rPr lang="ru-RU" sz="1600" dirty="0">
                <a:solidFill>
                  <a:srgbClr val="48352C"/>
                </a:solidFill>
                <a:latin typeface="Tahoma" pitchFamily="34" charset="0"/>
                <a:cs typeface="Tahoma" pitchFamily="34" charset="0"/>
              </a:rPr>
              <a:t>Расчеты и прочие документы, </a:t>
            </a:r>
            <a:r>
              <a:rPr lang="ru-RU" sz="1600" dirty="0" smtClean="0">
                <a:solidFill>
                  <a:srgbClr val="48352C"/>
                </a:solidFill>
                <a:latin typeface="Tahoma" pitchFamily="34" charset="0"/>
                <a:cs typeface="Tahoma" pitchFamily="34" charset="0"/>
              </a:rPr>
              <a:t>необходимые </a:t>
            </a:r>
            <a:r>
              <a:rPr lang="ru-RU" sz="1600" dirty="0">
                <a:solidFill>
                  <a:srgbClr val="48352C"/>
                </a:solidFill>
                <a:latin typeface="Tahoma" pitchFamily="34" charset="0"/>
                <a:cs typeface="Tahoma" pitchFamily="34" charset="0"/>
              </a:rPr>
              <a:t>для </a:t>
            </a:r>
            <a:endParaRPr lang="ru-RU" sz="1600" dirty="0" smtClean="0">
              <a:solidFill>
                <a:srgbClr val="48352C"/>
              </a:solidFill>
              <a:latin typeface="Tahoma" pitchFamily="34" charset="0"/>
              <a:cs typeface="Tahoma" pitchFamily="34" charset="0"/>
            </a:endParaRPr>
          </a:p>
          <a:p>
            <a:pPr marL="488600" indent="-488600">
              <a:lnSpc>
                <a:spcPts val="2200"/>
              </a:lnSpc>
              <a:tabLst>
                <a:tab pos="6993408" algn="l"/>
                <a:tab pos="7443755" algn="l"/>
              </a:tabLst>
              <a:defRPr/>
            </a:pPr>
            <a:r>
              <a:rPr lang="ru-RU" sz="1600" dirty="0" smtClean="0">
                <a:solidFill>
                  <a:srgbClr val="48352C"/>
                </a:solidFill>
                <a:latin typeface="Tahoma" pitchFamily="34" charset="0"/>
                <a:cs typeface="Tahoma" pitchFamily="34" charset="0"/>
              </a:rPr>
              <a:t>получения </a:t>
            </a:r>
            <a:r>
              <a:rPr lang="ru-RU" sz="1600" dirty="0">
                <a:solidFill>
                  <a:srgbClr val="48352C"/>
                </a:solidFill>
                <a:latin typeface="Tahoma" pitchFamily="34" charset="0"/>
                <a:cs typeface="Tahoma" pitchFamily="34" charset="0"/>
              </a:rPr>
              <a:t>субсидий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03409" y="3187688"/>
            <a:ext cx="4037073" cy="754063"/>
          </a:xfrm>
          <a:prstGeom prst="roundRect">
            <a:avLst>
              <a:gd name="adj" fmla="val 5404"/>
            </a:avLst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>
              <a:defRPr/>
            </a:pPr>
            <a:r>
              <a:rPr lang="ru-RU" sz="1600" b="1" dirty="0" smtClean="0">
                <a:solidFill>
                  <a:srgbClr val="48352C"/>
                </a:solidFill>
                <a:latin typeface="Tahoma" pitchFamily="34" charset="0"/>
                <a:cs typeface="Tahoma" pitchFamily="34" charset="0"/>
              </a:rPr>
              <a:t>УЧЕТ ДОКУМЕНТОВ</a:t>
            </a:r>
            <a:endParaRPr lang="ru-RU" sz="1600" b="1" dirty="0">
              <a:solidFill>
                <a:srgbClr val="48352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30"/>
          <p:cNvSpPr txBox="1">
            <a:spLocks noChangeArrowheads="1"/>
          </p:cNvSpPr>
          <p:nvPr/>
        </p:nvSpPr>
        <p:spPr bwMode="auto">
          <a:xfrm>
            <a:off x="1503409" y="2530998"/>
            <a:ext cx="3919260" cy="33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 anchor="ctr">
            <a:spAutoFit/>
          </a:bodyPr>
          <a:lstStyle/>
          <a:p>
            <a:pPr eaLnBrk="1" hangingPunct="1"/>
            <a:r>
              <a:rPr lang="ru-RU" altLang="ru-RU" sz="1600" b="1" dirty="0" smtClean="0">
                <a:solidFill>
                  <a:srgbClr val="835B49"/>
                </a:solidFill>
                <a:latin typeface="Tahoma" pitchFamily="34" charset="0"/>
                <a:cs typeface="Tahoma" pitchFamily="34" charset="0"/>
              </a:rPr>
              <a:t>УЧЕТ КРЕДИТНЫХ ДОГОВОРОВ</a:t>
            </a:r>
            <a:endParaRPr lang="ru-RU" altLang="ru-RU" sz="1600" b="1" dirty="0">
              <a:solidFill>
                <a:srgbClr val="835B4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72845" y="5738190"/>
            <a:ext cx="3462265" cy="755650"/>
          </a:xfrm>
          <a:prstGeom prst="roundRect">
            <a:avLst>
              <a:gd name="adj" fmla="val 5404"/>
            </a:avLst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488600" indent="-488600">
              <a:lnSpc>
                <a:spcPts val="3300"/>
              </a:lnSpc>
              <a:tabLst>
                <a:tab pos="6993408" algn="l"/>
                <a:tab pos="7443755" algn="l"/>
              </a:tabLst>
              <a:defRPr/>
            </a:pPr>
            <a:r>
              <a:rPr lang="ru-RU" sz="1600" dirty="0">
                <a:solidFill>
                  <a:srgbClr val="69493B"/>
                </a:solidFill>
                <a:latin typeface="Tahoma" pitchFamily="34" charset="0"/>
                <a:cs typeface="Tahoma" pitchFamily="34" charset="0"/>
              </a:rPr>
              <a:t>Реестры получателей субсидий</a:t>
            </a:r>
          </a:p>
          <a:p>
            <a:pPr marL="488600" indent="-488600">
              <a:lnSpc>
                <a:spcPts val="3300"/>
              </a:lnSpc>
              <a:tabLst>
                <a:tab pos="6993408" algn="l"/>
                <a:tab pos="7443755" algn="l"/>
              </a:tabLst>
              <a:defRPr/>
            </a:pPr>
            <a:r>
              <a:rPr lang="ru-RU" sz="1600" dirty="0">
                <a:solidFill>
                  <a:srgbClr val="69493B"/>
                </a:solidFill>
                <a:latin typeface="Tahoma" pitchFamily="34" charset="0"/>
                <a:cs typeface="Tahoma" pitchFamily="34" charset="0"/>
              </a:rPr>
              <a:t>Прочие отчеты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03409" y="5810749"/>
            <a:ext cx="3119437" cy="708025"/>
          </a:xfrm>
          <a:prstGeom prst="roundRect">
            <a:avLst>
              <a:gd name="adj" fmla="val 5404"/>
            </a:avLst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255602" indent="-486861">
              <a:tabLst>
                <a:tab pos="323415" algn="l"/>
                <a:tab pos="636397" algn="l"/>
              </a:tabLst>
              <a:defRPr/>
            </a:pPr>
            <a:r>
              <a:rPr lang="ru-RU" sz="1600" b="1" dirty="0" smtClean="0">
                <a:solidFill>
                  <a:srgbClr val="835B49"/>
                </a:solidFill>
                <a:latin typeface="Tahoma" pitchFamily="34" charset="0"/>
                <a:cs typeface="Tahoma" pitchFamily="34" charset="0"/>
              </a:rPr>
              <a:t>ФОРМИРОВАНИЕ ОТЧЕТОВ</a:t>
            </a:r>
            <a:endParaRPr lang="ru-RU" sz="1600" b="1" dirty="0">
              <a:solidFill>
                <a:srgbClr val="835B4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64537" y="3984709"/>
            <a:ext cx="3760196" cy="754062"/>
          </a:xfrm>
          <a:prstGeom prst="roundRect">
            <a:avLst>
              <a:gd name="adj" fmla="val 5404"/>
            </a:avLst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488600" indent="-488600">
              <a:lnSpc>
                <a:spcPts val="3300"/>
              </a:lnSpc>
              <a:tabLst>
                <a:tab pos="6993408" algn="l"/>
                <a:tab pos="7443755" algn="l"/>
              </a:tabLst>
              <a:defRPr/>
            </a:pPr>
            <a:r>
              <a:rPr lang="ru-RU" sz="1600" dirty="0">
                <a:solidFill>
                  <a:srgbClr val="69493B"/>
                </a:solidFill>
                <a:latin typeface="Tahoma" pitchFamily="34" charset="0"/>
                <a:cs typeface="Tahoma" pitchFamily="34" charset="0"/>
              </a:rPr>
              <a:t>Управление сельского хозяйства</a:t>
            </a:r>
          </a:p>
          <a:p>
            <a:pPr marL="488600" indent="-488600">
              <a:lnSpc>
                <a:spcPts val="3300"/>
              </a:lnSpc>
              <a:tabLst>
                <a:tab pos="6993408" algn="l"/>
                <a:tab pos="7443755" algn="l"/>
              </a:tabLst>
              <a:defRPr/>
            </a:pPr>
            <a:r>
              <a:rPr lang="ru-RU" sz="1600" dirty="0">
                <a:solidFill>
                  <a:srgbClr val="69493B"/>
                </a:solidFill>
                <a:latin typeface="Tahoma" pitchFamily="34" charset="0"/>
                <a:cs typeface="Tahoma" pitchFamily="34" charset="0"/>
              </a:rPr>
              <a:t>Министерство сельского хозяйства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03409" y="4085680"/>
            <a:ext cx="4037073" cy="754062"/>
          </a:xfrm>
          <a:prstGeom prst="roundRect">
            <a:avLst>
              <a:gd name="adj" fmla="val 5404"/>
            </a:avLst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>
              <a:defRPr/>
            </a:pPr>
            <a:r>
              <a:rPr lang="ru-RU" sz="1600" b="1" dirty="0" smtClean="0">
                <a:solidFill>
                  <a:srgbClr val="835B49"/>
                </a:solidFill>
                <a:latin typeface="Tahoma" pitchFamily="34" charset="0"/>
                <a:cs typeface="Tahoma" pitchFamily="34" charset="0"/>
              </a:rPr>
              <a:t>ПОДСИСТЕМА СОГЛАСОВАНИЯ</a:t>
            </a:r>
            <a:endParaRPr lang="ru-RU" sz="1600" b="1" dirty="0">
              <a:solidFill>
                <a:srgbClr val="835B4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448236" y="1513828"/>
            <a:ext cx="830231" cy="715716"/>
          </a:xfrm>
          <a:prstGeom prst="hexagon">
            <a:avLst/>
          </a:prstGeom>
          <a:gradFill flip="none" rotWithShape="1">
            <a:gsLst>
              <a:gs pos="100000">
                <a:srgbClr val="FFC000"/>
              </a:gs>
              <a:gs pos="0">
                <a:srgbClr val="C06E00"/>
              </a:gs>
            </a:gsLst>
            <a:lin ang="15000000" scaled="0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22" name="Шестиугольник 21"/>
          <p:cNvSpPr/>
          <p:nvPr/>
        </p:nvSpPr>
        <p:spPr>
          <a:xfrm>
            <a:off x="448236" y="3244531"/>
            <a:ext cx="830231" cy="715716"/>
          </a:xfrm>
          <a:prstGeom prst="hexagon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Шестиугольник 22"/>
          <p:cNvSpPr/>
          <p:nvPr/>
        </p:nvSpPr>
        <p:spPr>
          <a:xfrm>
            <a:off x="448236" y="4105645"/>
            <a:ext cx="830231" cy="715716"/>
          </a:xfrm>
          <a:prstGeom prst="hexagon">
            <a:avLst/>
          </a:prstGeom>
          <a:gradFill flip="none" rotWithShape="1">
            <a:gsLst>
              <a:gs pos="11000">
                <a:srgbClr val="AD35AD"/>
              </a:gs>
              <a:gs pos="29000">
                <a:srgbClr val="9734B2"/>
              </a:gs>
              <a:gs pos="87000">
                <a:srgbClr val="7030A0"/>
              </a:gs>
            </a:gsLst>
            <a:lin ang="18600000" scaled="0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24" name="Шестиугольник 23"/>
          <p:cNvSpPr/>
          <p:nvPr/>
        </p:nvSpPr>
        <p:spPr>
          <a:xfrm>
            <a:off x="448236" y="4967753"/>
            <a:ext cx="830231" cy="715716"/>
          </a:xfrm>
          <a:prstGeom prst="hexagon">
            <a:avLst/>
          </a:prstGeom>
          <a:gradFill flip="none" rotWithShape="1">
            <a:gsLst>
              <a:gs pos="16000">
                <a:srgbClr val="FF5050"/>
              </a:gs>
              <a:gs pos="100000">
                <a:srgbClr val="FFC000"/>
              </a:gs>
            </a:gsLst>
            <a:path path="circle">
              <a:fillToRect r="100000" b="100000"/>
            </a:path>
            <a:tileRect l="-100000" t="-100000"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Шестиугольник 24"/>
          <p:cNvSpPr/>
          <p:nvPr/>
        </p:nvSpPr>
        <p:spPr>
          <a:xfrm>
            <a:off x="448236" y="5822890"/>
            <a:ext cx="830231" cy="715716"/>
          </a:xfrm>
          <a:prstGeom prst="hexagon">
            <a:avLst/>
          </a:prstGeom>
          <a:gradFill flip="none" rotWithShape="1">
            <a:gsLst>
              <a:gs pos="28000">
                <a:srgbClr val="803A00"/>
              </a:gs>
              <a:gs pos="100000">
                <a:srgbClr val="462C1E"/>
              </a:gs>
            </a:gsLst>
            <a:lin ang="6600000" scaled="0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26" name="Шестиугольник 25"/>
          <p:cNvSpPr/>
          <p:nvPr/>
        </p:nvSpPr>
        <p:spPr>
          <a:xfrm>
            <a:off x="448236" y="2374946"/>
            <a:ext cx="830231" cy="715716"/>
          </a:xfrm>
          <a:prstGeom prst="hexagon">
            <a:avLst/>
          </a:prstGeom>
          <a:gradFill flip="none" rotWithShape="1">
            <a:gsLst>
              <a:gs pos="28000">
                <a:srgbClr val="B08600"/>
              </a:gs>
              <a:gs pos="100000">
                <a:schemeClr val="accent2">
                  <a:lumMod val="50000"/>
                </a:schemeClr>
              </a:gs>
            </a:gsLst>
            <a:lin ang="6600000" scaled="0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29" name="Полилиния 28"/>
          <p:cNvSpPr/>
          <p:nvPr/>
        </p:nvSpPr>
        <p:spPr>
          <a:xfrm>
            <a:off x="5401244" y="1582945"/>
            <a:ext cx="517545" cy="570076"/>
          </a:xfrm>
          <a:custGeom>
            <a:avLst/>
            <a:gdLst>
              <a:gd name="connsiteX0" fmla="*/ 0 w 830231"/>
              <a:gd name="connsiteY0" fmla="*/ 357858 h 715716"/>
              <a:gd name="connsiteX1" fmla="*/ 178929 w 830231"/>
              <a:gd name="connsiteY1" fmla="*/ 0 h 715716"/>
              <a:gd name="connsiteX2" fmla="*/ 651302 w 830231"/>
              <a:gd name="connsiteY2" fmla="*/ 0 h 715716"/>
              <a:gd name="connsiteX3" fmla="*/ 830231 w 830231"/>
              <a:gd name="connsiteY3" fmla="*/ 357858 h 715716"/>
              <a:gd name="connsiteX4" fmla="*/ 651302 w 830231"/>
              <a:gd name="connsiteY4" fmla="*/ 715716 h 715716"/>
              <a:gd name="connsiteX5" fmla="*/ 178929 w 830231"/>
              <a:gd name="connsiteY5" fmla="*/ 715716 h 715716"/>
              <a:gd name="connsiteX6" fmla="*/ 0 w 830231"/>
              <a:gd name="connsiteY6" fmla="*/ 357858 h 715716"/>
              <a:gd name="connsiteX0" fmla="*/ 651302 w 830231"/>
              <a:gd name="connsiteY0" fmla="*/ 0 h 715716"/>
              <a:gd name="connsiteX1" fmla="*/ 830231 w 830231"/>
              <a:gd name="connsiteY1" fmla="*/ 357858 h 715716"/>
              <a:gd name="connsiteX2" fmla="*/ 651302 w 830231"/>
              <a:gd name="connsiteY2" fmla="*/ 715716 h 715716"/>
              <a:gd name="connsiteX3" fmla="*/ 178929 w 830231"/>
              <a:gd name="connsiteY3" fmla="*/ 715716 h 715716"/>
              <a:gd name="connsiteX4" fmla="*/ 0 w 830231"/>
              <a:gd name="connsiteY4" fmla="*/ 357858 h 715716"/>
              <a:gd name="connsiteX5" fmla="*/ 178929 w 830231"/>
              <a:gd name="connsiteY5" fmla="*/ 0 h 715716"/>
              <a:gd name="connsiteX6" fmla="*/ 742742 w 830231"/>
              <a:gd name="connsiteY6" fmla="*/ 91440 h 715716"/>
              <a:gd name="connsiteX0" fmla="*/ 830231 w 830231"/>
              <a:gd name="connsiteY0" fmla="*/ 357858 h 715716"/>
              <a:gd name="connsiteX1" fmla="*/ 651302 w 830231"/>
              <a:gd name="connsiteY1" fmla="*/ 715716 h 715716"/>
              <a:gd name="connsiteX2" fmla="*/ 178929 w 830231"/>
              <a:gd name="connsiteY2" fmla="*/ 715716 h 715716"/>
              <a:gd name="connsiteX3" fmla="*/ 0 w 830231"/>
              <a:gd name="connsiteY3" fmla="*/ 357858 h 715716"/>
              <a:gd name="connsiteX4" fmla="*/ 178929 w 830231"/>
              <a:gd name="connsiteY4" fmla="*/ 0 h 715716"/>
              <a:gd name="connsiteX5" fmla="*/ 742742 w 830231"/>
              <a:gd name="connsiteY5" fmla="*/ 91440 h 715716"/>
              <a:gd name="connsiteX0" fmla="*/ 651302 w 742742"/>
              <a:gd name="connsiteY0" fmla="*/ 715716 h 715716"/>
              <a:gd name="connsiteX1" fmla="*/ 178929 w 742742"/>
              <a:gd name="connsiteY1" fmla="*/ 715716 h 715716"/>
              <a:gd name="connsiteX2" fmla="*/ 0 w 742742"/>
              <a:gd name="connsiteY2" fmla="*/ 357858 h 715716"/>
              <a:gd name="connsiteX3" fmla="*/ 178929 w 742742"/>
              <a:gd name="connsiteY3" fmla="*/ 0 h 715716"/>
              <a:gd name="connsiteX4" fmla="*/ 742742 w 742742"/>
              <a:gd name="connsiteY4" fmla="*/ 91440 h 715716"/>
              <a:gd name="connsiteX0" fmla="*/ 651302 w 742742"/>
              <a:gd name="connsiteY0" fmla="*/ 715716 h 715716"/>
              <a:gd name="connsiteX1" fmla="*/ 178929 w 742742"/>
              <a:gd name="connsiteY1" fmla="*/ 715716 h 715716"/>
              <a:gd name="connsiteX2" fmla="*/ 0 w 742742"/>
              <a:gd name="connsiteY2" fmla="*/ 357858 h 715716"/>
              <a:gd name="connsiteX3" fmla="*/ 178929 w 742742"/>
              <a:gd name="connsiteY3" fmla="*/ 0 h 715716"/>
              <a:gd name="connsiteX4" fmla="*/ 742742 w 742742"/>
              <a:gd name="connsiteY4" fmla="*/ 91440 h 715716"/>
              <a:gd name="connsiteX0" fmla="*/ 651302 w 742742"/>
              <a:gd name="connsiteY0" fmla="*/ 715716 h 715716"/>
              <a:gd name="connsiteX1" fmla="*/ 178929 w 742742"/>
              <a:gd name="connsiteY1" fmla="*/ 715716 h 715716"/>
              <a:gd name="connsiteX2" fmla="*/ 0 w 742742"/>
              <a:gd name="connsiteY2" fmla="*/ 357858 h 715716"/>
              <a:gd name="connsiteX3" fmla="*/ 178929 w 742742"/>
              <a:gd name="connsiteY3" fmla="*/ 0 h 715716"/>
              <a:gd name="connsiteX4" fmla="*/ 742742 w 742742"/>
              <a:gd name="connsiteY4" fmla="*/ 277707 h 715716"/>
              <a:gd name="connsiteX0" fmla="*/ 651302 w 651302"/>
              <a:gd name="connsiteY0" fmla="*/ 717409 h 717409"/>
              <a:gd name="connsiteX1" fmla="*/ 178929 w 651302"/>
              <a:gd name="connsiteY1" fmla="*/ 717409 h 717409"/>
              <a:gd name="connsiteX2" fmla="*/ 0 w 651302"/>
              <a:gd name="connsiteY2" fmla="*/ 359551 h 717409"/>
              <a:gd name="connsiteX3" fmla="*/ 178929 w 651302"/>
              <a:gd name="connsiteY3" fmla="*/ 1693 h 717409"/>
              <a:gd name="connsiteX4" fmla="*/ 641142 w 651302"/>
              <a:gd name="connsiteY4" fmla="*/ 0 h 71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302" h="717409">
                <a:moveTo>
                  <a:pt x="651302" y="717409"/>
                </a:moveTo>
                <a:lnTo>
                  <a:pt x="178929" y="717409"/>
                </a:lnTo>
                <a:lnTo>
                  <a:pt x="0" y="359551"/>
                </a:lnTo>
                <a:lnTo>
                  <a:pt x="178929" y="1693"/>
                </a:lnTo>
                <a:lnTo>
                  <a:pt x="641142" y="0"/>
                </a:lnTo>
              </a:path>
            </a:pathLst>
          </a:custGeom>
          <a:noFill/>
          <a:ln w="19050">
            <a:solidFill>
              <a:srgbClr val="462C1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31" name="Полилиния 30"/>
          <p:cNvSpPr/>
          <p:nvPr/>
        </p:nvSpPr>
        <p:spPr>
          <a:xfrm>
            <a:off x="5401244" y="2446864"/>
            <a:ext cx="2380605" cy="570076"/>
          </a:xfrm>
          <a:custGeom>
            <a:avLst/>
            <a:gdLst>
              <a:gd name="connsiteX0" fmla="*/ 0 w 830231"/>
              <a:gd name="connsiteY0" fmla="*/ 357858 h 715716"/>
              <a:gd name="connsiteX1" fmla="*/ 178929 w 830231"/>
              <a:gd name="connsiteY1" fmla="*/ 0 h 715716"/>
              <a:gd name="connsiteX2" fmla="*/ 651302 w 830231"/>
              <a:gd name="connsiteY2" fmla="*/ 0 h 715716"/>
              <a:gd name="connsiteX3" fmla="*/ 830231 w 830231"/>
              <a:gd name="connsiteY3" fmla="*/ 357858 h 715716"/>
              <a:gd name="connsiteX4" fmla="*/ 651302 w 830231"/>
              <a:gd name="connsiteY4" fmla="*/ 715716 h 715716"/>
              <a:gd name="connsiteX5" fmla="*/ 178929 w 830231"/>
              <a:gd name="connsiteY5" fmla="*/ 715716 h 715716"/>
              <a:gd name="connsiteX6" fmla="*/ 0 w 830231"/>
              <a:gd name="connsiteY6" fmla="*/ 357858 h 715716"/>
              <a:gd name="connsiteX0" fmla="*/ 651302 w 830231"/>
              <a:gd name="connsiteY0" fmla="*/ 0 h 715716"/>
              <a:gd name="connsiteX1" fmla="*/ 830231 w 830231"/>
              <a:gd name="connsiteY1" fmla="*/ 357858 h 715716"/>
              <a:gd name="connsiteX2" fmla="*/ 651302 w 830231"/>
              <a:gd name="connsiteY2" fmla="*/ 715716 h 715716"/>
              <a:gd name="connsiteX3" fmla="*/ 178929 w 830231"/>
              <a:gd name="connsiteY3" fmla="*/ 715716 h 715716"/>
              <a:gd name="connsiteX4" fmla="*/ 0 w 830231"/>
              <a:gd name="connsiteY4" fmla="*/ 357858 h 715716"/>
              <a:gd name="connsiteX5" fmla="*/ 178929 w 830231"/>
              <a:gd name="connsiteY5" fmla="*/ 0 h 715716"/>
              <a:gd name="connsiteX6" fmla="*/ 742742 w 830231"/>
              <a:gd name="connsiteY6" fmla="*/ 91440 h 715716"/>
              <a:gd name="connsiteX0" fmla="*/ 830231 w 830231"/>
              <a:gd name="connsiteY0" fmla="*/ 357858 h 715716"/>
              <a:gd name="connsiteX1" fmla="*/ 651302 w 830231"/>
              <a:gd name="connsiteY1" fmla="*/ 715716 h 715716"/>
              <a:gd name="connsiteX2" fmla="*/ 178929 w 830231"/>
              <a:gd name="connsiteY2" fmla="*/ 715716 h 715716"/>
              <a:gd name="connsiteX3" fmla="*/ 0 w 830231"/>
              <a:gd name="connsiteY3" fmla="*/ 357858 h 715716"/>
              <a:gd name="connsiteX4" fmla="*/ 178929 w 830231"/>
              <a:gd name="connsiteY4" fmla="*/ 0 h 715716"/>
              <a:gd name="connsiteX5" fmla="*/ 742742 w 830231"/>
              <a:gd name="connsiteY5" fmla="*/ 91440 h 715716"/>
              <a:gd name="connsiteX0" fmla="*/ 651302 w 742742"/>
              <a:gd name="connsiteY0" fmla="*/ 715716 h 715716"/>
              <a:gd name="connsiteX1" fmla="*/ 178929 w 742742"/>
              <a:gd name="connsiteY1" fmla="*/ 715716 h 715716"/>
              <a:gd name="connsiteX2" fmla="*/ 0 w 742742"/>
              <a:gd name="connsiteY2" fmla="*/ 357858 h 715716"/>
              <a:gd name="connsiteX3" fmla="*/ 178929 w 742742"/>
              <a:gd name="connsiteY3" fmla="*/ 0 h 715716"/>
              <a:gd name="connsiteX4" fmla="*/ 742742 w 742742"/>
              <a:gd name="connsiteY4" fmla="*/ 91440 h 715716"/>
              <a:gd name="connsiteX0" fmla="*/ 651302 w 742742"/>
              <a:gd name="connsiteY0" fmla="*/ 715716 h 715716"/>
              <a:gd name="connsiteX1" fmla="*/ 178929 w 742742"/>
              <a:gd name="connsiteY1" fmla="*/ 715716 h 715716"/>
              <a:gd name="connsiteX2" fmla="*/ 0 w 742742"/>
              <a:gd name="connsiteY2" fmla="*/ 357858 h 715716"/>
              <a:gd name="connsiteX3" fmla="*/ 178929 w 742742"/>
              <a:gd name="connsiteY3" fmla="*/ 0 h 715716"/>
              <a:gd name="connsiteX4" fmla="*/ 742742 w 742742"/>
              <a:gd name="connsiteY4" fmla="*/ 91440 h 715716"/>
              <a:gd name="connsiteX0" fmla="*/ 651302 w 742742"/>
              <a:gd name="connsiteY0" fmla="*/ 715716 h 715716"/>
              <a:gd name="connsiteX1" fmla="*/ 178929 w 742742"/>
              <a:gd name="connsiteY1" fmla="*/ 715716 h 715716"/>
              <a:gd name="connsiteX2" fmla="*/ 0 w 742742"/>
              <a:gd name="connsiteY2" fmla="*/ 357858 h 715716"/>
              <a:gd name="connsiteX3" fmla="*/ 178929 w 742742"/>
              <a:gd name="connsiteY3" fmla="*/ 0 h 715716"/>
              <a:gd name="connsiteX4" fmla="*/ 742742 w 742742"/>
              <a:gd name="connsiteY4" fmla="*/ 277707 h 715716"/>
              <a:gd name="connsiteX0" fmla="*/ 651302 w 651302"/>
              <a:gd name="connsiteY0" fmla="*/ 717409 h 717409"/>
              <a:gd name="connsiteX1" fmla="*/ 178929 w 651302"/>
              <a:gd name="connsiteY1" fmla="*/ 717409 h 717409"/>
              <a:gd name="connsiteX2" fmla="*/ 0 w 651302"/>
              <a:gd name="connsiteY2" fmla="*/ 359551 h 717409"/>
              <a:gd name="connsiteX3" fmla="*/ 178929 w 651302"/>
              <a:gd name="connsiteY3" fmla="*/ 1693 h 717409"/>
              <a:gd name="connsiteX4" fmla="*/ 641142 w 651302"/>
              <a:gd name="connsiteY4" fmla="*/ 0 h 717409"/>
              <a:gd name="connsiteX0" fmla="*/ 651302 w 2995861"/>
              <a:gd name="connsiteY0" fmla="*/ 717409 h 717409"/>
              <a:gd name="connsiteX1" fmla="*/ 178929 w 2995861"/>
              <a:gd name="connsiteY1" fmla="*/ 717409 h 717409"/>
              <a:gd name="connsiteX2" fmla="*/ 0 w 2995861"/>
              <a:gd name="connsiteY2" fmla="*/ 359551 h 717409"/>
              <a:gd name="connsiteX3" fmla="*/ 178929 w 2995861"/>
              <a:gd name="connsiteY3" fmla="*/ 1693 h 717409"/>
              <a:gd name="connsiteX4" fmla="*/ 2995861 w 2995861"/>
              <a:gd name="connsiteY4" fmla="*/ 0 h 717409"/>
              <a:gd name="connsiteX0" fmla="*/ 2974057 w 2995861"/>
              <a:gd name="connsiteY0" fmla="*/ 717409 h 717409"/>
              <a:gd name="connsiteX1" fmla="*/ 178929 w 2995861"/>
              <a:gd name="connsiteY1" fmla="*/ 717409 h 717409"/>
              <a:gd name="connsiteX2" fmla="*/ 0 w 2995861"/>
              <a:gd name="connsiteY2" fmla="*/ 359551 h 717409"/>
              <a:gd name="connsiteX3" fmla="*/ 178929 w 2995861"/>
              <a:gd name="connsiteY3" fmla="*/ 1693 h 717409"/>
              <a:gd name="connsiteX4" fmla="*/ 2995861 w 2995861"/>
              <a:gd name="connsiteY4" fmla="*/ 0 h 71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5861" h="717409">
                <a:moveTo>
                  <a:pt x="2974057" y="717409"/>
                </a:moveTo>
                <a:lnTo>
                  <a:pt x="178929" y="717409"/>
                </a:lnTo>
                <a:lnTo>
                  <a:pt x="0" y="359551"/>
                </a:lnTo>
                <a:lnTo>
                  <a:pt x="178929" y="1693"/>
                </a:lnTo>
                <a:lnTo>
                  <a:pt x="2995861" y="0"/>
                </a:lnTo>
              </a:path>
            </a:pathLst>
          </a:custGeom>
          <a:noFill/>
          <a:ln w="19050">
            <a:solidFill>
              <a:srgbClr val="835B4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33" name="Полилиния 32"/>
          <p:cNvSpPr/>
          <p:nvPr/>
        </p:nvSpPr>
        <p:spPr>
          <a:xfrm>
            <a:off x="5401244" y="4106330"/>
            <a:ext cx="2380605" cy="570076"/>
          </a:xfrm>
          <a:custGeom>
            <a:avLst/>
            <a:gdLst>
              <a:gd name="connsiteX0" fmla="*/ 0 w 830231"/>
              <a:gd name="connsiteY0" fmla="*/ 357858 h 715716"/>
              <a:gd name="connsiteX1" fmla="*/ 178929 w 830231"/>
              <a:gd name="connsiteY1" fmla="*/ 0 h 715716"/>
              <a:gd name="connsiteX2" fmla="*/ 651302 w 830231"/>
              <a:gd name="connsiteY2" fmla="*/ 0 h 715716"/>
              <a:gd name="connsiteX3" fmla="*/ 830231 w 830231"/>
              <a:gd name="connsiteY3" fmla="*/ 357858 h 715716"/>
              <a:gd name="connsiteX4" fmla="*/ 651302 w 830231"/>
              <a:gd name="connsiteY4" fmla="*/ 715716 h 715716"/>
              <a:gd name="connsiteX5" fmla="*/ 178929 w 830231"/>
              <a:gd name="connsiteY5" fmla="*/ 715716 h 715716"/>
              <a:gd name="connsiteX6" fmla="*/ 0 w 830231"/>
              <a:gd name="connsiteY6" fmla="*/ 357858 h 715716"/>
              <a:gd name="connsiteX0" fmla="*/ 651302 w 830231"/>
              <a:gd name="connsiteY0" fmla="*/ 0 h 715716"/>
              <a:gd name="connsiteX1" fmla="*/ 830231 w 830231"/>
              <a:gd name="connsiteY1" fmla="*/ 357858 h 715716"/>
              <a:gd name="connsiteX2" fmla="*/ 651302 w 830231"/>
              <a:gd name="connsiteY2" fmla="*/ 715716 h 715716"/>
              <a:gd name="connsiteX3" fmla="*/ 178929 w 830231"/>
              <a:gd name="connsiteY3" fmla="*/ 715716 h 715716"/>
              <a:gd name="connsiteX4" fmla="*/ 0 w 830231"/>
              <a:gd name="connsiteY4" fmla="*/ 357858 h 715716"/>
              <a:gd name="connsiteX5" fmla="*/ 178929 w 830231"/>
              <a:gd name="connsiteY5" fmla="*/ 0 h 715716"/>
              <a:gd name="connsiteX6" fmla="*/ 742742 w 830231"/>
              <a:gd name="connsiteY6" fmla="*/ 91440 h 715716"/>
              <a:gd name="connsiteX0" fmla="*/ 830231 w 830231"/>
              <a:gd name="connsiteY0" fmla="*/ 357858 h 715716"/>
              <a:gd name="connsiteX1" fmla="*/ 651302 w 830231"/>
              <a:gd name="connsiteY1" fmla="*/ 715716 h 715716"/>
              <a:gd name="connsiteX2" fmla="*/ 178929 w 830231"/>
              <a:gd name="connsiteY2" fmla="*/ 715716 h 715716"/>
              <a:gd name="connsiteX3" fmla="*/ 0 w 830231"/>
              <a:gd name="connsiteY3" fmla="*/ 357858 h 715716"/>
              <a:gd name="connsiteX4" fmla="*/ 178929 w 830231"/>
              <a:gd name="connsiteY4" fmla="*/ 0 h 715716"/>
              <a:gd name="connsiteX5" fmla="*/ 742742 w 830231"/>
              <a:gd name="connsiteY5" fmla="*/ 91440 h 715716"/>
              <a:gd name="connsiteX0" fmla="*/ 651302 w 742742"/>
              <a:gd name="connsiteY0" fmla="*/ 715716 h 715716"/>
              <a:gd name="connsiteX1" fmla="*/ 178929 w 742742"/>
              <a:gd name="connsiteY1" fmla="*/ 715716 h 715716"/>
              <a:gd name="connsiteX2" fmla="*/ 0 w 742742"/>
              <a:gd name="connsiteY2" fmla="*/ 357858 h 715716"/>
              <a:gd name="connsiteX3" fmla="*/ 178929 w 742742"/>
              <a:gd name="connsiteY3" fmla="*/ 0 h 715716"/>
              <a:gd name="connsiteX4" fmla="*/ 742742 w 742742"/>
              <a:gd name="connsiteY4" fmla="*/ 91440 h 715716"/>
              <a:gd name="connsiteX0" fmla="*/ 651302 w 742742"/>
              <a:gd name="connsiteY0" fmla="*/ 715716 h 715716"/>
              <a:gd name="connsiteX1" fmla="*/ 178929 w 742742"/>
              <a:gd name="connsiteY1" fmla="*/ 715716 h 715716"/>
              <a:gd name="connsiteX2" fmla="*/ 0 w 742742"/>
              <a:gd name="connsiteY2" fmla="*/ 357858 h 715716"/>
              <a:gd name="connsiteX3" fmla="*/ 178929 w 742742"/>
              <a:gd name="connsiteY3" fmla="*/ 0 h 715716"/>
              <a:gd name="connsiteX4" fmla="*/ 742742 w 742742"/>
              <a:gd name="connsiteY4" fmla="*/ 91440 h 715716"/>
              <a:gd name="connsiteX0" fmla="*/ 651302 w 742742"/>
              <a:gd name="connsiteY0" fmla="*/ 715716 h 715716"/>
              <a:gd name="connsiteX1" fmla="*/ 178929 w 742742"/>
              <a:gd name="connsiteY1" fmla="*/ 715716 h 715716"/>
              <a:gd name="connsiteX2" fmla="*/ 0 w 742742"/>
              <a:gd name="connsiteY2" fmla="*/ 357858 h 715716"/>
              <a:gd name="connsiteX3" fmla="*/ 178929 w 742742"/>
              <a:gd name="connsiteY3" fmla="*/ 0 h 715716"/>
              <a:gd name="connsiteX4" fmla="*/ 742742 w 742742"/>
              <a:gd name="connsiteY4" fmla="*/ 277707 h 715716"/>
              <a:gd name="connsiteX0" fmla="*/ 651302 w 651302"/>
              <a:gd name="connsiteY0" fmla="*/ 717409 h 717409"/>
              <a:gd name="connsiteX1" fmla="*/ 178929 w 651302"/>
              <a:gd name="connsiteY1" fmla="*/ 717409 h 717409"/>
              <a:gd name="connsiteX2" fmla="*/ 0 w 651302"/>
              <a:gd name="connsiteY2" fmla="*/ 359551 h 717409"/>
              <a:gd name="connsiteX3" fmla="*/ 178929 w 651302"/>
              <a:gd name="connsiteY3" fmla="*/ 1693 h 717409"/>
              <a:gd name="connsiteX4" fmla="*/ 641142 w 651302"/>
              <a:gd name="connsiteY4" fmla="*/ 0 h 717409"/>
              <a:gd name="connsiteX0" fmla="*/ 651302 w 2995861"/>
              <a:gd name="connsiteY0" fmla="*/ 717409 h 717409"/>
              <a:gd name="connsiteX1" fmla="*/ 178929 w 2995861"/>
              <a:gd name="connsiteY1" fmla="*/ 717409 h 717409"/>
              <a:gd name="connsiteX2" fmla="*/ 0 w 2995861"/>
              <a:gd name="connsiteY2" fmla="*/ 359551 h 717409"/>
              <a:gd name="connsiteX3" fmla="*/ 178929 w 2995861"/>
              <a:gd name="connsiteY3" fmla="*/ 1693 h 717409"/>
              <a:gd name="connsiteX4" fmla="*/ 2995861 w 2995861"/>
              <a:gd name="connsiteY4" fmla="*/ 0 h 717409"/>
              <a:gd name="connsiteX0" fmla="*/ 2974057 w 2995861"/>
              <a:gd name="connsiteY0" fmla="*/ 717409 h 717409"/>
              <a:gd name="connsiteX1" fmla="*/ 178929 w 2995861"/>
              <a:gd name="connsiteY1" fmla="*/ 717409 h 717409"/>
              <a:gd name="connsiteX2" fmla="*/ 0 w 2995861"/>
              <a:gd name="connsiteY2" fmla="*/ 359551 h 717409"/>
              <a:gd name="connsiteX3" fmla="*/ 178929 w 2995861"/>
              <a:gd name="connsiteY3" fmla="*/ 1693 h 717409"/>
              <a:gd name="connsiteX4" fmla="*/ 2995861 w 2995861"/>
              <a:gd name="connsiteY4" fmla="*/ 0 h 71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5861" h="717409">
                <a:moveTo>
                  <a:pt x="2974057" y="717409"/>
                </a:moveTo>
                <a:lnTo>
                  <a:pt x="178929" y="717409"/>
                </a:lnTo>
                <a:lnTo>
                  <a:pt x="0" y="359551"/>
                </a:lnTo>
                <a:lnTo>
                  <a:pt x="178929" y="1693"/>
                </a:lnTo>
                <a:lnTo>
                  <a:pt x="2995861" y="0"/>
                </a:lnTo>
              </a:path>
            </a:pathLst>
          </a:custGeom>
          <a:noFill/>
          <a:ln w="19050">
            <a:solidFill>
              <a:srgbClr val="835B4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34" name="Полилиния 33"/>
          <p:cNvSpPr/>
          <p:nvPr/>
        </p:nvSpPr>
        <p:spPr>
          <a:xfrm>
            <a:off x="5401244" y="5038141"/>
            <a:ext cx="517545" cy="570076"/>
          </a:xfrm>
          <a:custGeom>
            <a:avLst/>
            <a:gdLst>
              <a:gd name="connsiteX0" fmla="*/ 0 w 830231"/>
              <a:gd name="connsiteY0" fmla="*/ 357858 h 715716"/>
              <a:gd name="connsiteX1" fmla="*/ 178929 w 830231"/>
              <a:gd name="connsiteY1" fmla="*/ 0 h 715716"/>
              <a:gd name="connsiteX2" fmla="*/ 651302 w 830231"/>
              <a:gd name="connsiteY2" fmla="*/ 0 h 715716"/>
              <a:gd name="connsiteX3" fmla="*/ 830231 w 830231"/>
              <a:gd name="connsiteY3" fmla="*/ 357858 h 715716"/>
              <a:gd name="connsiteX4" fmla="*/ 651302 w 830231"/>
              <a:gd name="connsiteY4" fmla="*/ 715716 h 715716"/>
              <a:gd name="connsiteX5" fmla="*/ 178929 w 830231"/>
              <a:gd name="connsiteY5" fmla="*/ 715716 h 715716"/>
              <a:gd name="connsiteX6" fmla="*/ 0 w 830231"/>
              <a:gd name="connsiteY6" fmla="*/ 357858 h 715716"/>
              <a:gd name="connsiteX0" fmla="*/ 651302 w 830231"/>
              <a:gd name="connsiteY0" fmla="*/ 0 h 715716"/>
              <a:gd name="connsiteX1" fmla="*/ 830231 w 830231"/>
              <a:gd name="connsiteY1" fmla="*/ 357858 h 715716"/>
              <a:gd name="connsiteX2" fmla="*/ 651302 w 830231"/>
              <a:gd name="connsiteY2" fmla="*/ 715716 h 715716"/>
              <a:gd name="connsiteX3" fmla="*/ 178929 w 830231"/>
              <a:gd name="connsiteY3" fmla="*/ 715716 h 715716"/>
              <a:gd name="connsiteX4" fmla="*/ 0 w 830231"/>
              <a:gd name="connsiteY4" fmla="*/ 357858 h 715716"/>
              <a:gd name="connsiteX5" fmla="*/ 178929 w 830231"/>
              <a:gd name="connsiteY5" fmla="*/ 0 h 715716"/>
              <a:gd name="connsiteX6" fmla="*/ 742742 w 830231"/>
              <a:gd name="connsiteY6" fmla="*/ 91440 h 715716"/>
              <a:gd name="connsiteX0" fmla="*/ 830231 w 830231"/>
              <a:gd name="connsiteY0" fmla="*/ 357858 h 715716"/>
              <a:gd name="connsiteX1" fmla="*/ 651302 w 830231"/>
              <a:gd name="connsiteY1" fmla="*/ 715716 h 715716"/>
              <a:gd name="connsiteX2" fmla="*/ 178929 w 830231"/>
              <a:gd name="connsiteY2" fmla="*/ 715716 h 715716"/>
              <a:gd name="connsiteX3" fmla="*/ 0 w 830231"/>
              <a:gd name="connsiteY3" fmla="*/ 357858 h 715716"/>
              <a:gd name="connsiteX4" fmla="*/ 178929 w 830231"/>
              <a:gd name="connsiteY4" fmla="*/ 0 h 715716"/>
              <a:gd name="connsiteX5" fmla="*/ 742742 w 830231"/>
              <a:gd name="connsiteY5" fmla="*/ 91440 h 715716"/>
              <a:gd name="connsiteX0" fmla="*/ 651302 w 742742"/>
              <a:gd name="connsiteY0" fmla="*/ 715716 h 715716"/>
              <a:gd name="connsiteX1" fmla="*/ 178929 w 742742"/>
              <a:gd name="connsiteY1" fmla="*/ 715716 h 715716"/>
              <a:gd name="connsiteX2" fmla="*/ 0 w 742742"/>
              <a:gd name="connsiteY2" fmla="*/ 357858 h 715716"/>
              <a:gd name="connsiteX3" fmla="*/ 178929 w 742742"/>
              <a:gd name="connsiteY3" fmla="*/ 0 h 715716"/>
              <a:gd name="connsiteX4" fmla="*/ 742742 w 742742"/>
              <a:gd name="connsiteY4" fmla="*/ 91440 h 715716"/>
              <a:gd name="connsiteX0" fmla="*/ 651302 w 742742"/>
              <a:gd name="connsiteY0" fmla="*/ 715716 h 715716"/>
              <a:gd name="connsiteX1" fmla="*/ 178929 w 742742"/>
              <a:gd name="connsiteY1" fmla="*/ 715716 h 715716"/>
              <a:gd name="connsiteX2" fmla="*/ 0 w 742742"/>
              <a:gd name="connsiteY2" fmla="*/ 357858 h 715716"/>
              <a:gd name="connsiteX3" fmla="*/ 178929 w 742742"/>
              <a:gd name="connsiteY3" fmla="*/ 0 h 715716"/>
              <a:gd name="connsiteX4" fmla="*/ 742742 w 742742"/>
              <a:gd name="connsiteY4" fmla="*/ 91440 h 715716"/>
              <a:gd name="connsiteX0" fmla="*/ 651302 w 742742"/>
              <a:gd name="connsiteY0" fmla="*/ 715716 h 715716"/>
              <a:gd name="connsiteX1" fmla="*/ 178929 w 742742"/>
              <a:gd name="connsiteY1" fmla="*/ 715716 h 715716"/>
              <a:gd name="connsiteX2" fmla="*/ 0 w 742742"/>
              <a:gd name="connsiteY2" fmla="*/ 357858 h 715716"/>
              <a:gd name="connsiteX3" fmla="*/ 178929 w 742742"/>
              <a:gd name="connsiteY3" fmla="*/ 0 h 715716"/>
              <a:gd name="connsiteX4" fmla="*/ 742742 w 742742"/>
              <a:gd name="connsiteY4" fmla="*/ 277707 h 715716"/>
              <a:gd name="connsiteX0" fmla="*/ 651302 w 651302"/>
              <a:gd name="connsiteY0" fmla="*/ 717409 h 717409"/>
              <a:gd name="connsiteX1" fmla="*/ 178929 w 651302"/>
              <a:gd name="connsiteY1" fmla="*/ 717409 h 717409"/>
              <a:gd name="connsiteX2" fmla="*/ 0 w 651302"/>
              <a:gd name="connsiteY2" fmla="*/ 359551 h 717409"/>
              <a:gd name="connsiteX3" fmla="*/ 178929 w 651302"/>
              <a:gd name="connsiteY3" fmla="*/ 1693 h 717409"/>
              <a:gd name="connsiteX4" fmla="*/ 641142 w 651302"/>
              <a:gd name="connsiteY4" fmla="*/ 0 h 71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302" h="717409">
                <a:moveTo>
                  <a:pt x="651302" y="717409"/>
                </a:moveTo>
                <a:lnTo>
                  <a:pt x="178929" y="717409"/>
                </a:lnTo>
                <a:lnTo>
                  <a:pt x="0" y="359551"/>
                </a:lnTo>
                <a:lnTo>
                  <a:pt x="178929" y="1693"/>
                </a:lnTo>
                <a:lnTo>
                  <a:pt x="641142" y="0"/>
                </a:lnTo>
              </a:path>
            </a:pathLst>
          </a:custGeom>
          <a:noFill/>
          <a:ln w="19050">
            <a:solidFill>
              <a:srgbClr val="462C1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35" name="Полилиния 34"/>
          <p:cNvSpPr/>
          <p:nvPr/>
        </p:nvSpPr>
        <p:spPr>
          <a:xfrm>
            <a:off x="5401244" y="5858930"/>
            <a:ext cx="2380605" cy="570076"/>
          </a:xfrm>
          <a:custGeom>
            <a:avLst/>
            <a:gdLst>
              <a:gd name="connsiteX0" fmla="*/ 0 w 830231"/>
              <a:gd name="connsiteY0" fmla="*/ 357858 h 715716"/>
              <a:gd name="connsiteX1" fmla="*/ 178929 w 830231"/>
              <a:gd name="connsiteY1" fmla="*/ 0 h 715716"/>
              <a:gd name="connsiteX2" fmla="*/ 651302 w 830231"/>
              <a:gd name="connsiteY2" fmla="*/ 0 h 715716"/>
              <a:gd name="connsiteX3" fmla="*/ 830231 w 830231"/>
              <a:gd name="connsiteY3" fmla="*/ 357858 h 715716"/>
              <a:gd name="connsiteX4" fmla="*/ 651302 w 830231"/>
              <a:gd name="connsiteY4" fmla="*/ 715716 h 715716"/>
              <a:gd name="connsiteX5" fmla="*/ 178929 w 830231"/>
              <a:gd name="connsiteY5" fmla="*/ 715716 h 715716"/>
              <a:gd name="connsiteX6" fmla="*/ 0 w 830231"/>
              <a:gd name="connsiteY6" fmla="*/ 357858 h 715716"/>
              <a:gd name="connsiteX0" fmla="*/ 651302 w 830231"/>
              <a:gd name="connsiteY0" fmla="*/ 0 h 715716"/>
              <a:gd name="connsiteX1" fmla="*/ 830231 w 830231"/>
              <a:gd name="connsiteY1" fmla="*/ 357858 h 715716"/>
              <a:gd name="connsiteX2" fmla="*/ 651302 w 830231"/>
              <a:gd name="connsiteY2" fmla="*/ 715716 h 715716"/>
              <a:gd name="connsiteX3" fmla="*/ 178929 w 830231"/>
              <a:gd name="connsiteY3" fmla="*/ 715716 h 715716"/>
              <a:gd name="connsiteX4" fmla="*/ 0 w 830231"/>
              <a:gd name="connsiteY4" fmla="*/ 357858 h 715716"/>
              <a:gd name="connsiteX5" fmla="*/ 178929 w 830231"/>
              <a:gd name="connsiteY5" fmla="*/ 0 h 715716"/>
              <a:gd name="connsiteX6" fmla="*/ 742742 w 830231"/>
              <a:gd name="connsiteY6" fmla="*/ 91440 h 715716"/>
              <a:gd name="connsiteX0" fmla="*/ 830231 w 830231"/>
              <a:gd name="connsiteY0" fmla="*/ 357858 h 715716"/>
              <a:gd name="connsiteX1" fmla="*/ 651302 w 830231"/>
              <a:gd name="connsiteY1" fmla="*/ 715716 h 715716"/>
              <a:gd name="connsiteX2" fmla="*/ 178929 w 830231"/>
              <a:gd name="connsiteY2" fmla="*/ 715716 h 715716"/>
              <a:gd name="connsiteX3" fmla="*/ 0 w 830231"/>
              <a:gd name="connsiteY3" fmla="*/ 357858 h 715716"/>
              <a:gd name="connsiteX4" fmla="*/ 178929 w 830231"/>
              <a:gd name="connsiteY4" fmla="*/ 0 h 715716"/>
              <a:gd name="connsiteX5" fmla="*/ 742742 w 830231"/>
              <a:gd name="connsiteY5" fmla="*/ 91440 h 715716"/>
              <a:gd name="connsiteX0" fmla="*/ 651302 w 742742"/>
              <a:gd name="connsiteY0" fmla="*/ 715716 h 715716"/>
              <a:gd name="connsiteX1" fmla="*/ 178929 w 742742"/>
              <a:gd name="connsiteY1" fmla="*/ 715716 h 715716"/>
              <a:gd name="connsiteX2" fmla="*/ 0 w 742742"/>
              <a:gd name="connsiteY2" fmla="*/ 357858 h 715716"/>
              <a:gd name="connsiteX3" fmla="*/ 178929 w 742742"/>
              <a:gd name="connsiteY3" fmla="*/ 0 h 715716"/>
              <a:gd name="connsiteX4" fmla="*/ 742742 w 742742"/>
              <a:gd name="connsiteY4" fmla="*/ 91440 h 715716"/>
              <a:gd name="connsiteX0" fmla="*/ 651302 w 742742"/>
              <a:gd name="connsiteY0" fmla="*/ 715716 h 715716"/>
              <a:gd name="connsiteX1" fmla="*/ 178929 w 742742"/>
              <a:gd name="connsiteY1" fmla="*/ 715716 h 715716"/>
              <a:gd name="connsiteX2" fmla="*/ 0 w 742742"/>
              <a:gd name="connsiteY2" fmla="*/ 357858 h 715716"/>
              <a:gd name="connsiteX3" fmla="*/ 178929 w 742742"/>
              <a:gd name="connsiteY3" fmla="*/ 0 h 715716"/>
              <a:gd name="connsiteX4" fmla="*/ 742742 w 742742"/>
              <a:gd name="connsiteY4" fmla="*/ 91440 h 715716"/>
              <a:gd name="connsiteX0" fmla="*/ 651302 w 742742"/>
              <a:gd name="connsiteY0" fmla="*/ 715716 h 715716"/>
              <a:gd name="connsiteX1" fmla="*/ 178929 w 742742"/>
              <a:gd name="connsiteY1" fmla="*/ 715716 h 715716"/>
              <a:gd name="connsiteX2" fmla="*/ 0 w 742742"/>
              <a:gd name="connsiteY2" fmla="*/ 357858 h 715716"/>
              <a:gd name="connsiteX3" fmla="*/ 178929 w 742742"/>
              <a:gd name="connsiteY3" fmla="*/ 0 h 715716"/>
              <a:gd name="connsiteX4" fmla="*/ 742742 w 742742"/>
              <a:gd name="connsiteY4" fmla="*/ 277707 h 715716"/>
              <a:gd name="connsiteX0" fmla="*/ 651302 w 651302"/>
              <a:gd name="connsiteY0" fmla="*/ 717409 h 717409"/>
              <a:gd name="connsiteX1" fmla="*/ 178929 w 651302"/>
              <a:gd name="connsiteY1" fmla="*/ 717409 h 717409"/>
              <a:gd name="connsiteX2" fmla="*/ 0 w 651302"/>
              <a:gd name="connsiteY2" fmla="*/ 359551 h 717409"/>
              <a:gd name="connsiteX3" fmla="*/ 178929 w 651302"/>
              <a:gd name="connsiteY3" fmla="*/ 1693 h 717409"/>
              <a:gd name="connsiteX4" fmla="*/ 641142 w 651302"/>
              <a:gd name="connsiteY4" fmla="*/ 0 h 717409"/>
              <a:gd name="connsiteX0" fmla="*/ 651302 w 2995861"/>
              <a:gd name="connsiteY0" fmla="*/ 717409 h 717409"/>
              <a:gd name="connsiteX1" fmla="*/ 178929 w 2995861"/>
              <a:gd name="connsiteY1" fmla="*/ 717409 h 717409"/>
              <a:gd name="connsiteX2" fmla="*/ 0 w 2995861"/>
              <a:gd name="connsiteY2" fmla="*/ 359551 h 717409"/>
              <a:gd name="connsiteX3" fmla="*/ 178929 w 2995861"/>
              <a:gd name="connsiteY3" fmla="*/ 1693 h 717409"/>
              <a:gd name="connsiteX4" fmla="*/ 2995861 w 2995861"/>
              <a:gd name="connsiteY4" fmla="*/ 0 h 717409"/>
              <a:gd name="connsiteX0" fmla="*/ 2974057 w 2995861"/>
              <a:gd name="connsiteY0" fmla="*/ 717409 h 717409"/>
              <a:gd name="connsiteX1" fmla="*/ 178929 w 2995861"/>
              <a:gd name="connsiteY1" fmla="*/ 717409 h 717409"/>
              <a:gd name="connsiteX2" fmla="*/ 0 w 2995861"/>
              <a:gd name="connsiteY2" fmla="*/ 359551 h 717409"/>
              <a:gd name="connsiteX3" fmla="*/ 178929 w 2995861"/>
              <a:gd name="connsiteY3" fmla="*/ 1693 h 717409"/>
              <a:gd name="connsiteX4" fmla="*/ 2995861 w 2995861"/>
              <a:gd name="connsiteY4" fmla="*/ 0 h 71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5861" h="717409">
                <a:moveTo>
                  <a:pt x="2974057" y="717409"/>
                </a:moveTo>
                <a:lnTo>
                  <a:pt x="178929" y="717409"/>
                </a:lnTo>
                <a:lnTo>
                  <a:pt x="0" y="359551"/>
                </a:lnTo>
                <a:lnTo>
                  <a:pt x="178929" y="1693"/>
                </a:lnTo>
                <a:lnTo>
                  <a:pt x="2995861" y="0"/>
                </a:lnTo>
              </a:path>
            </a:pathLst>
          </a:custGeom>
          <a:noFill/>
          <a:ln w="19050">
            <a:solidFill>
              <a:srgbClr val="835B4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36" name="Шестиугольник 35"/>
          <p:cNvSpPr/>
          <p:nvPr/>
        </p:nvSpPr>
        <p:spPr>
          <a:xfrm>
            <a:off x="5397725" y="3299789"/>
            <a:ext cx="681344" cy="587365"/>
          </a:xfrm>
          <a:prstGeom prst="hexagon">
            <a:avLst/>
          </a:prstGeom>
          <a:noFill/>
          <a:ln w="19050">
            <a:solidFill>
              <a:srgbClr val="462C1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40" name="Прямоугольник 39"/>
          <p:cNvSpPr/>
          <p:nvPr/>
        </p:nvSpPr>
        <p:spPr>
          <a:xfrm>
            <a:off x="528804" y="1553562"/>
            <a:ext cx="688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01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28804" y="2398950"/>
            <a:ext cx="688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02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8804" y="3270218"/>
            <a:ext cx="688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03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8804" y="4141486"/>
            <a:ext cx="688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04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28804" y="4995501"/>
            <a:ext cx="688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8804" y="5858142"/>
            <a:ext cx="688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06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Стрелка вниз 135"/>
          <p:cNvSpPr/>
          <p:nvPr/>
        </p:nvSpPr>
        <p:spPr>
          <a:xfrm rot="10800000">
            <a:off x="8576730" y="3090325"/>
            <a:ext cx="313267" cy="1803400"/>
          </a:xfrm>
          <a:prstGeom prst="downArrow">
            <a:avLst/>
          </a:prstGeom>
          <a:solidFill>
            <a:srgbClr val="D2A000">
              <a:alpha val="69804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123" name="Овал 122"/>
          <p:cNvSpPr/>
          <p:nvPr/>
        </p:nvSpPr>
        <p:spPr>
          <a:xfrm>
            <a:off x="897463" y="2446858"/>
            <a:ext cx="431800" cy="431800"/>
          </a:xfrm>
          <a:prstGeom prst="ellipse">
            <a:avLst/>
          </a:prstGeom>
          <a:noFill/>
          <a:ln w="19050">
            <a:solidFill>
              <a:srgbClr val="694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174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3174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Прямоугольник 98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32123" y="336764"/>
            <a:ext cx="11336544" cy="444507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ФУНКЦИОНАЛЬНАЯ СХЕМА</a:t>
            </a:r>
          </a:p>
        </p:txBody>
      </p:sp>
      <p:sp>
        <p:nvSpPr>
          <p:cNvPr id="64" name="TextBox 48"/>
          <p:cNvSpPr txBox="1">
            <a:spLocks noChangeArrowheads="1"/>
          </p:cNvSpPr>
          <p:nvPr/>
        </p:nvSpPr>
        <p:spPr bwMode="auto">
          <a:xfrm>
            <a:off x="270919" y="3355799"/>
            <a:ext cx="816720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1" rIns="91425" bIns="45711">
            <a:spAutoFit/>
          </a:bodyPr>
          <a:lstStyle/>
          <a:p>
            <a:pPr algn="r" eaLnBrk="1" hangingPunct="1"/>
            <a:r>
              <a:rPr lang="ru-RU" altLang="ru-RU" sz="1400" b="1" dirty="0">
                <a:solidFill>
                  <a:srgbClr val="69493B"/>
                </a:solidFill>
                <a:latin typeface="Tahoma" pitchFamily="34" charset="0"/>
                <a:cs typeface="Tahoma" pitchFamily="34" charset="0"/>
              </a:rPr>
              <a:t>МСХ</a:t>
            </a:r>
          </a:p>
          <a:p>
            <a:pPr algn="r" eaLnBrk="1" hangingPunct="1"/>
            <a:r>
              <a:rPr lang="ru-RU" altLang="ru-RU" sz="1400" b="1" dirty="0" smtClean="0">
                <a:solidFill>
                  <a:srgbClr val="69493B"/>
                </a:solidFill>
                <a:latin typeface="Tahoma" pitchFamily="34" charset="0"/>
                <a:cs typeface="Tahoma" pitchFamily="34" charset="0"/>
              </a:rPr>
              <a:t>и УСХ</a:t>
            </a:r>
            <a:endParaRPr lang="ru-RU" altLang="ru-RU" sz="1400" b="1" dirty="0">
              <a:solidFill>
                <a:srgbClr val="69493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TextBox 48"/>
          <p:cNvSpPr txBox="1">
            <a:spLocks noChangeArrowheads="1"/>
          </p:cNvSpPr>
          <p:nvPr/>
        </p:nvSpPr>
        <p:spPr bwMode="auto">
          <a:xfrm>
            <a:off x="2801254" y="3375854"/>
            <a:ext cx="2566597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1" rIns="91425" bIns="45711">
            <a:spAutoFit/>
          </a:bodyPr>
          <a:lstStyle/>
          <a:p>
            <a:pPr eaLnBrk="1" hangingPunct="1"/>
            <a:r>
              <a:rPr lang="ru-RU" altLang="ru-RU" sz="1200" b="1" dirty="0" smtClean="0">
                <a:solidFill>
                  <a:srgbClr val="3D762E"/>
                </a:solidFill>
                <a:latin typeface="Tahoma" pitchFamily="34" charset="0"/>
                <a:cs typeface="Tahoma" pitchFamily="34" charset="0"/>
              </a:rPr>
              <a:t>ПОРТАЛ ГОСУДАРСТВЕННЫХ И МУНИЦИПАЛЬНЫХ УСЛУГ</a:t>
            </a:r>
            <a:endParaRPr lang="ru-RU" altLang="ru-RU" sz="1200" b="1" dirty="0">
              <a:solidFill>
                <a:srgbClr val="3D762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153989" y="1351190"/>
            <a:ext cx="1069582" cy="1069582"/>
          </a:xfrm>
          <a:prstGeom prst="ellipse">
            <a:avLst/>
          </a:prstGeom>
          <a:gradFill flip="none" rotWithShape="1">
            <a:gsLst>
              <a:gs pos="100000">
                <a:srgbClr val="FFC000"/>
              </a:gs>
              <a:gs pos="0">
                <a:srgbClr val="C06E00"/>
              </a:gs>
            </a:gsLst>
            <a:lin ang="15000000" scaled="0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grpSp>
        <p:nvGrpSpPr>
          <p:cNvPr id="87" name="Группа 86"/>
          <p:cNvGrpSpPr/>
          <p:nvPr/>
        </p:nvGrpSpPr>
        <p:grpSpPr>
          <a:xfrm>
            <a:off x="810630" y="1212073"/>
            <a:ext cx="1737823" cy="1362288"/>
            <a:chOff x="2367532" y="1384304"/>
            <a:chExt cx="3360916" cy="2634638"/>
          </a:xfrm>
        </p:grpSpPr>
        <p:sp>
          <p:nvSpPr>
            <p:cNvPr id="88" name="Равнобедренный треугольник 87"/>
            <p:cNvSpPr/>
            <p:nvPr/>
          </p:nvSpPr>
          <p:spPr>
            <a:xfrm rot="5400000">
              <a:off x="3896258" y="2411413"/>
              <a:ext cx="2363731" cy="621762"/>
            </a:xfrm>
            <a:prstGeom prst="triangle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Равнобедренный треугольник 88"/>
            <p:cNvSpPr/>
            <p:nvPr/>
          </p:nvSpPr>
          <p:spPr>
            <a:xfrm rot="9000000">
              <a:off x="3319056" y="3246868"/>
              <a:ext cx="2387310" cy="772074"/>
            </a:xfrm>
            <a:prstGeom prst="triangle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Равнобедренный треугольник 89"/>
            <p:cNvSpPr/>
            <p:nvPr/>
          </p:nvSpPr>
          <p:spPr>
            <a:xfrm rot="12516501">
              <a:off x="2367532" y="3214921"/>
              <a:ext cx="2365969" cy="735761"/>
            </a:xfrm>
            <a:prstGeom prst="triangle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Равнобедренный треугольник 90"/>
            <p:cNvSpPr/>
            <p:nvPr/>
          </p:nvSpPr>
          <p:spPr>
            <a:xfrm rot="19845600">
              <a:off x="2370546" y="1384304"/>
              <a:ext cx="2462463" cy="823382"/>
            </a:xfrm>
            <a:prstGeom prst="triangle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Равнобедренный треугольник 91"/>
            <p:cNvSpPr/>
            <p:nvPr/>
          </p:nvSpPr>
          <p:spPr>
            <a:xfrm rot="1710277">
              <a:off x="3284241" y="1415879"/>
              <a:ext cx="2444207" cy="774434"/>
            </a:xfrm>
            <a:prstGeom prst="triangle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Равнобедренный треугольник 92"/>
            <p:cNvSpPr/>
            <p:nvPr/>
          </p:nvSpPr>
          <p:spPr>
            <a:xfrm rot="16200000">
              <a:off x="1820610" y="2396753"/>
              <a:ext cx="2363731" cy="651083"/>
            </a:xfrm>
            <a:prstGeom prst="triangle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6" name="Picture 2" descr="E:\Tanya\WORK WORK\КОНФЕРЕНЦИИ\К партнерской 2013\Шаблон презентации 2013\иконушки\21_набор иконок - БЕЛЫЙ\4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8785" y="1591731"/>
            <a:ext cx="564436" cy="563192"/>
          </a:xfrm>
          <a:prstGeom prst="rect">
            <a:avLst/>
          </a:prstGeom>
          <a:noFill/>
          <a:effectLst/>
        </p:spPr>
      </p:pic>
      <p:sp>
        <p:nvSpPr>
          <p:cNvPr id="97" name="Овал 96"/>
          <p:cNvSpPr/>
          <p:nvPr/>
        </p:nvSpPr>
        <p:spPr>
          <a:xfrm>
            <a:off x="1153989" y="3103790"/>
            <a:ext cx="1069582" cy="1069582"/>
          </a:xfrm>
          <a:prstGeom prst="ellipse">
            <a:avLst/>
          </a:prstGeom>
          <a:gradFill flip="none" rotWithShape="1">
            <a:gsLst>
              <a:gs pos="28000">
                <a:srgbClr val="B08600"/>
              </a:gs>
              <a:gs pos="100000">
                <a:schemeClr val="accent2">
                  <a:lumMod val="50000"/>
                </a:schemeClr>
              </a:gs>
            </a:gsLst>
            <a:lin ang="6600000" scaled="0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grpSp>
        <p:nvGrpSpPr>
          <p:cNvPr id="98" name="Группа 97"/>
          <p:cNvGrpSpPr/>
          <p:nvPr/>
        </p:nvGrpSpPr>
        <p:grpSpPr>
          <a:xfrm>
            <a:off x="810630" y="2964673"/>
            <a:ext cx="1737823" cy="1362288"/>
            <a:chOff x="2367532" y="1384304"/>
            <a:chExt cx="3360916" cy="2634638"/>
          </a:xfrm>
        </p:grpSpPr>
        <p:sp>
          <p:nvSpPr>
            <p:cNvPr id="101" name="Равнобедренный треугольник 100"/>
            <p:cNvSpPr/>
            <p:nvPr/>
          </p:nvSpPr>
          <p:spPr>
            <a:xfrm rot="5400000">
              <a:off x="3896258" y="2411413"/>
              <a:ext cx="2363731" cy="621762"/>
            </a:xfrm>
            <a:prstGeom prst="triangle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Равнобедренный треугольник 101"/>
            <p:cNvSpPr/>
            <p:nvPr/>
          </p:nvSpPr>
          <p:spPr>
            <a:xfrm rot="9000000">
              <a:off x="3319056" y="3246868"/>
              <a:ext cx="2387310" cy="772074"/>
            </a:xfrm>
            <a:prstGeom prst="triangle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Равнобедренный треугольник 102"/>
            <p:cNvSpPr/>
            <p:nvPr/>
          </p:nvSpPr>
          <p:spPr>
            <a:xfrm rot="12516501">
              <a:off x="2367532" y="3214921"/>
              <a:ext cx="2365969" cy="735761"/>
            </a:xfrm>
            <a:prstGeom prst="triangle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Равнобедренный треугольник 103"/>
            <p:cNvSpPr/>
            <p:nvPr/>
          </p:nvSpPr>
          <p:spPr>
            <a:xfrm rot="19845600">
              <a:off x="2370546" y="1384304"/>
              <a:ext cx="2462463" cy="823382"/>
            </a:xfrm>
            <a:prstGeom prst="triangle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Равнобедренный треугольник 104"/>
            <p:cNvSpPr/>
            <p:nvPr/>
          </p:nvSpPr>
          <p:spPr>
            <a:xfrm rot="1710277">
              <a:off x="3284241" y="1415879"/>
              <a:ext cx="2444207" cy="774434"/>
            </a:xfrm>
            <a:prstGeom prst="triangle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Равнобедренный треугольник 105"/>
            <p:cNvSpPr/>
            <p:nvPr/>
          </p:nvSpPr>
          <p:spPr>
            <a:xfrm rot="16200000">
              <a:off x="1820610" y="2396753"/>
              <a:ext cx="2363731" cy="651083"/>
            </a:xfrm>
            <a:prstGeom prst="triangle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5" name="Picture 5" descr="E:\Tanya\WORK WORK\КОНФЕРЕНЦИИ\К партнерской 2013\Шаблон презентации 2013\иконушки\21_набор иконок - БЕЛЫЙ\19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0052" y="3311517"/>
            <a:ext cx="584201" cy="585491"/>
          </a:xfrm>
          <a:prstGeom prst="rect">
            <a:avLst/>
          </a:prstGeom>
          <a:noFill/>
          <a:effectLst/>
        </p:spPr>
      </p:pic>
      <p:sp>
        <p:nvSpPr>
          <p:cNvPr id="108" name="Овал 107"/>
          <p:cNvSpPr/>
          <p:nvPr/>
        </p:nvSpPr>
        <p:spPr>
          <a:xfrm>
            <a:off x="2091251" y="3268133"/>
            <a:ext cx="745066" cy="745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Picture 4" descr="E:\Tanya\WORK WORK\КОНФЕРЕНЦИИ\К партнерской 2013\Шаблон презентации 2013\иконушки\09_набор иконок\10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6504" y="3300780"/>
            <a:ext cx="677482" cy="67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0" name="Группа 119"/>
          <p:cNvGrpSpPr/>
          <p:nvPr/>
        </p:nvGrpSpPr>
        <p:grpSpPr>
          <a:xfrm>
            <a:off x="7490843" y="1196401"/>
            <a:ext cx="2449022" cy="1919800"/>
            <a:chOff x="1132377" y="1848364"/>
            <a:chExt cx="2449022" cy="1919800"/>
          </a:xfrm>
        </p:grpSpPr>
        <p:grpSp>
          <p:nvGrpSpPr>
            <p:cNvPr id="118" name="Группа 117"/>
            <p:cNvGrpSpPr/>
            <p:nvPr/>
          </p:nvGrpSpPr>
          <p:grpSpPr>
            <a:xfrm>
              <a:off x="1132377" y="1848364"/>
              <a:ext cx="2449022" cy="1919800"/>
              <a:chOff x="1200111" y="2177276"/>
              <a:chExt cx="1737823" cy="1362288"/>
            </a:xfrm>
          </p:grpSpPr>
          <p:sp>
            <p:nvSpPr>
              <p:cNvPr id="110" name="Овал 109"/>
              <p:cNvSpPr/>
              <p:nvPr/>
            </p:nvSpPr>
            <p:spPr>
              <a:xfrm>
                <a:off x="1543470" y="2316393"/>
                <a:ext cx="1069582" cy="1069582"/>
              </a:xfrm>
              <a:prstGeom prst="ellipse">
                <a:avLst/>
              </a:prstGeom>
              <a:gradFill flip="none" rotWithShape="1">
                <a:gsLst>
                  <a:gs pos="11000">
                    <a:srgbClr val="AD35AD"/>
                  </a:gs>
                  <a:gs pos="29000">
                    <a:srgbClr val="9734B2"/>
                  </a:gs>
                  <a:gs pos="87000">
                    <a:srgbClr val="7030A0"/>
                  </a:gs>
                </a:gsLst>
                <a:lin ang="18600000" scaled="0"/>
                <a:tileRect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33"/>
              </a:p>
            </p:txBody>
          </p:sp>
          <p:grpSp>
            <p:nvGrpSpPr>
              <p:cNvPr id="111" name="Группа 110"/>
              <p:cNvGrpSpPr/>
              <p:nvPr/>
            </p:nvGrpSpPr>
            <p:grpSpPr>
              <a:xfrm>
                <a:off x="1200111" y="2177276"/>
                <a:ext cx="1737823" cy="1362288"/>
                <a:chOff x="2367532" y="1384304"/>
                <a:chExt cx="3360916" cy="2634638"/>
              </a:xfrm>
            </p:grpSpPr>
            <p:sp>
              <p:nvSpPr>
                <p:cNvPr id="112" name="Равнобедренный треугольник 111"/>
                <p:cNvSpPr/>
                <p:nvPr/>
              </p:nvSpPr>
              <p:spPr>
                <a:xfrm rot="5400000">
                  <a:off x="3896258" y="2411413"/>
                  <a:ext cx="2363731" cy="621762"/>
                </a:xfrm>
                <a:prstGeom prst="triangle">
                  <a:avLst/>
                </a:prstGeom>
                <a:solidFill>
                  <a:schemeClr val="bg1">
                    <a:alpha val="25098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" name="Равнобедренный треугольник 112"/>
                <p:cNvSpPr/>
                <p:nvPr/>
              </p:nvSpPr>
              <p:spPr>
                <a:xfrm rot="9000000">
                  <a:off x="3319056" y="3246868"/>
                  <a:ext cx="2387310" cy="772074"/>
                </a:xfrm>
                <a:prstGeom prst="triangle">
                  <a:avLst/>
                </a:prstGeom>
                <a:solidFill>
                  <a:schemeClr val="bg1">
                    <a:alpha val="25098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" name="Равнобедренный треугольник 113"/>
                <p:cNvSpPr/>
                <p:nvPr/>
              </p:nvSpPr>
              <p:spPr>
                <a:xfrm rot="12516501">
                  <a:off x="2367532" y="3214921"/>
                  <a:ext cx="2365969" cy="735761"/>
                </a:xfrm>
                <a:prstGeom prst="triangle">
                  <a:avLst/>
                </a:prstGeom>
                <a:solidFill>
                  <a:schemeClr val="bg1">
                    <a:alpha val="25098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" name="Равнобедренный треугольник 114"/>
                <p:cNvSpPr/>
                <p:nvPr/>
              </p:nvSpPr>
              <p:spPr>
                <a:xfrm rot="19845600">
                  <a:off x="2370546" y="1384304"/>
                  <a:ext cx="2462463" cy="823382"/>
                </a:xfrm>
                <a:prstGeom prst="triangle">
                  <a:avLst/>
                </a:prstGeom>
                <a:solidFill>
                  <a:schemeClr val="bg1">
                    <a:alpha val="25098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" name="Равнобедренный треугольник 115"/>
                <p:cNvSpPr/>
                <p:nvPr/>
              </p:nvSpPr>
              <p:spPr>
                <a:xfrm rot="1710277">
                  <a:off x="3284241" y="1415879"/>
                  <a:ext cx="2444207" cy="774434"/>
                </a:xfrm>
                <a:prstGeom prst="triangle">
                  <a:avLst/>
                </a:prstGeom>
                <a:solidFill>
                  <a:schemeClr val="bg1">
                    <a:alpha val="25098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" name="Равнобедренный треугольник 116"/>
                <p:cNvSpPr/>
                <p:nvPr/>
              </p:nvSpPr>
              <p:spPr>
                <a:xfrm rot="16200000">
                  <a:off x="1820610" y="2396753"/>
                  <a:ext cx="2363731" cy="651083"/>
                </a:xfrm>
                <a:prstGeom prst="triangle">
                  <a:avLst/>
                </a:prstGeom>
                <a:solidFill>
                  <a:schemeClr val="bg1">
                    <a:alpha val="25098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pic>
          <p:nvPicPr>
            <p:cNvPr id="84" name="Picture 3" descr="E:\Tanya\WORK WORK\КОНФЕРЕНЦИИ\К партнерской 2013\Шаблон презентации 2013\иконушки\21_набор иконок - БЕЛЫЙ\250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64268" y="2335221"/>
              <a:ext cx="829732" cy="828326"/>
            </a:xfrm>
            <a:prstGeom prst="rect">
              <a:avLst/>
            </a:prstGeom>
            <a:noFill/>
            <a:effectLst/>
          </p:spPr>
        </p:pic>
      </p:grpSp>
      <p:sp>
        <p:nvSpPr>
          <p:cNvPr id="122" name="Прямоугольник 121"/>
          <p:cNvSpPr/>
          <p:nvPr/>
        </p:nvSpPr>
        <p:spPr>
          <a:xfrm>
            <a:off x="928635" y="2431523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69493B"/>
                </a:solidFill>
                <a:latin typeface="Tahoma" pitchFamily="34" charset="0"/>
                <a:cs typeface="Tahoma" pitchFamily="34" charset="0"/>
              </a:rPr>
              <a:t>1</a:t>
            </a:r>
            <a:endParaRPr lang="ru-RU" sz="2400" dirty="0">
              <a:solidFill>
                <a:srgbClr val="69493B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961280" y="2419033"/>
            <a:ext cx="2924103" cy="501242"/>
          </a:xfrm>
          <a:prstGeom prst="rect">
            <a:avLst/>
          </a:prstGeom>
        </p:spPr>
        <p:txBody>
          <a:bodyPr lIns="100154" tIns="50077" rIns="100154" bIns="50077">
            <a:spAutoFit/>
          </a:bodyPr>
          <a:lstStyle/>
          <a:p>
            <a:pPr defTabSz="912566" eaLnBrk="1" hangingPunct="1">
              <a:tabLst>
                <a:tab pos="1166813" algn="l"/>
                <a:tab pos="2865438" algn="l"/>
              </a:tabLst>
              <a:defRPr/>
            </a:pPr>
            <a:r>
              <a:rPr lang="ru-RU" sz="1300" dirty="0" smtClean="0">
                <a:solidFill>
                  <a:srgbClr val="69493B"/>
                </a:solidFill>
                <a:latin typeface="Tahoma" pitchFamily="34" charset="0"/>
                <a:cs typeface="Tahoma" pitchFamily="34" charset="0"/>
              </a:rPr>
              <a:t>СЕЛЬХОЗТОВАРОПРОИЗВОДИТЕЛЬ </a:t>
            </a:r>
            <a:r>
              <a:rPr lang="ru-RU" sz="1300" b="1" dirty="0" smtClean="0">
                <a:solidFill>
                  <a:srgbClr val="69493B"/>
                </a:solidFill>
                <a:latin typeface="Tahoma" pitchFamily="34" charset="0"/>
                <a:cs typeface="Tahoma" pitchFamily="34" charset="0"/>
              </a:rPr>
              <a:t>ПОДАЕТ ЗАЯВЛЕНИЕ</a:t>
            </a:r>
            <a:endParaRPr lang="ru-RU" sz="1300" b="1" dirty="0">
              <a:solidFill>
                <a:srgbClr val="69493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" name="Стрелка вниз 123"/>
          <p:cNvSpPr/>
          <p:nvPr/>
        </p:nvSpPr>
        <p:spPr>
          <a:xfrm>
            <a:off x="1532466" y="4165592"/>
            <a:ext cx="313267" cy="626537"/>
          </a:xfrm>
          <a:prstGeom prst="downArrow">
            <a:avLst/>
          </a:prstGeom>
          <a:solidFill>
            <a:srgbClr val="8C5124">
              <a:alpha val="69804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121" name="Стрелка вниз 120"/>
          <p:cNvSpPr/>
          <p:nvPr/>
        </p:nvSpPr>
        <p:spPr>
          <a:xfrm>
            <a:off x="1532466" y="2387592"/>
            <a:ext cx="313267" cy="651934"/>
          </a:xfrm>
          <a:prstGeom prst="downArrow">
            <a:avLst/>
          </a:prstGeom>
          <a:gradFill flip="none" rotWithShape="1">
            <a:gsLst>
              <a:gs pos="100000">
                <a:srgbClr val="D2A000"/>
              </a:gs>
              <a:gs pos="0">
                <a:srgbClr val="C06E00"/>
              </a:gs>
            </a:gsLst>
            <a:lin ang="15000000" scaled="0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125" name="Овал 124"/>
          <p:cNvSpPr/>
          <p:nvPr/>
        </p:nvSpPr>
        <p:spPr>
          <a:xfrm>
            <a:off x="897463" y="4207923"/>
            <a:ext cx="431800" cy="431800"/>
          </a:xfrm>
          <a:prstGeom prst="ellipse">
            <a:avLst/>
          </a:prstGeom>
          <a:noFill/>
          <a:ln w="19050">
            <a:solidFill>
              <a:srgbClr val="694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928635" y="419258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69493B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ru-RU" sz="2400" dirty="0">
              <a:solidFill>
                <a:srgbClr val="69493B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961280" y="4180098"/>
            <a:ext cx="3186453" cy="501242"/>
          </a:xfrm>
          <a:prstGeom prst="rect">
            <a:avLst/>
          </a:prstGeom>
        </p:spPr>
        <p:txBody>
          <a:bodyPr wrap="square" lIns="100154" tIns="50077" rIns="100154" bIns="50077">
            <a:spAutoFit/>
          </a:bodyPr>
          <a:lstStyle/>
          <a:p>
            <a:pPr defTabSz="912566">
              <a:tabLst>
                <a:tab pos="1166813" algn="l"/>
                <a:tab pos="2865438" algn="l"/>
              </a:tabLst>
              <a:defRPr/>
            </a:pPr>
            <a:r>
              <a:rPr lang="ru-RU" sz="1300" dirty="0" smtClean="0">
                <a:solidFill>
                  <a:srgbClr val="69493B"/>
                </a:solidFill>
                <a:latin typeface="Tahoma" pitchFamily="34" charset="0"/>
                <a:cs typeface="Tahoma" pitchFamily="34" charset="0"/>
              </a:rPr>
              <a:t>на основе принятых данных </a:t>
            </a:r>
          </a:p>
          <a:p>
            <a:pPr defTabSz="912566">
              <a:tabLst>
                <a:tab pos="1166813" algn="l"/>
                <a:tab pos="2865438" algn="l"/>
              </a:tabLst>
              <a:defRPr/>
            </a:pPr>
            <a:r>
              <a:rPr lang="ru-RU" sz="1300" dirty="0" smtClean="0">
                <a:solidFill>
                  <a:srgbClr val="69493B"/>
                </a:solidFill>
                <a:latin typeface="Tahoma" pitchFamily="34" charset="0"/>
                <a:cs typeface="Tahoma" pitchFamily="34" charset="0"/>
              </a:rPr>
              <a:t>в Системе формируется обращение</a:t>
            </a:r>
          </a:p>
        </p:txBody>
      </p:sp>
      <p:sp>
        <p:nvSpPr>
          <p:cNvPr id="128" name="Равнобедренный треугольник 127"/>
          <p:cNvSpPr/>
          <p:nvPr/>
        </p:nvSpPr>
        <p:spPr>
          <a:xfrm rot="16200000">
            <a:off x="2592065" y="1756772"/>
            <a:ext cx="239985" cy="197753"/>
          </a:xfrm>
          <a:prstGeom prst="triangle">
            <a:avLst/>
          </a:prstGeom>
          <a:solidFill>
            <a:srgbClr val="D2A0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>
            <a:off x="2878667" y="1854192"/>
            <a:ext cx="5037666" cy="1588"/>
          </a:xfrm>
          <a:prstGeom prst="line">
            <a:avLst/>
          </a:prstGeom>
          <a:ln w="28575">
            <a:solidFill>
              <a:srgbClr val="D2A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Равнобедренный треугольник 131"/>
          <p:cNvSpPr/>
          <p:nvPr/>
        </p:nvSpPr>
        <p:spPr>
          <a:xfrm rot="14400000">
            <a:off x="4517455" y="4122778"/>
            <a:ext cx="218436" cy="179996"/>
          </a:xfrm>
          <a:prstGeom prst="triangle">
            <a:avLst/>
          </a:prstGeom>
          <a:solidFill>
            <a:srgbClr val="D2A0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3" name="Прямая соединительная линия 132"/>
          <p:cNvCxnSpPr/>
          <p:nvPr/>
        </p:nvCxnSpPr>
        <p:spPr>
          <a:xfrm flipV="1">
            <a:off x="4758267" y="2542694"/>
            <a:ext cx="3195246" cy="1572098"/>
          </a:xfrm>
          <a:prstGeom prst="line">
            <a:avLst/>
          </a:prstGeom>
          <a:ln w="28575">
            <a:solidFill>
              <a:srgbClr val="D2A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Рисунок 136" descr="фон сх.jpg"/>
          <p:cNvPicPr>
            <a:picLocks noChangeAspect="1"/>
          </p:cNvPicPr>
          <p:nvPr/>
        </p:nvPicPr>
        <p:blipFill>
          <a:blip r:embed="rId8"/>
          <a:srcRect l="26667" t="10658" b="27910"/>
          <a:stretch>
            <a:fillRect/>
          </a:stretch>
        </p:blipFill>
        <p:spPr>
          <a:xfrm>
            <a:off x="2868" y="4851400"/>
            <a:ext cx="12187544" cy="2006600"/>
          </a:xfrm>
          <a:prstGeom prst="rect">
            <a:avLst/>
          </a:prstGeom>
          <a:effectLst/>
        </p:spPr>
      </p:pic>
      <p:sp>
        <p:nvSpPr>
          <p:cNvPr id="138" name="Прямоугольник 137"/>
          <p:cNvSpPr/>
          <p:nvPr/>
        </p:nvSpPr>
        <p:spPr>
          <a:xfrm>
            <a:off x="-1" y="5829015"/>
            <a:ext cx="12183533" cy="510690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-1" y="6070444"/>
            <a:ext cx="12183533" cy="510690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-1" y="5017445"/>
            <a:ext cx="12183533" cy="151610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45" name="Picture 3" descr="E:\Tanya\WORK WORK\КОНФЕРЕНЦИИ\К партнерской 2013\Шаблон презентации 2013\иконушки\21_набор иконок - БЕЛЫЙ\219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85401" y="5740394"/>
            <a:ext cx="601134" cy="601134"/>
          </a:xfrm>
          <a:prstGeom prst="rect">
            <a:avLst/>
          </a:prstGeom>
          <a:noFill/>
          <a:effectLst/>
        </p:spPr>
      </p:pic>
      <p:pic>
        <p:nvPicPr>
          <p:cNvPr id="146" name="Picture 4" descr="E:\Tanya\WORK WORK\КОНФЕРЕНЦИИ\К партнерской 2013\Шаблон презентации 2013\иконушки\21_набор иконок - БЕЛЫЙ\11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5267" y="5701672"/>
            <a:ext cx="627934" cy="629841"/>
          </a:xfrm>
          <a:prstGeom prst="rect">
            <a:avLst/>
          </a:prstGeom>
          <a:noFill/>
          <a:effectLst/>
        </p:spPr>
      </p:pic>
      <p:sp>
        <p:nvSpPr>
          <p:cNvPr id="147" name="Прямоугольник 37"/>
          <p:cNvSpPr>
            <a:spLocks noChangeArrowheads="1"/>
          </p:cNvSpPr>
          <p:nvPr/>
        </p:nvSpPr>
        <p:spPr bwMode="auto">
          <a:xfrm>
            <a:off x="2228619" y="5703917"/>
            <a:ext cx="1657556" cy="73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1" rIns="91425" bIns="45711">
            <a:spAutoFit/>
          </a:bodyPr>
          <a:lstStyle/>
          <a:p>
            <a:pPr eaLnBrk="1" hangingPunct="1"/>
            <a:r>
              <a:rPr lang="ru-RU" alt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ОБРАБОТКА      В СИСТЕМЕ ОБРАЩЕНИЯ</a:t>
            </a:r>
            <a:endParaRPr lang="ru-RU" altLang="ru-RU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8" name="Прямоугольник 38"/>
          <p:cNvSpPr>
            <a:spLocks noChangeArrowheads="1"/>
          </p:cNvSpPr>
          <p:nvPr/>
        </p:nvSpPr>
        <p:spPr bwMode="auto">
          <a:xfrm>
            <a:off x="5765366" y="5797046"/>
            <a:ext cx="1699474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1" rIns="91425" bIns="45711">
            <a:spAutoFit/>
          </a:bodyPr>
          <a:lstStyle/>
          <a:p>
            <a:pPr eaLnBrk="1" hangingPunct="1"/>
            <a:r>
              <a:rPr lang="ru-RU" alt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СОГЛАСОВАНИЕ</a:t>
            </a:r>
          </a:p>
          <a:p>
            <a:pPr eaLnBrk="1" hangingPunct="1"/>
            <a:r>
              <a:rPr lang="ru-RU" alt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ОБРАЩЕНИЯ</a:t>
            </a:r>
            <a:endParaRPr lang="ru-RU" altLang="ru-RU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9" name="Прямоугольник 115"/>
          <p:cNvSpPr>
            <a:spLocks noChangeArrowheads="1"/>
          </p:cNvSpPr>
          <p:nvPr/>
        </p:nvSpPr>
        <p:spPr bwMode="auto">
          <a:xfrm>
            <a:off x="9219225" y="5761989"/>
            <a:ext cx="2405508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1" rIns="91425" bIns="45711">
            <a:spAutoFit/>
          </a:bodyPr>
          <a:lstStyle/>
          <a:p>
            <a:pPr eaLnBrk="1" hangingPunct="1"/>
            <a:r>
              <a:rPr lang="ru-RU" alt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ВЫГРУЗКА В СИСТЕМЫ</a:t>
            </a:r>
          </a:p>
          <a:p>
            <a:pPr eaLnBrk="1" hangingPunct="1"/>
            <a:r>
              <a:rPr lang="ru-RU" alt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КАЗНАЧЕЙСТВА</a:t>
            </a:r>
            <a:endParaRPr lang="ru-RU" altLang="ru-RU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8889995" y="3726940"/>
            <a:ext cx="281002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566">
              <a:tabLst>
                <a:tab pos="1166813" algn="l"/>
                <a:tab pos="2865438" algn="l"/>
              </a:tabLst>
              <a:defRPr/>
            </a:pPr>
            <a:r>
              <a:rPr lang="ru-RU" sz="1300" dirty="0" smtClean="0">
                <a:solidFill>
                  <a:srgbClr val="69493B"/>
                </a:solidFill>
                <a:latin typeface="Tahoma" pitchFamily="34" charset="0"/>
                <a:cs typeface="Tahoma" pitchFamily="34" charset="0"/>
              </a:rPr>
              <a:t>ПЕРЕЧИСЛЕНИЕ СУБСИДИЙ      НА РАСЧЕТНЫЙ СЧЕТ В БАНКЕ</a:t>
            </a:r>
          </a:p>
        </p:txBody>
      </p:sp>
      <p:sp>
        <p:nvSpPr>
          <p:cNvPr id="151" name="Овал 150"/>
          <p:cNvSpPr/>
          <p:nvPr/>
        </p:nvSpPr>
        <p:spPr>
          <a:xfrm>
            <a:off x="8060267" y="3733799"/>
            <a:ext cx="431800" cy="431800"/>
          </a:xfrm>
          <a:prstGeom prst="ellipse">
            <a:avLst/>
          </a:prstGeom>
          <a:noFill/>
          <a:ln w="19050">
            <a:solidFill>
              <a:srgbClr val="694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 151"/>
          <p:cNvSpPr/>
          <p:nvPr/>
        </p:nvSpPr>
        <p:spPr>
          <a:xfrm>
            <a:off x="8091439" y="3718464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69493B"/>
                </a:solidFill>
                <a:latin typeface="Tahoma" pitchFamily="34" charset="0"/>
                <a:cs typeface="Tahoma" pitchFamily="34" charset="0"/>
              </a:rPr>
              <a:t>5</a:t>
            </a:r>
            <a:endParaRPr lang="ru-RU" sz="2400" dirty="0">
              <a:solidFill>
                <a:srgbClr val="69493B"/>
              </a:solidFill>
            </a:endParaRPr>
          </a:p>
        </p:txBody>
      </p:sp>
      <p:pic>
        <p:nvPicPr>
          <p:cNvPr id="144" name="Picture 2" descr="E:\Tanya\WORK WORK\КОНФЕРЕНЦИИ\К партнерской 2013\Шаблон презентации 2013\иконушки\21_набор иконок - БЕЛЫЙ\108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56263" y="5740395"/>
            <a:ext cx="618069" cy="618067"/>
          </a:xfrm>
          <a:prstGeom prst="rect">
            <a:avLst/>
          </a:prstGeom>
          <a:noFill/>
          <a:effectLst/>
        </p:spPr>
      </p:pic>
      <p:sp>
        <p:nvSpPr>
          <p:cNvPr id="154" name="Овал 153"/>
          <p:cNvSpPr/>
          <p:nvPr/>
        </p:nvSpPr>
        <p:spPr>
          <a:xfrm>
            <a:off x="1354637" y="5655724"/>
            <a:ext cx="812805" cy="812805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/>
          <p:cNvSpPr/>
          <p:nvPr/>
        </p:nvSpPr>
        <p:spPr>
          <a:xfrm>
            <a:off x="4910628" y="5655724"/>
            <a:ext cx="812805" cy="812805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/>
          <p:cNvSpPr/>
          <p:nvPr/>
        </p:nvSpPr>
        <p:spPr>
          <a:xfrm>
            <a:off x="8373503" y="5655724"/>
            <a:ext cx="812805" cy="812805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Стрелка вниз 160"/>
          <p:cNvSpPr/>
          <p:nvPr/>
        </p:nvSpPr>
        <p:spPr>
          <a:xfrm rot="16200000">
            <a:off x="4112683" y="5522379"/>
            <a:ext cx="313267" cy="1079502"/>
          </a:xfrm>
          <a:prstGeom prst="downArrow">
            <a:avLst/>
          </a:prstGeom>
          <a:solidFill>
            <a:srgbClr val="FFFFF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162" name="Стрелка вниз 161"/>
          <p:cNvSpPr/>
          <p:nvPr/>
        </p:nvSpPr>
        <p:spPr>
          <a:xfrm rot="16200000">
            <a:off x="7691968" y="5647263"/>
            <a:ext cx="313267" cy="829733"/>
          </a:xfrm>
          <a:prstGeom prst="downArrow">
            <a:avLst/>
          </a:prstGeom>
          <a:solidFill>
            <a:srgbClr val="FFFFF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163" name="Овал 162"/>
          <p:cNvSpPr/>
          <p:nvPr/>
        </p:nvSpPr>
        <p:spPr>
          <a:xfrm>
            <a:off x="4004729" y="6239955"/>
            <a:ext cx="431800" cy="4318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>
            <a:off x="4035901" y="6224620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5" name="Овал 164"/>
          <p:cNvSpPr/>
          <p:nvPr/>
        </p:nvSpPr>
        <p:spPr>
          <a:xfrm>
            <a:off x="7569196" y="6239955"/>
            <a:ext cx="431800" cy="4318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Прямоугольник 165"/>
          <p:cNvSpPr/>
          <p:nvPr/>
        </p:nvSpPr>
        <p:spPr>
          <a:xfrm>
            <a:off x="7600368" y="6224620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-1" y="4893733"/>
            <a:ext cx="12183533" cy="65193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1000"/>
                </a:schemeClr>
              </a:gs>
              <a:gs pos="50000">
                <a:schemeClr val="bg1">
                  <a:alpha val="66000"/>
                </a:schemeClr>
              </a:gs>
              <a:gs pos="100000">
                <a:schemeClr val="bg1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42" name="Picture 43" descr="\\192.168.170.75\Documents\Департамент продаж и маркетинга\Отдел дизайна\ФИРМЕННЫЙ СТИЛЬ БАРС Груп\Логотипы продуктов\БАРС.Сельское Хозяйство\БАРС.Сельское Хояйство_Субсидирование_логотип\БАРС.Сельское Хозяйство_Субсидирование_логотип.png"/>
          <p:cNvPicPr>
            <a:picLocks noChangeAspect="1" noChangeArrowheads="1"/>
          </p:cNvPicPr>
          <p:nvPr/>
        </p:nvPicPr>
        <p:blipFill>
          <a:blip r:embed="rId12">
            <a:lum bright="-20000"/>
          </a:blip>
          <a:srcRect l="18063"/>
          <a:stretch>
            <a:fillRect/>
          </a:stretch>
        </p:blipFill>
        <p:spPr bwMode="auto">
          <a:xfrm>
            <a:off x="5147733" y="4973753"/>
            <a:ext cx="2736771" cy="55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Рисунок 142" descr="4.png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</a:blip>
          <a:stretch>
            <a:fillRect/>
          </a:stretch>
        </p:blipFill>
        <p:spPr>
          <a:xfrm>
            <a:off x="4671230" y="4936056"/>
            <a:ext cx="420031" cy="55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 bwMode="auto">
          <a:xfrm>
            <a:off x="-1" y="4965171"/>
            <a:ext cx="12190413" cy="1469496"/>
          </a:xfrm>
          <a:prstGeom prst="rect">
            <a:avLst/>
          </a:prstGeom>
          <a:gradFill>
            <a:gsLst>
              <a:gs pos="0">
                <a:srgbClr val="FFC000"/>
              </a:gs>
              <a:gs pos="17000">
                <a:srgbClr val="F2A100"/>
              </a:gs>
              <a:gs pos="41000">
                <a:schemeClr val="accent2"/>
              </a:gs>
              <a:gs pos="79000">
                <a:srgbClr val="905694"/>
              </a:gs>
              <a:gs pos="100000">
                <a:srgbClr val="B772B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807199" y="2260601"/>
            <a:ext cx="4284134" cy="228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4933" y="2260601"/>
            <a:ext cx="4639734" cy="228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174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3174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Прямоугольник 98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32123" y="336764"/>
            <a:ext cx="11336544" cy="444507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ИНТЕГРАЦИЯ С ПОХОЗЯЙСТВЕННОЙ КНИГОЙ</a:t>
            </a:r>
          </a:p>
        </p:txBody>
      </p:sp>
      <p:pic>
        <p:nvPicPr>
          <p:cNvPr id="50" name="Рисунок 16"/>
          <p:cNvPicPr>
            <a:picLocks noChangeAspect="1" noChangeArrowheads="1"/>
          </p:cNvPicPr>
          <p:nvPr/>
        </p:nvPicPr>
        <p:blipFill>
          <a:blip r:embed="rId4"/>
          <a:srcRect l="58385" t="34697" b="3889"/>
          <a:stretch>
            <a:fillRect/>
          </a:stretch>
        </p:blipFill>
        <p:spPr bwMode="auto">
          <a:xfrm>
            <a:off x="582075" y="2319867"/>
            <a:ext cx="4521620" cy="2158999"/>
          </a:xfrm>
          <a:prstGeom prst="rect">
            <a:avLst/>
          </a:prstGeom>
          <a:blipFill dpi="0" rotWithShape="1">
            <a:blip r:embed="rId5" cstate="print">
              <a:alphaModFix amt="55000"/>
            </a:blip>
            <a:srcRect l="58385" t="34697" b="3889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Рисунок 17"/>
          <p:cNvPicPr>
            <a:picLocks noChangeAspect="1" noChangeArrowheads="1"/>
          </p:cNvPicPr>
          <p:nvPr/>
        </p:nvPicPr>
        <p:blipFill>
          <a:blip r:embed="rId6" cstate="print"/>
          <a:srcRect l="58440" t="37387" b="3708"/>
          <a:stretch>
            <a:fillRect/>
          </a:stretch>
        </p:blipFill>
        <p:spPr bwMode="auto">
          <a:xfrm>
            <a:off x="6868053" y="2316163"/>
            <a:ext cx="4172479" cy="217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Группа 19"/>
          <p:cNvGrpSpPr/>
          <p:nvPr/>
        </p:nvGrpSpPr>
        <p:grpSpPr>
          <a:xfrm>
            <a:off x="7367348" y="2860473"/>
            <a:ext cx="2808449" cy="1474461"/>
            <a:chOff x="5196099" y="4833206"/>
            <a:chExt cx="2549764" cy="1338649"/>
          </a:xfrm>
        </p:grpSpPr>
        <p:pic>
          <p:nvPicPr>
            <p:cNvPr id="53" name="Рисунок 18"/>
            <p:cNvPicPr>
              <a:picLocks noChangeAspect="1" noChangeArrowheads="1"/>
            </p:cNvPicPr>
            <p:nvPr/>
          </p:nvPicPr>
          <p:blipFill>
            <a:blip r:embed="rId7"/>
            <a:srcRect l="62952" t="48256" r="8546" b="15166"/>
            <a:stretch>
              <a:fillRect/>
            </a:stretch>
          </p:blipFill>
          <p:spPr bwMode="auto">
            <a:xfrm>
              <a:off x="5196099" y="4833206"/>
              <a:ext cx="2549764" cy="108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Рисунок 19"/>
            <p:cNvPicPr>
              <a:picLocks noChangeAspect="1" noChangeArrowheads="1"/>
            </p:cNvPicPr>
            <p:nvPr/>
          </p:nvPicPr>
          <p:blipFill>
            <a:blip r:embed="rId8"/>
            <a:srcRect l="68629" t="46146" r="10242" b="14874"/>
            <a:stretch>
              <a:fillRect/>
            </a:stretch>
          </p:blipFill>
          <p:spPr bwMode="auto">
            <a:xfrm>
              <a:off x="5346085" y="4987666"/>
              <a:ext cx="1799833" cy="108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Рисунок 20"/>
            <p:cNvPicPr>
              <a:picLocks noChangeAspect="1" noChangeArrowheads="1"/>
            </p:cNvPicPr>
            <p:nvPr/>
          </p:nvPicPr>
          <p:blipFill>
            <a:blip r:embed="rId9"/>
            <a:srcRect l="67470" t="43753" r="9064" b="12683"/>
            <a:stretch>
              <a:fillRect/>
            </a:stretch>
          </p:blipFill>
          <p:spPr bwMode="auto">
            <a:xfrm>
              <a:off x="5546066" y="5142125"/>
              <a:ext cx="1999815" cy="1029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6" name="Picture 21" descr="\\192.168.170.75\Documents\Департамент продаж и маркетинга\Отдел дизайна\ФИРМЕННЫЙ СТИЛЬ БАРС Груп\Логотипы продуктов\БАРС.Сельское Хозяйство\БАРС.Сельское Хояйство_Субсидирование_логотип\БАРС.Сельское Хозяйство_Субсидирование_логотип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98734" y="1727199"/>
            <a:ext cx="2687412" cy="44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2" descr="\\192.168.170.75\Documents\Департамент продаж и маркетинга\Отдел дизайна\ФИРМЕННЫЙ СТИЛЬ БАРС Груп\Логотипы продуктов\БАРС.Муниципалитет\БАРС.Муниципалитет-Электронная Похозяйственная Книга_логотип\БАРС.Муниципалитет-ЭПК_логотип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0216" y="1762349"/>
            <a:ext cx="4609042" cy="42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Прямоугольник 24"/>
          <p:cNvSpPr>
            <a:spLocks noChangeArrowheads="1"/>
          </p:cNvSpPr>
          <p:nvPr/>
        </p:nvSpPr>
        <p:spPr bwMode="auto">
          <a:xfrm>
            <a:off x="457198" y="5156208"/>
            <a:ext cx="11051117" cy="61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154" tIns="50077" rIns="100154" bIns="50077"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ru-RU" altLang="ru-RU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Одним из обязательных документов, предоставляемых физическим лицом, для получения кредита, является выписка из </a:t>
            </a:r>
            <a:r>
              <a:rPr lang="ru-RU" altLang="ru-RU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похозяйственной</a:t>
            </a:r>
            <a:r>
              <a:rPr lang="ru-RU" altLang="ru-RU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книги, которая реализована в </a:t>
            </a:r>
            <a:r>
              <a:rPr lang="ru-RU" alt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системе</a:t>
            </a:r>
            <a:endParaRPr lang="ru-RU" altLang="ru-RU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40650" y="7008813"/>
            <a:ext cx="2520950" cy="401637"/>
          </a:xfrm>
        </p:spPr>
        <p:txBody>
          <a:bodyPr/>
          <a:lstStyle/>
          <a:p>
            <a:fld id="{1C582F51-7A6B-422C-B3F5-B732CD3B18B7}" type="slidenum">
              <a:rPr lang="ru-RU"/>
              <a:pPr/>
              <a:t>4</a:t>
            </a:fld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99533" y="5781305"/>
            <a:ext cx="11218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«БАРС.МУНИЦИПАЛИТЕТ – ЭЛЕКТРОННАЯ ПОХОЗЯЙСТВЕННАЯ КНИГА»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798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Прямоугольник 111"/>
          <p:cNvSpPr/>
          <p:nvPr/>
        </p:nvSpPr>
        <p:spPr>
          <a:xfrm>
            <a:off x="465666" y="5833536"/>
            <a:ext cx="11726333" cy="753534"/>
          </a:xfrm>
          <a:prstGeom prst="rect">
            <a:avLst/>
          </a:prstGeom>
          <a:solidFill>
            <a:srgbClr val="462C1E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111" name="Прямоугольник 110"/>
          <p:cNvSpPr/>
          <p:nvPr/>
        </p:nvSpPr>
        <p:spPr>
          <a:xfrm>
            <a:off x="465666" y="4936068"/>
            <a:ext cx="11726333" cy="753534"/>
          </a:xfrm>
          <a:prstGeom prst="rect">
            <a:avLst/>
          </a:prstGeom>
          <a:solidFill>
            <a:srgbClr val="B772BC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110" name="Прямоугольник 109"/>
          <p:cNvSpPr/>
          <p:nvPr/>
        </p:nvSpPr>
        <p:spPr>
          <a:xfrm>
            <a:off x="465666" y="4038600"/>
            <a:ext cx="11726333" cy="753534"/>
          </a:xfrm>
          <a:prstGeom prst="rect">
            <a:avLst/>
          </a:prstGeom>
          <a:solidFill>
            <a:schemeClr val="tx1">
              <a:lumMod val="50000"/>
              <a:lumOff val="50000"/>
              <a:alpha val="1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109" name="Прямоугольник 108"/>
          <p:cNvSpPr/>
          <p:nvPr/>
        </p:nvSpPr>
        <p:spPr>
          <a:xfrm>
            <a:off x="465666" y="3141133"/>
            <a:ext cx="11726333" cy="753534"/>
          </a:xfrm>
          <a:prstGeom prst="rect">
            <a:avLst/>
          </a:prstGeom>
          <a:solidFill>
            <a:schemeClr val="accent2">
              <a:alpha val="1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108" name="Прямоугольник 107"/>
          <p:cNvSpPr/>
          <p:nvPr/>
        </p:nvSpPr>
        <p:spPr>
          <a:xfrm>
            <a:off x="465666" y="2252132"/>
            <a:ext cx="11726333" cy="753534"/>
          </a:xfrm>
          <a:prstGeom prst="rect">
            <a:avLst/>
          </a:prstGeom>
          <a:solidFill>
            <a:schemeClr val="accent4">
              <a:lumMod val="75000"/>
              <a:alpha val="1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107" name="Прямоугольник 106"/>
          <p:cNvSpPr/>
          <p:nvPr/>
        </p:nvSpPr>
        <p:spPr>
          <a:xfrm>
            <a:off x="465666" y="1363133"/>
            <a:ext cx="11726333" cy="753534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85" name="Равнобедренный треугольник 84"/>
          <p:cNvSpPr/>
          <p:nvPr/>
        </p:nvSpPr>
        <p:spPr bwMode="auto">
          <a:xfrm rot="5400000">
            <a:off x="-50212" y="3195156"/>
            <a:ext cx="750312" cy="649888"/>
          </a:xfrm>
          <a:prstGeom prst="triangle">
            <a:avLst/>
          </a:prstGeom>
          <a:solidFill>
            <a:schemeClr val="accent2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86" name="Равнобедренный треугольник 85"/>
          <p:cNvSpPr/>
          <p:nvPr/>
        </p:nvSpPr>
        <p:spPr bwMode="auto">
          <a:xfrm rot="5400000">
            <a:off x="-50211" y="4097115"/>
            <a:ext cx="750311" cy="649888"/>
          </a:xfrm>
          <a:prstGeom prst="triangle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87" name="Равнобедренный треугольник 86"/>
          <p:cNvSpPr/>
          <p:nvPr/>
        </p:nvSpPr>
        <p:spPr bwMode="auto">
          <a:xfrm rot="5400000">
            <a:off x="-47341" y="4986163"/>
            <a:ext cx="750311" cy="655626"/>
          </a:xfrm>
          <a:prstGeom prst="triangle">
            <a:avLst/>
          </a:prstGeom>
          <a:solidFill>
            <a:srgbClr val="B772BC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97" name="Равнобедренный треугольник 96"/>
          <p:cNvSpPr/>
          <p:nvPr/>
        </p:nvSpPr>
        <p:spPr bwMode="auto">
          <a:xfrm rot="5400000">
            <a:off x="-47342" y="1410476"/>
            <a:ext cx="750312" cy="655626"/>
          </a:xfrm>
          <a:prstGeom prst="triangle">
            <a:avLst/>
          </a:prstGeom>
          <a:solidFill>
            <a:srgbClr val="FFC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98" name="Равнобедренный треугольник 97"/>
          <p:cNvSpPr/>
          <p:nvPr/>
        </p:nvSpPr>
        <p:spPr bwMode="auto">
          <a:xfrm rot="5400000">
            <a:off x="-47342" y="2303097"/>
            <a:ext cx="750312" cy="655626"/>
          </a:xfrm>
          <a:prstGeom prst="triangle">
            <a:avLst/>
          </a:prstGeom>
          <a:solidFill>
            <a:schemeClr val="accent4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106" name="Равнобедренный треугольник 105"/>
          <p:cNvSpPr/>
          <p:nvPr/>
        </p:nvSpPr>
        <p:spPr bwMode="auto">
          <a:xfrm rot="5400000">
            <a:off x="-47341" y="5883627"/>
            <a:ext cx="750311" cy="655626"/>
          </a:xfrm>
          <a:prstGeom prst="triangle">
            <a:avLst/>
          </a:prstGeom>
          <a:solidFill>
            <a:srgbClr val="462C1E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42" name="Прямоугольник 41"/>
          <p:cNvSpPr/>
          <p:nvPr/>
        </p:nvSpPr>
        <p:spPr>
          <a:xfrm>
            <a:off x="3174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3174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Прямоугольник 98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32123" y="336764"/>
            <a:ext cx="11336544" cy="444507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ПРЕИМУЩЕСТВА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317625" y="1338255"/>
            <a:ext cx="9342438" cy="757237"/>
          </a:xfrm>
          <a:prstGeom prst="roundRect">
            <a:avLst>
              <a:gd name="adj" fmla="val 5404"/>
            </a:avLst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33" tIns="65016" rIns="130033" bIns="65016" anchor="ctr"/>
          <a:lstStyle/>
          <a:p>
            <a:pPr marL="177783">
              <a:defRPr/>
            </a:pPr>
            <a:r>
              <a:rPr lang="ru-RU" sz="2200" dirty="0" smtClean="0">
                <a:solidFill>
                  <a:srgbClr val="462C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Единая база получателей субсидий, кредитных договоров</a:t>
            </a:r>
            <a:endParaRPr lang="ru-RU" sz="2200" dirty="0">
              <a:solidFill>
                <a:srgbClr val="462C1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317625" y="5046129"/>
            <a:ext cx="9344025" cy="503239"/>
          </a:xfrm>
          <a:prstGeom prst="roundRect">
            <a:avLst>
              <a:gd name="adj" fmla="val 5404"/>
            </a:avLst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9998" tIns="64999" rIns="129998" bIns="64999" anchor="ctr"/>
          <a:lstStyle/>
          <a:p>
            <a:pPr marL="177783">
              <a:defRPr/>
            </a:pPr>
            <a:r>
              <a:rPr lang="ru-RU" sz="2200" dirty="0" smtClean="0">
                <a:solidFill>
                  <a:srgbClr val="462C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государственных услуг в электронном виде</a:t>
            </a:r>
            <a:endParaRPr lang="ru-RU" sz="2200" dirty="0">
              <a:solidFill>
                <a:srgbClr val="462C1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317625" y="3135839"/>
            <a:ext cx="9344025" cy="755650"/>
          </a:xfrm>
          <a:prstGeom prst="roundRect">
            <a:avLst>
              <a:gd name="adj" fmla="val 5404"/>
            </a:avLst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177783">
              <a:defRPr/>
            </a:pPr>
            <a:r>
              <a:rPr lang="ru-RU" sz="2200" dirty="0" smtClean="0">
                <a:solidFill>
                  <a:srgbClr val="462C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Интеграция с системами казначейства</a:t>
            </a:r>
            <a:endParaRPr lang="ru-RU" sz="2200" dirty="0">
              <a:solidFill>
                <a:srgbClr val="462C1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317625" y="2246308"/>
            <a:ext cx="10578042" cy="754062"/>
          </a:xfrm>
          <a:prstGeom prst="roundRect">
            <a:avLst>
              <a:gd name="adj" fmla="val 5404"/>
            </a:avLst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177783">
              <a:defRPr/>
            </a:pPr>
            <a:r>
              <a:rPr lang="ru-RU" sz="2200" dirty="0">
                <a:solidFill>
                  <a:srgbClr val="462C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Автоматизация процесса согласования заявок на получение субсидий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317624" y="5871637"/>
            <a:ext cx="10391775" cy="752475"/>
          </a:xfrm>
          <a:prstGeom prst="roundRect">
            <a:avLst>
              <a:gd name="adj" fmla="val 5404"/>
            </a:avLst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177783">
              <a:lnSpc>
                <a:spcPts val="2400"/>
              </a:lnSpc>
              <a:defRPr/>
            </a:pPr>
            <a:r>
              <a:rPr lang="ru-RU" sz="2200" dirty="0">
                <a:solidFill>
                  <a:srgbClr val="462C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интеграции с решением </a:t>
            </a:r>
            <a:r>
              <a:rPr lang="ru-RU" sz="2200" dirty="0" smtClean="0">
                <a:solidFill>
                  <a:srgbClr val="462C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2200" dirty="0" err="1" smtClean="0">
                <a:solidFill>
                  <a:srgbClr val="462C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БАРС.Муниципалитет</a:t>
            </a:r>
            <a:r>
              <a:rPr lang="ru-RU" sz="2200" dirty="0" smtClean="0">
                <a:solidFill>
                  <a:srgbClr val="462C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–Электронная </a:t>
            </a:r>
            <a:r>
              <a:rPr lang="ru-RU" sz="2200" dirty="0">
                <a:solidFill>
                  <a:srgbClr val="462C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похозяйственная книга»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317625" y="4003672"/>
            <a:ext cx="9342438" cy="755650"/>
          </a:xfrm>
          <a:prstGeom prst="roundRect">
            <a:avLst>
              <a:gd name="adj" fmla="val 5404"/>
            </a:avLst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177783">
              <a:defRPr/>
            </a:pPr>
            <a:r>
              <a:rPr lang="ru-RU" sz="2200" dirty="0">
                <a:solidFill>
                  <a:srgbClr val="462C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Интеграция с Инспекцией Федеральной Налоговой службы</a:t>
            </a:r>
          </a:p>
        </p:txBody>
      </p:sp>
      <p:sp>
        <p:nvSpPr>
          <p:cNvPr id="73" name="Равнобедренный треугольник 72"/>
          <p:cNvSpPr/>
          <p:nvPr/>
        </p:nvSpPr>
        <p:spPr bwMode="auto">
          <a:xfrm rot="5400000">
            <a:off x="794787" y="4097115"/>
            <a:ext cx="750311" cy="649887"/>
          </a:xfrm>
          <a:prstGeom prst="triangle">
            <a:avLst/>
          </a:prstGeom>
          <a:solidFill>
            <a:schemeClr val="bg1">
              <a:lumMod val="5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74" name="Равнобедренный треугольник 73"/>
          <p:cNvSpPr/>
          <p:nvPr/>
        </p:nvSpPr>
        <p:spPr bwMode="auto">
          <a:xfrm rot="5400000">
            <a:off x="262539" y="4097115"/>
            <a:ext cx="750311" cy="649888"/>
          </a:xfrm>
          <a:prstGeom prst="triangle">
            <a:avLst/>
          </a:prstGeom>
          <a:solidFill>
            <a:schemeClr val="tx1">
              <a:lumMod val="50000"/>
              <a:lumOff val="50000"/>
              <a:alpha val="3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75" name="Равнобедренный треугольник 74"/>
          <p:cNvSpPr/>
          <p:nvPr/>
        </p:nvSpPr>
        <p:spPr bwMode="auto">
          <a:xfrm rot="5400000">
            <a:off x="406002" y="4091377"/>
            <a:ext cx="750311" cy="64988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76" name="Прямоугольник 9"/>
          <p:cNvSpPr>
            <a:spLocks noChangeArrowheads="1"/>
          </p:cNvSpPr>
          <p:nvPr/>
        </p:nvSpPr>
        <p:spPr bwMode="auto">
          <a:xfrm>
            <a:off x="404989" y="4180324"/>
            <a:ext cx="520352" cy="4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04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7" name="Равнобедренный треугольник 76"/>
          <p:cNvSpPr/>
          <p:nvPr/>
        </p:nvSpPr>
        <p:spPr bwMode="auto">
          <a:xfrm rot="5400000">
            <a:off x="846433" y="4986163"/>
            <a:ext cx="750311" cy="655625"/>
          </a:xfrm>
          <a:prstGeom prst="triangle">
            <a:avLst/>
          </a:prstGeom>
          <a:solidFill>
            <a:srgbClr val="B772BC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78" name="Равнобедренный треугольник 77"/>
          <p:cNvSpPr/>
          <p:nvPr/>
        </p:nvSpPr>
        <p:spPr bwMode="auto">
          <a:xfrm rot="5400000">
            <a:off x="261104" y="4986163"/>
            <a:ext cx="750311" cy="655625"/>
          </a:xfrm>
          <a:prstGeom prst="triangle">
            <a:avLst/>
          </a:prstGeom>
          <a:solidFill>
            <a:srgbClr val="B772BC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79" name="Равнобедренный треугольник 78"/>
          <p:cNvSpPr/>
          <p:nvPr/>
        </p:nvSpPr>
        <p:spPr bwMode="auto">
          <a:xfrm rot="5400000">
            <a:off x="418914" y="4980425"/>
            <a:ext cx="750311" cy="655625"/>
          </a:xfrm>
          <a:prstGeom prst="triangle">
            <a:avLst/>
          </a:prstGeom>
          <a:solidFill>
            <a:srgbClr val="B772BC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80" name="Равнобедренный треугольник 79"/>
          <p:cNvSpPr/>
          <p:nvPr/>
        </p:nvSpPr>
        <p:spPr bwMode="auto">
          <a:xfrm rot="5400000">
            <a:off x="794786" y="3195156"/>
            <a:ext cx="750312" cy="649887"/>
          </a:xfrm>
          <a:prstGeom prst="triangle">
            <a:avLst/>
          </a:prstGeom>
          <a:solidFill>
            <a:schemeClr val="accent2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81" name="Равнобедренный треугольник 80"/>
          <p:cNvSpPr/>
          <p:nvPr/>
        </p:nvSpPr>
        <p:spPr bwMode="auto">
          <a:xfrm rot="5400000">
            <a:off x="262538" y="3195156"/>
            <a:ext cx="750312" cy="649888"/>
          </a:xfrm>
          <a:prstGeom prst="triangle">
            <a:avLst/>
          </a:prstGeom>
          <a:solidFill>
            <a:schemeClr val="accent2">
              <a:alpha val="3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82" name="Равнобедренный треугольник 81"/>
          <p:cNvSpPr/>
          <p:nvPr/>
        </p:nvSpPr>
        <p:spPr bwMode="auto">
          <a:xfrm rot="5400000">
            <a:off x="406001" y="3189418"/>
            <a:ext cx="750312" cy="64988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83" name="Прямоугольник 22"/>
          <p:cNvSpPr>
            <a:spLocks noChangeArrowheads="1"/>
          </p:cNvSpPr>
          <p:nvPr/>
        </p:nvSpPr>
        <p:spPr bwMode="auto">
          <a:xfrm>
            <a:off x="413456" y="3278364"/>
            <a:ext cx="5212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03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4" name="Прямоугольник 24"/>
          <p:cNvSpPr>
            <a:spLocks noChangeArrowheads="1"/>
          </p:cNvSpPr>
          <p:nvPr/>
        </p:nvSpPr>
        <p:spPr bwMode="auto">
          <a:xfrm>
            <a:off x="404989" y="5076545"/>
            <a:ext cx="520352" cy="4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05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89" name="Равнобедренный треугольник 88"/>
          <p:cNvSpPr/>
          <p:nvPr/>
        </p:nvSpPr>
        <p:spPr bwMode="auto">
          <a:xfrm rot="5400000">
            <a:off x="846432" y="2303097"/>
            <a:ext cx="750312" cy="655625"/>
          </a:xfrm>
          <a:prstGeom prst="triangle">
            <a:avLst/>
          </a:prstGeom>
          <a:solidFill>
            <a:schemeClr val="accent4">
              <a:lumMod val="75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90" name="Равнобедренный треугольник 89"/>
          <p:cNvSpPr/>
          <p:nvPr/>
        </p:nvSpPr>
        <p:spPr bwMode="auto">
          <a:xfrm rot="5400000">
            <a:off x="261103" y="2303097"/>
            <a:ext cx="750312" cy="655625"/>
          </a:xfrm>
          <a:prstGeom prst="triangle">
            <a:avLst/>
          </a:prstGeom>
          <a:solidFill>
            <a:schemeClr val="accent4">
              <a:lumMod val="75000"/>
              <a:alpha val="3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91" name="Равнобедренный треугольник 90"/>
          <p:cNvSpPr/>
          <p:nvPr/>
        </p:nvSpPr>
        <p:spPr bwMode="auto">
          <a:xfrm rot="5400000">
            <a:off x="418913" y="2297359"/>
            <a:ext cx="750312" cy="655625"/>
          </a:xfrm>
          <a:prstGeom prst="triangle">
            <a:avLst/>
          </a:prstGeom>
          <a:solidFill>
            <a:schemeClr val="accent4">
              <a:lumMod val="75000"/>
              <a:alpha val="7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92" name="Равнобедренный треугольник 91"/>
          <p:cNvSpPr/>
          <p:nvPr/>
        </p:nvSpPr>
        <p:spPr bwMode="auto">
          <a:xfrm rot="5400000">
            <a:off x="846432" y="1416215"/>
            <a:ext cx="750312" cy="655625"/>
          </a:xfrm>
          <a:prstGeom prst="triangle">
            <a:avLst/>
          </a:prstGeom>
          <a:solidFill>
            <a:srgbClr val="FFC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93" name="Равнобедренный треугольник 92"/>
          <p:cNvSpPr/>
          <p:nvPr/>
        </p:nvSpPr>
        <p:spPr bwMode="auto">
          <a:xfrm rot="5400000">
            <a:off x="261103" y="1416215"/>
            <a:ext cx="750312" cy="655625"/>
          </a:xfrm>
          <a:prstGeom prst="triangle">
            <a:avLst/>
          </a:prstGeom>
          <a:solidFill>
            <a:srgbClr val="FFC0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94" name="Равнобедренный треугольник 93"/>
          <p:cNvSpPr/>
          <p:nvPr/>
        </p:nvSpPr>
        <p:spPr bwMode="auto">
          <a:xfrm rot="5400000">
            <a:off x="418913" y="1410476"/>
            <a:ext cx="750312" cy="655625"/>
          </a:xfrm>
          <a:prstGeom prst="triangle">
            <a:avLst/>
          </a:prstGeom>
          <a:solidFill>
            <a:srgbClr val="FFC000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95" name="Прямоугольник 23"/>
          <p:cNvSpPr>
            <a:spLocks noChangeArrowheads="1"/>
          </p:cNvSpPr>
          <p:nvPr/>
        </p:nvSpPr>
        <p:spPr bwMode="auto">
          <a:xfrm>
            <a:off x="404989" y="1505161"/>
            <a:ext cx="520352" cy="4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01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6" name="Прямоугольник 25"/>
          <p:cNvSpPr>
            <a:spLocks noChangeArrowheads="1"/>
          </p:cNvSpPr>
          <p:nvPr/>
        </p:nvSpPr>
        <p:spPr bwMode="auto">
          <a:xfrm>
            <a:off x="404989" y="2396349"/>
            <a:ext cx="520352" cy="4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02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2" name="Равнобедренный треугольник 101"/>
          <p:cNvSpPr/>
          <p:nvPr/>
        </p:nvSpPr>
        <p:spPr bwMode="auto">
          <a:xfrm rot="5400000">
            <a:off x="846433" y="5883627"/>
            <a:ext cx="750311" cy="655625"/>
          </a:xfrm>
          <a:prstGeom prst="triangle">
            <a:avLst/>
          </a:prstGeom>
          <a:solidFill>
            <a:srgbClr val="462C1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103" name="Равнобедренный треугольник 102"/>
          <p:cNvSpPr/>
          <p:nvPr/>
        </p:nvSpPr>
        <p:spPr bwMode="auto">
          <a:xfrm rot="5400000">
            <a:off x="261104" y="5883627"/>
            <a:ext cx="750311" cy="655625"/>
          </a:xfrm>
          <a:prstGeom prst="triangle">
            <a:avLst/>
          </a:prstGeom>
          <a:solidFill>
            <a:srgbClr val="462C1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104" name="Равнобедренный треугольник 103"/>
          <p:cNvSpPr/>
          <p:nvPr/>
        </p:nvSpPr>
        <p:spPr bwMode="auto">
          <a:xfrm rot="5400000">
            <a:off x="418914" y="5877889"/>
            <a:ext cx="750311" cy="655625"/>
          </a:xfrm>
          <a:prstGeom prst="triangle">
            <a:avLst/>
          </a:prstGeom>
          <a:solidFill>
            <a:srgbClr val="462C1E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u="sng"/>
          </a:p>
        </p:txBody>
      </p:sp>
      <p:sp>
        <p:nvSpPr>
          <p:cNvPr id="105" name="Прямоугольник 24"/>
          <p:cNvSpPr>
            <a:spLocks noChangeArrowheads="1"/>
          </p:cNvSpPr>
          <p:nvPr/>
        </p:nvSpPr>
        <p:spPr bwMode="auto">
          <a:xfrm>
            <a:off x="404989" y="5974009"/>
            <a:ext cx="520352" cy="4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06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 с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820332"/>
            <a:ext cx="12187902" cy="325966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9000"/>
                </a:schemeClr>
              </a:gs>
              <a:gs pos="50000">
                <a:schemeClr val="bg1">
                  <a:alpha val="72000"/>
                </a:schemeClr>
              </a:gs>
              <a:gs pos="100000">
                <a:srgbClr val="FFFFFF">
                  <a:shade val="100000"/>
                  <a:satMod val="115000"/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rgbClr val="689CDA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6" y="4649989"/>
            <a:ext cx="12191604" cy="726853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190" y="1535853"/>
            <a:ext cx="12191604" cy="726853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2" name="Picture 3" descr="\\192.168.170.75\Documents\Департамент продаж и маркетинга\Отдел дизайна\ФИРМЕННЫЙ СТИЛЬ БАРС Груп\Брендбук 2012\Логотип\Логотип БАРС Груп_базов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9932" y="2200458"/>
            <a:ext cx="1411223" cy="171924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41540" y="3311408"/>
            <a:ext cx="1907748" cy="6078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Облачные </a:t>
            </a:r>
          </a:p>
          <a:p>
            <a:pPr>
              <a:lnSpc>
                <a:spcPts val="1400"/>
              </a:lnSpc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технологии</a:t>
            </a:r>
          </a:p>
          <a:p>
            <a:pPr>
              <a:lnSpc>
                <a:spcPts val="1400"/>
              </a:lnSpc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управления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9271" r="14063"/>
          <a:stretch>
            <a:fillRect/>
          </a:stretch>
        </p:blipFill>
        <p:spPr bwMode="auto">
          <a:xfrm rot="16200000">
            <a:off x="3768339" y="3324342"/>
            <a:ext cx="3251201" cy="26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359459" y="1828798"/>
            <a:ext cx="1523763" cy="324273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12000"/>
                </a:schemeClr>
              </a:gs>
              <a:gs pos="61000">
                <a:schemeClr val="tx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3438105" y="1820330"/>
            <a:ext cx="1904704" cy="32512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7000"/>
                </a:schemeClr>
              </a:gs>
              <a:gs pos="61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881339" y="3242781"/>
            <a:ext cx="5163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A37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sz="2800" b="1" dirty="0">
              <a:solidFill>
                <a:srgbClr val="6A3789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" y="5894301"/>
            <a:ext cx="12190413" cy="394253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587" y="5547284"/>
            <a:ext cx="12190413" cy="489449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-1" y="517968"/>
            <a:ext cx="12190413" cy="117043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6532</TotalTime>
  <Words>198</Words>
  <Application>Microsoft Office PowerPoint</Application>
  <PresentationFormat>Произвольный</PresentationFormat>
  <Paragraphs>75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Albert Ishmuratov</dc:creator>
  <cp:lastModifiedBy>Альбина Муртазина</cp:lastModifiedBy>
  <cp:revision>951</cp:revision>
  <dcterms:created xsi:type="dcterms:W3CDTF">2013-11-14T07:59:07Z</dcterms:created>
  <dcterms:modified xsi:type="dcterms:W3CDTF">2014-07-24T12:20:39Z</dcterms:modified>
</cp:coreProperties>
</file>