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05" r:id="rId3"/>
    <p:sldId id="336" r:id="rId4"/>
    <p:sldId id="333" r:id="rId5"/>
    <p:sldId id="337" r:id="rId6"/>
    <p:sldId id="314" r:id="rId7"/>
    <p:sldId id="332" r:id="rId8"/>
    <p:sldId id="325" r:id="rId9"/>
    <p:sldId id="290" r:id="rId10"/>
    <p:sldId id="334" r:id="rId11"/>
    <p:sldId id="326" r:id="rId12"/>
    <p:sldId id="327" r:id="rId13"/>
    <p:sldId id="315" r:id="rId14"/>
    <p:sldId id="328" r:id="rId15"/>
    <p:sldId id="329" r:id="rId16"/>
    <p:sldId id="331" r:id="rId17"/>
    <p:sldId id="330" r:id="rId18"/>
    <p:sldId id="29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26F"/>
    <a:srgbClr val="A42884"/>
    <a:srgbClr val="0094A8"/>
    <a:srgbClr val="4B4B4B"/>
    <a:srgbClr val="FFD9E6"/>
    <a:srgbClr val="791D3E"/>
    <a:srgbClr val="006E7A"/>
    <a:srgbClr val="661850"/>
    <a:srgbClr val="515151"/>
    <a:srgbClr val="007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9885" autoAdjust="0"/>
  </p:normalViewPr>
  <p:slideViewPr>
    <p:cSldViewPr snapToGrid="0">
      <p:cViewPr>
        <p:scale>
          <a:sx n="81" d="100"/>
          <a:sy n="81" d="100"/>
        </p:scale>
        <p:origin x="-306" y="162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5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s\&#1044;&#1077;&#1087;&#1072;&#1088;&#1090;&#1072;&#1084;&#1077;&#1085;&#1090;%20&#1087;&#1088;&#1086;&#1076;&#1072;&#1078;\&#1054;&#1073;&#1097;&#1077;&#1076;&#1086;&#1089;&#1090;&#1091;&#1087;&#1085;&#1099;&#1077;%20&#1076;&#1086;&#1082;&#1091;&#1084;&#1077;&#1085;&#1090;&#1099;\&#1052;&#1072;&#1088;&#1082;&#1077;&#1090;&#1080;&#1085;&#1075;&#1086;&#1074;&#1099;&#1081;%20&#1084;&#1072;&#1090;&#1077;&#1088;&#1080;&#1072;&#1083;%202012\&#1041;&#1040;&#1056;&#1057;.&#1052;&#1086;&#1085;&#1080;&#1090;&#1086;&#1088;&#1080;&#1085;&#1075;\&#1041;&#1040;&#1056;&#1057;.&#1052;&#1086;&#1085;&#1080;&#1090;&#1086;&#1088;&#1080;&#1085;&#1075;-&#1050;&#1091;&#1083;&#1100;&#1090;&#1091;&#1088;&#1072;\&#1055;&#1088;&#1077;&#1079;&#1077;&#1085;&#1090;&#1072;&#1094;&#1080;&#1103;\&#1091;&#1074;&#1103;&#1079;&#1082;&#1080;.wmv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s\&#1044;&#1077;&#1087;&#1072;&#1088;&#1090;&#1072;&#1084;&#1077;&#1085;&#1090;%20&#1087;&#1088;&#1086;&#1076;&#1072;&#1078;\&#1054;&#1073;&#1097;&#1077;&#1076;&#1086;&#1089;&#1090;&#1091;&#1087;&#1085;&#1099;&#1077;%20&#1076;&#1086;&#1082;&#1091;&#1084;&#1077;&#1085;&#1090;&#1099;\&#1052;&#1072;&#1088;&#1082;&#1077;&#1090;&#1080;&#1085;&#1075;&#1086;&#1074;&#1099;&#1081;%20&#1084;&#1072;&#1090;&#1077;&#1088;&#1080;&#1072;&#1083;%202012\&#1041;&#1040;&#1056;&#1057;.&#1052;&#1086;&#1085;&#1080;&#1090;&#1086;&#1088;&#1080;&#1085;&#1075;\&#1041;&#1040;&#1056;&#1057;.&#1052;&#1086;&#1085;&#1080;&#1090;&#1086;&#1088;&#1080;&#1085;&#1075;-&#1050;&#1091;&#1083;&#1100;&#1090;&#1091;&#1088;&#1072;\&#1055;&#1088;&#1077;&#1079;&#1077;&#1085;&#1090;&#1072;&#1094;&#1080;&#1103;\&#1042;&#1099;&#1073;&#1086;&#1088;&#1082;&#1080;%20&#1074;%20RIA.wmv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s\&#1044;&#1077;&#1087;&#1072;&#1088;&#1090;&#1072;&#1084;&#1077;&#1085;&#1090;%20&#1087;&#1088;&#1086;&#1076;&#1072;&#1078;\&#1054;&#1073;&#1097;&#1077;&#1076;&#1086;&#1089;&#1090;&#1091;&#1087;&#1085;&#1099;&#1077;%20&#1076;&#1086;&#1082;&#1091;&#1084;&#1077;&#1085;&#1090;&#1099;\&#1052;&#1072;&#1088;&#1082;&#1077;&#1090;&#1080;&#1085;&#1075;&#1086;&#1074;&#1099;&#1081;%20&#1084;&#1072;&#1090;&#1077;&#1088;&#1080;&#1072;&#1083;%202012\&#1041;&#1040;&#1056;&#1057;.&#1052;&#1086;&#1085;&#1080;&#1090;&#1086;&#1088;&#1080;&#1085;&#1075;\&#1041;&#1040;&#1056;&#1057;.&#1052;&#1086;&#1085;&#1080;&#1090;&#1086;&#1088;&#1080;&#1085;&#1075;-&#1050;&#1091;&#1083;&#1100;&#1090;&#1091;&#1088;&#1072;\&#1055;&#1088;&#1077;&#1079;&#1077;&#1085;&#1090;&#1072;&#1094;&#1080;&#1103;\&#1040;&#1092;&#1080;&#1096;&#1072;.wmv" TargetMode="External"/><Relationship Id="rId6" Type="http://schemas.openxmlformats.org/officeDocument/2006/relationships/image" Target="../media/image72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s\&#1044;&#1077;&#1087;&#1072;&#1088;&#1090;&#1072;&#1084;&#1077;&#1085;&#1090;%20&#1087;&#1088;&#1086;&#1076;&#1072;&#1078;\&#1054;&#1073;&#1097;&#1077;&#1076;&#1086;&#1089;&#1090;&#1091;&#1087;&#1085;&#1099;&#1077;%20&#1076;&#1086;&#1082;&#1091;&#1084;&#1077;&#1085;&#1090;&#1099;\&#1052;&#1072;&#1088;&#1082;&#1077;&#1090;&#1080;&#1085;&#1075;&#1086;&#1074;&#1099;&#1081;%20&#1084;&#1072;&#1090;&#1077;&#1088;&#1080;&#1072;&#1083;%202012\&#1041;&#1040;&#1056;&#1057;.&#1052;&#1086;&#1085;&#1080;&#1090;&#1086;&#1088;&#1080;&#1085;&#1075;\&#1041;&#1040;&#1056;&#1057;.&#1052;&#1086;&#1085;&#1080;&#1090;&#1086;&#1088;&#1080;&#1085;&#1075;-&#1050;&#1091;&#1083;&#1100;&#1090;&#1091;&#1088;&#1072;\&#1055;&#1088;&#1077;&#1079;&#1077;&#1085;&#1090;&#1072;&#1094;&#1080;&#1103;\&#1047;&#1072;&#1087;&#1086;&#1083;&#1085;&#1077;&#1085;&#1080;&#1077;%20&#1092;&#1086;&#1088;&#1084;%20&#1074;%20RIA.wmv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s\&#1044;&#1077;&#1087;&#1072;&#1088;&#1090;&#1072;&#1084;&#1077;&#1085;&#1090;%20&#1087;&#1088;&#1086;&#1076;&#1072;&#1078;\&#1054;&#1073;&#1097;&#1077;&#1076;&#1086;&#1089;&#1090;&#1091;&#1087;&#1085;&#1099;&#1077;%20&#1076;&#1086;&#1082;&#1091;&#1084;&#1077;&#1085;&#1090;&#1099;\&#1052;&#1072;&#1088;&#1082;&#1077;&#1090;&#1080;&#1085;&#1075;&#1086;&#1074;&#1099;&#1081;%20&#1084;&#1072;&#1090;&#1077;&#1088;&#1080;&#1072;&#1083;%202012\&#1041;&#1040;&#1056;&#1057;.&#1052;&#1086;&#1085;&#1080;&#1090;&#1086;&#1088;&#1080;&#1085;&#1075;\&#1041;&#1040;&#1056;&#1057;.&#1052;&#1086;&#1085;&#1080;&#1090;&#1086;&#1088;&#1080;&#1085;&#1075;-&#1050;&#1091;&#1083;&#1100;&#1090;&#1091;&#1088;&#1072;\&#1055;&#1088;&#1077;&#1079;&#1077;&#1085;&#1090;&#1072;&#1094;&#1080;&#1103;\&#1069;&#1082;&#1089;&#1087;&#1077;&#1088;&#1090;&#1080;&#1079;&#1072;.wm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имени-1.png"/>
          <p:cNvPicPr>
            <a:picLocks noChangeAspect="1"/>
          </p:cNvPicPr>
          <p:nvPr/>
        </p:nvPicPr>
        <p:blipFill>
          <a:blip r:embed="rId3"/>
          <a:srcRect l="32162"/>
          <a:stretch>
            <a:fillRect/>
          </a:stretch>
        </p:blipFill>
        <p:spPr>
          <a:xfrm>
            <a:off x="3921211" y="4547286"/>
            <a:ext cx="8270789" cy="1474573"/>
          </a:xfrm>
          <a:prstGeom prst="rect">
            <a:avLst/>
          </a:prstGeom>
        </p:spPr>
      </p:pic>
      <p:pic>
        <p:nvPicPr>
          <p:cNvPr id="13" name="Рисунок 12" descr="разлетайка 2.png"/>
          <p:cNvPicPr>
            <a:picLocks noChangeAspect="1"/>
          </p:cNvPicPr>
          <p:nvPr/>
        </p:nvPicPr>
        <p:blipFill>
          <a:blip r:embed="rId4"/>
          <a:srcRect t="22615" r="12894"/>
          <a:stretch>
            <a:fillRect/>
          </a:stretch>
        </p:blipFill>
        <p:spPr>
          <a:xfrm>
            <a:off x="4231111" y="62755"/>
            <a:ext cx="7949777" cy="5307106"/>
          </a:xfrm>
          <a:prstGeom prst="rect">
            <a:avLst/>
          </a:prstGeom>
          <a:effectLst>
            <a:outerShdw blurRad="368300" dist="889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47286"/>
            <a:ext cx="3935505" cy="1472202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лого2.png"/>
          <p:cNvPicPr>
            <a:picLocks noChangeAspect="1"/>
          </p:cNvPicPr>
          <p:nvPr/>
        </p:nvPicPr>
        <p:blipFill>
          <a:blip r:embed="rId5" cstate="print">
            <a:lum/>
          </a:blip>
          <a:srcRect l="63247"/>
          <a:stretch>
            <a:fillRect/>
          </a:stretch>
        </p:blipFill>
        <p:spPr>
          <a:xfrm>
            <a:off x="2537012" y="4679090"/>
            <a:ext cx="1000148" cy="1154810"/>
          </a:xfrm>
          <a:prstGeom prst="rect">
            <a:avLst/>
          </a:prstGeom>
        </p:spPr>
      </p:pic>
      <p:pic>
        <p:nvPicPr>
          <p:cNvPr id="15" name="Рисунок 14" descr="лого2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r="33981"/>
          <a:stretch>
            <a:fillRect/>
          </a:stretch>
        </p:blipFill>
        <p:spPr>
          <a:xfrm>
            <a:off x="722909" y="4598651"/>
            <a:ext cx="1921679" cy="12352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3387" y="5016249"/>
            <a:ext cx="7390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БАРС.Мониторинг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Культура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Прямоугольник 250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2" name="Рисунок 251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TextBox 141"/>
          <p:cNvSpPr txBox="1"/>
          <p:nvPr/>
        </p:nvSpPr>
        <p:spPr>
          <a:xfrm>
            <a:off x="461328" y="192439"/>
            <a:ext cx="10801350" cy="72150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8E226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ФОРМИРОВАНИЕ НЕРЕГЛАМЕНТИРОВАННОЙ ОТЧЕТНОСТИ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8E226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ТРИ ПРОСТЫХ ШАГА</a:t>
            </a:r>
            <a:endParaRPr lang="ru-RU" sz="22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Прямоугольник 104"/>
          <p:cNvSpPr>
            <a:spLocks noChangeArrowheads="1"/>
          </p:cNvSpPr>
          <p:nvPr/>
        </p:nvSpPr>
        <p:spPr bwMode="auto">
          <a:xfrm>
            <a:off x="4193356" y="2879281"/>
            <a:ext cx="17107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300" b="1" dirty="0" smtClean="0">
                <a:solidFill>
                  <a:srgbClr val="0094A8"/>
                </a:solidFill>
                <a:latin typeface="Tahoma" pitchFamily="34" charset="0"/>
                <a:cs typeface="Tahoma" pitchFamily="34" charset="0"/>
              </a:rPr>
              <a:t>ДИЗАЙНЕР ФОРМ</a:t>
            </a:r>
            <a:endParaRPr lang="ru-RU" sz="1300" b="1" dirty="0">
              <a:solidFill>
                <a:srgbClr val="0094A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" name="Прямоугольник 104"/>
          <p:cNvSpPr>
            <a:spLocks noChangeArrowheads="1"/>
          </p:cNvSpPr>
          <p:nvPr/>
        </p:nvSpPr>
        <p:spPr bwMode="auto">
          <a:xfrm>
            <a:off x="3343624" y="1535449"/>
            <a:ext cx="149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3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БАЗА ДАННЫХ </a:t>
            </a:r>
            <a:endParaRPr lang="ru-RU" sz="13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Прямоугольник 104"/>
          <p:cNvSpPr>
            <a:spLocks noChangeArrowheads="1"/>
          </p:cNvSpPr>
          <p:nvPr/>
        </p:nvSpPr>
        <p:spPr bwMode="auto">
          <a:xfrm>
            <a:off x="5017438" y="4196101"/>
            <a:ext cx="225574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ФОРМА В ФОРМАТЕ </a:t>
            </a:r>
            <a:r>
              <a:rPr lang="en-US" sz="1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XLS</a:t>
            </a:r>
            <a:endParaRPr lang="ru-RU" sz="13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025081" y="4489791"/>
            <a:ext cx="260315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400" dirty="0" err="1" smtClean="0">
                <a:solidFill>
                  <a:srgbClr val="515151"/>
                </a:solidFill>
                <a:latin typeface="Tahoma" pitchFamily="34" charset="0"/>
                <a:cs typeface="Tahoma" pitchFamily="34" charset="0"/>
              </a:rPr>
              <a:t>Excel</a:t>
            </a:r>
            <a:r>
              <a:rPr lang="ru-RU" sz="1400" dirty="0" smtClean="0">
                <a:solidFill>
                  <a:srgbClr val="515151"/>
                </a:solidFill>
                <a:latin typeface="Tahoma" pitchFamily="34" charset="0"/>
                <a:cs typeface="Tahoma" pitchFamily="34" charset="0"/>
              </a:rPr>
              <a:t> и специальная разметка строк и столбцов</a:t>
            </a:r>
            <a:endParaRPr lang="ru-RU" sz="1400" dirty="0">
              <a:solidFill>
                <a:srgbClr val="51515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201294" y="3105834"/>
            <a:ext cx="201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515151"/>
                </a:solidFill>
                <a:latin typeface="Tahoma" pitchFamily="34" charset="0"/>
                <a:cs typeface="Tahoma" pitchFamily="34" charset="0"/>
              </a:rPr>
              <a:t>Описание таблицы в дизайнере форм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352802" y="1812493"/>
            <a:ext cx="201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515151"/>
                </a:solidFill>
                <a:latin typeface="Tahoma" pitchFamily="34" charset="0"/>
                <a:cs typeface="Tahoma" pitchFamily="34" charset="0"/>
              </a:rPr>
              <a:t>Добавление новой формы в систему</a:t>
            </a:r>
          </a:p>
        </p:txBody>
      </p:sp>
      <p:grpSp>
        <p:nvGrpSpPr>
          <p:cNvPr id="129" name="Группа 128"/>
          <p:cNvGrpSpPr/>
          <p:nvPr/>
        </p:nvGrpSpPr>
        <p:grpSpPr>
          <a:xfrm>
            <a:off x="5399360" y="1639329"/>
            <a:ext cx="1380903" cy="670857"/>
            <a:chOff x="1426012" y="2949144"/>
            <a:chExt cx="3425404" cy="917104"/>
          </a:xfrm>
        </p:grpSpPr>
        <p:sp>
          <p:nvSpPr>
            <p:cNvPr id="130" name="Равнобедренный треугольник 129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8E226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31" name="Равнобедренный треугольник 130"/>
            <p:cNvSpPr/>
            <p:nvPr/>
          </p:nvSpPr>
          <p:spPr>
            <a:xfrm rot="5400000">
              <a:off x="2896062" y="2977360"/>
              <a:ext cx="910550" cy="867226"/>
            </a:xfrm>
            <a:prstGeom prst="triangle">
              <a:avLst/>
            </a:prstGeom>
            <a:solidFill>
              <a:srgbClr val="8E226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32" name="Равнобедренный треугольник 131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8E226F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33" name="Равнобедренный треугольник 132"/>
            <p:cNvSpPr/>
            <p:nvPr/>
          </p:nvSpPr>
          <p:spPr>
            <a:xfrm rot="5400000">
              <a:off x="1404351" y="2977359"/>
              <a:ext cx="910550" cy="867227"/>
            </a:xfrm>
            <a:prstGeom prst="triangle">
              <a:avLst/>
            </a:prstGeom>
            <a:solidFill>
              <a:srgbClr val="8E226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7265754" y="1786240"/>
            <a:ext cx="4061253" cy="2590491"/>
            <a:chOff x="7743568" y="1802716"/>
            <a:chExt cx="4061253" cy="2590491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7776629" y="1802716"/>
              <a:ext cx="37785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rgbClr val="8E226F"/>
                  </a:solidFill>
                  <a:latin typeface="Tahoma" pitchFamily="34" charset="0"/>
                  <a:cs typeface="Tahoma" pitchFamily="34" charset="0"/>
                </a:rPr>
                <a:t>ФОРМА ДОСТУПНА ДЛЯ ЗАПОЛНЕНИЯ</a:t>
              </a:r>
              <a:endParaRPr lang="ru-RU" sz="1400" b="1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Стрелка вправо 138"/>
            <p:cNvSpPr/>
            <p:nvPr/>
          </p:nvSpPr>
          <p:spPr>
            <a:xfrm rot="5400000">
              <a:off x="7900086" y="2314833"/>
              <a:ext cx="815546" cy="510746"/>
            </a:xfrm>
            <a:prstGeom prst="rightArrow">
              <a:avLst/>
            </a:prstGeom>
            <a:solidFill>
              <a:srgbClr val="A42884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0" name="Рисунок 139" descr="подчеркивание размытое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18519" t="-36639" r="14063"/>
            <a:stretch>
              <a:fillRect/>
            </a:stretch>
          </p:blipFill>
          <p:spPr bwMode="auto">
            <a:xfrm>
              <a:off x="7743568" y="2042983"/>
              <a:ext cx="4061253" cy="226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Стрелка вправо 140"/>
            <p:cNvSpPr/>
            <p:nvPr/>
          </p:nvSpPr>
          <p:spPr>
            <a:xfrm rot="5400000">
              <a:off x="9308759" y="2314833"/>
              <a:ext cx="815546" cy="510746"/>
            </a:xfrm>
            <a:prstGeom prst="rightArrow">
              <a:avLst/>
            </a:prstGeom>
            <a:solidFill>
              <a:srgbClr val="A42884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трелка вправо 146"/>
            <p:cNvSpPr/>
            <p:nvPr/>
          </p:nvSpPr>
          <p:spPr>
            <a:xfrm rot="5400000">
              <a:off x="10684476" y="2314833"/>
              <a:ext cx="815546" cy="510746"/>
            </a:xfrm>
            <a:prstGeom prst="rightArrow">
              <a:avLst/>
            </a:prstGeom>
            <a:solidFill>
              <a:srgbClr val="A42884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7891509" y="3006813"/>
              <a:ext cx="865314" cy="1386394"/>
              <a:chOff x="7842081" y="3006812"/>
              <a:chExt cx="1002616" cy="1606377"/>
            </a:xfrm>
          </p:grpSpPr>
          <p:pic>
            <p:nvPicPr>
              <p:cNvPr id="156" name="Рисунок 155" descr="40.png"/>
              <p:cNvPicPr>
                <a:picLocks noChangeAspect="1"/>
              </p:cNvPicPr>
              <p:nvPr/>
            </p:nvPicPr>
            <p:blipFill>
              <a:blip r:embed="rId5" cstate="print">
                <a:lum bright="-10000" contrast="-30000"/>
              </a:blip>
              <a:stretch>
                <a:fillRect/>
              </a:stretch>
            </p:blipFill>
            <p:spPr>
              <a:xfrm>
                <a:off x="7968047" y="3904734"/>
                <a:ext cx="708455" cy="708455"/>
              </a:xfrm>
              <a:prstGeom prst="rect">
                <a:avLst/>
              </a:prstGeom>
            </p:spPr>
          </p:pic>
          <p:pic>
            <p:nvPicPr>
              <p:cNvPr id="157" name="Рисунок 156" descr="216.png"/>
              <p:cNvPicPr>
                <a:picLocks noChangeAspect="1"/>
              </p:cNvPicPr>
              <p:nvPr/>
            </p:nvPicPr>
            <p:blipFill>
              <a:blip r:embed="rId6" cstate="print">
                <a:lum bright="10000" contrast="-30000"/>
              </a:blip>
              <a:stretch>
                <a:fillRect/>
              </a:stretch>
            </p:blipFill>
            <p:spPr>
              <a:xfrm>
                <a:off x="7842081" y="3006812"/>
                <a:ext cx="1002616" cy="1002616"/>
              </a:xfrm>
              <a:prstGeom prst="rect">
                <a:avLst/>
              </a:prstGeom>
            </p:spPr>
          </p:pic>
        </p:grpSp>
        <p:grpSp>
          <p:nvGrpSpPr>
            <p:cNvPr id="173" name="Группа 172"/>
            <p:cNvGrpSpPr/>
            <p:nvPr/>
          </p:nvGrpSpPr>
          <p:grpSpPr>
            <a:xfrm>
              <a:off x="9300181" y="3006813"/>
              <a:ext cx="865314" cy="1386394"/>
              <a:chOff x="9217801" y="3006812"/>
              <a:chExt cx="1002616" cy="1606377"/>
            </a:xfrm>
          </p:grpSpPr>
          <p:pic>
            <p:nvPicPr>
              <p:cNvPr id="158" name="Рисунок 157" descr="40.png"/>
              <p:cNvPicPr>
                <a:picLocks noChangeAspect="1"/>
              </p:cNvPicPr>
              <p:nvPr/>
            </p:nvPicPr>
            <p:blipFill>
              <a:blip r:embed="rId5" cstate="print">
                <a:lum bright="-10000" contrast="-30000"/>
              </a:blip>
              <a:stretch>
                <a:fillRect/>
              </a:stretch>
            </p:blipFill>
            <p:spPr>
              <a:xfrm>
                <a:off x="9343767" y="3904734"/>
                <a:ext cx="708455" cy="708455"/>
              </a:xfrm>
              <a:prstGeom prst="rect">
                <a:avLst/>
              </a:prstGeom>
            </p:spPr>
          </p:pic>
          <p:pic>
            <p:nvPicPr>
              <p:cNvPr id="159" name="Рисунок 158" descr="216.png"/>
              <p:cNvPicPr>
                <a:picLocks noChangeAspect="1"/>
              </p:cNvPicPr>
              <p:nvPr/>
            </p:nvPicPr>
            <p:blipFill>
              <a:blip r:embed="rId6" cstate="print">
                <a:lum bright="10000" contrast="-30000"/>
              </a:blip>
              <a:stretch>
                <a:fillRect/>
              </a:stretch>
            </p:blipFill>
            <p:spPr>
              <a:xfrm>
                <a:off x="9217801" y="3006812"/>
                <a:ext cx="1002616" cy="1002616"/>
              </a:xfrm>
              <a:prstGeom prst="rect">
                <a:avLst/>
              </a:prstGeom>
            </p:spPr>
          </p:pic>
        </p:grpSp>
        <p:grpSp>
          <p:nvGrpSpPr>
            <p:cNvPr id="174" name="Группа 173"/>
            <p:cNvGrpSpPr/>
            <p:nvPr/>
          </p:nvGrpSpPr>
          <p:grpSpPr>
            <a:xfrm>
              <a:off x="10692374" y="3006813"/>
              <a:ext cx="865314" cy="1386394"/>
              <a:chOff x="10601756" y="3006812"/>
              <a:chExt cx="1002616" cy="1606377"/>
            </a:xfrm>
          </p:grpSpPr>
          <p:pic>
            <p:nvPicPr>
              <p:cNvPr id="160" name="Рисунок 159" descr="40.png"/>
              <p:cNvPicPr>
                <a:picLocks noChangeAspect="1"/>
              </p:cNvPicPr>
              <p:nvPr/>
            </p:nvPicPr>
            <p:blipFill>
              <a:blip r:embed="rId5" cstate="print">
                <a:lum bright="-10000" contrast="-30000"/>
              </a:blip>
              <a:stretch>
                <a:fillRect/>
              </a:stretch>
            </p:blipFill>
            <p:spPr>
              <a:xfrm>
                <a:off x="10727722" y="3904734"/>
                <a:ext cx="708455" cy="708455"/>
              </a:xfrm>
              <a:prstGeom prst="rect">
                <a:avLst/>
              </a:prstGeom>
            </p:spPr>
          </p:pic>
          <p:pic>
            <p:nvPicPr>
              <p:cNvPr id="164" name="Рисунок 163" descr="216.png"/>
              <p:cNvPicPr>
                <a:picLocks noChangeAspect="1"/>
              </p:cNvPicPr>
              <p:nvPr/>
            </p:nvPicPr>
            <p:blipFill>
              <a:blip r:embed="rId6" cstate="print">
                <a:lum bright="10000" contrast="-30000"/>
              </a:blip>
              <a:stretch>
                <a:fillRect/>
              </a:stretch>
            </p:blipFill>
            <p:spPr>
              <a:xfrm>
                <a:off x="10601756" y="3006812"/>
                <a:ext cx="1002616" cy="1002616"/>
              </a:xfrm>
              <a:prstGeom prst="rect">
                <a:avLst/>
              </a:prstGeom>
            </p:spPr>
          </p:pic>
        </p:grpSp>
      </p:grpSp>
      <p:grpSp>
        <p:nvGrpSpPr>
          <p:cNvPr id="247" name="Группа 246"/>
          <p:cNvGrpSpPr/>
          <p:nvPr/>
        </p:nvGrpSpPr>
        <p:grpSpPr>
          <a:xfrm flipH="1">
            <a:off x="601362" y="1565189"/>
            <a:ext cx="4381795" cy="5292811"/>
            <a:chOff x="2776151" y="1565189"/>
            <a:chExt cx="4193796" cy="5292811"/>
          </a:xfrm>
        </p:grpSpPr>
        <p:sp>
          <p:nvSpPr>
            <p:cNvPr id="178" name="Прямоугольник 177"/>
            <p:cNvSpPr/>
            <p:nvPr/>
          </p:nvSpPr>
          <p:spPr>
            <a:xfrm>
              <a:off x="6137189" y="5148649"/>
              <a:ext cx="823784" cy="1709351"/>
            </a:xfrm>
            <a:prstGeom prst="rect">
              <a:avLst/>
            </a:prstGeom>
            <a:solidFill>
              <a:srgbClr val="A42884">
                <a:alpha val="1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Рисунок 110" descr="shutterstock_147237845 [преобразованный].png"/>
            <p:cNvPicPr>
              <a:picLocks noChangeAspect="1"/>
            </p:cNvPicPr>
            <p:nvPr/>
          </p:nvPicPr>
          <p:blipFill>
            <a:blip r:embed="rId7">
              <a:lum contrast="-10000"/>
            </a:blip>
            <a:srcRect l="2333"/>
            <a:stretch>
              <a:fillRect/>
            </a:stretch>
          </p:blipFill>
          <p:spPr>
            <a:xfrm>
              <a:off x="2776151" y="1565189"/>
              <a:ext cx="4193796" cy="4919765"/>
            </a:xfrm>
            <a:prstGeom prst="rect">
              <a:avLst/>
            </a:prstGeom>
          </p:spPr>
        </p:pic>
        <p:pic>
          <p:nvPicPr>
            <p:cNvPr id="114" name="Рисунок 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61" y="4365463"/>
              <a:ext cx="649122" cy="65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Рисунок 117" descr="90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4075" y="3239530"/>
              <a:ext cx="535460" cy="535460"/>
            </a:xfrm>
            <a:prstGeom prst="rect">
              <a:avLst/>
            </a:prstGeom>
          </p:spPr>
        </p:pic>
        <p:pic>
          <p:nvPicPr>
            <p:cNvPr id="119" name="Рисунок 118" descr="29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0340" y="3006812"/>
              <a:ext cx="448962" cy="448962"/>
            </a:xfrm>
            <a:prstGeom prst="rect">
              <a:avLst/>
            </a:prstGeom>
          </p:spPr>
        </p:pic>
        <p:pic>
          <p:nvPicPr>
            <p:cNvPr id="120" name="Рисунок 119" descr="5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9622" y="1929714"/>
              <a:ext cx="486032" cy="486032"/>
            </a:xfrm>
            <a:prstGeom prst="rect">
              <a:avLst/>
            </a:prstGeom>
          </p:spPr>
        </p:pic>
        <p:pic>
          <p:nvPicPr>
            <p:cNvPr id="121" name="Рисунок 120" descr="21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5954" y="1686015"/>
              <a:ext cx="505073" cy="505073"/>
            </a:xfrm>
            <a:prstGeom prst="rect">
              <a:avLst/>
            </a:prstGeom>
          </p:spPr>
        </p:pic>
        <p:sp>
          <p:nvSpPr>
            <p:cNvPr id="165" name="Параллелограмм 164"/>
            <p:cNvSpPr/>
            <p:nvPr/>
          </p:nvSpPr>
          <p:spPr>
            <a:xfrm rot="5400000">
              <a:off x="5050801" y="2744207"/>
              <a:ext cx="1351005" cy="838246"/>
            </a:xfrm>
            <a:prstGeom prst="parallelogram">
              <a:avLst>
                <a:gd name="adj" fmla="val 52463"/>
              </a:avLst>
            </a:prstGeom>
            <a:solidFill>
              <a:srgbClr val="791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араллелограмм 165"/>
            <p:cNvSpPr/>
            <p:nvPr/>
          </p:nvSpPr>
          <p:spPr>
            <a:xfrm rot="5400000">
              <a:off x="4227018" y="4086976"/>
              <a:ext cx="1351005" cy="838246"/>
            </a:xfrm>
            <a:prstGeom prst="parallelogram">
              <a:avLst>
                <a:gd name="adj" fmla="val 52463"/>
              </a:avLst>
            </a:prstGeom>
            <a:solidFill>
              <a:srgbClr val="00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араллелограмм 167"/>
            <p:cNvSpPr/>
            <p:nvPr/>
          </p:nvSpPr>
          <p:spPr>
            <a:xfrm rot="5400000">
              <a:off x="3394996" y="5396794"/>
              <a:ext cx="1351005" cy="838246"/>
            </a:xfrm>
            <a:prstGeom prst="parallelogram">
              <a:avLst>
                <a:gd name="adj" fmla="val 5246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04"/>
            <p:cNvSpPr>
              <a:spLocks noChangeArrowheads="1"/>
            </p:cNvSpPr>
            <p:nvPr/>
          </p:nvSpPr>
          <p:spPr bwMode="auto">
            <a:xfrm>
              <a:off x="3624944" y="4436232"/>
              <a:ext cx="575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rPr>
                <a:t>01</a:t>
              </a:r>
              <a:endPara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Прямоугольник 104"/>
            <p:cNvSpPr>
              <a:spLocks noChangeArrowheads="1"/>
            </p:cNvSpPr>
            <p:nvPr/>
          </p:nvSpPr>
          <p:spPr bwMode="auto">
            <a:xfrm>
              <a:off x="4448727" y="3101702"/>
              <a:ext cx="575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02</a:t>
              </a:r>
              <a:endParaRPr lang="ru-RU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Прямоугольник 104"/>
            <p:cNvSpPr>
              <a:spLocks noChangeArrowheads="1"/>
            </p:cNvSpPr>
            <p:nvPr/>
          </p:nvSpPr>
          <p:spPr bwMode="auto">
            <a:xfrm>
              <a:off x="5280748" y="1783648"/>
              <a:ext cx="575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dirty="0" smtClean="0">
                  <a:solidFill>
                    <a:srgbClr val="FFD9E6"/>
                  </a:solidFill>
                  <a:latin typeface="Tahoma" pitchFamily="34" charset="0"/>
                  <a:cs typeface="Tahoma" pitchFamily="34" charset="0"/>
                </a:rPr>
                <a:t>03</a:t>
              </a:r>
              <a:endParaRPr lang="ru-RU" sz="2800" dirty="0">
                <a:solidFill>
                  <a:srgbClr val="FFD9E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313405" y="5148649"/>
              <a:ext cx="823784" cy="1709351"/>
            </a:xfrm>
            <a:prstGeom prst="rect">
              <a:avLst/>
            </a:prstGeom>
            <a:solidFill>
              <a:srgbClr val="0094A8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4489622" y="5148649"/>
              <a:ext cx="823784" cy="1709351"/>
            </a:xfrm>
            <a:prstGeom prst="rect">
              <a:avLst/>
            </a:prstGeom>
            <a:solidFill>
              <a:srgbClr val="0070C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3649362" y="5148649"/>
              <a:ext cx="840260" cy="1709351"/>
            </a:xfrm>
            <a:prstGeom prst="rect">
              <a:avLst/>
            </a:prstGeom>
            <a:solidFill>
              <a:schemeClr val="accent5">
                <a:lumMod val="75000"/>
                <a:alpha val="1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rgbClr val="A6D7F0">
                  <a:alpha val="45000"/>
                </a:srgbClr>
              </a:gs>
              <a:gs pos="28000">
                <a:schemeClr val="accent1">
                  <a:alpha val="56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5181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7572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151857"/>
            <a:ext cx="10963835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ПРОВЕРКА ВВЕДЕННОЙ ИНФОРМАЦИИ ПРИ ПОМОЩИ ДОБАВЛЕНИЯ КОНТРОЛЬНЫХ СООТНОШЕНИЙ</a:t>
            </a:r>
            <a:endParaRPr lang="ru-RU" sz="20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1924" y="1227438"/>
            <a:ext cx="6960973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увяз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0839" y="1524000"/>
            <a:ext cx="6168404" cy="34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28000">
                <a:schemeClr val="accent1">
                  <a:alpha val="56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АНАЛИТИЧЕСКИЕ ВЫБОРКИ</a:t>
            </a:r>
            <a:endParaRPr lang="ru-RU" sz="20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1924" y="1227438"/>
            <a:ext cx="6960973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Выборки в R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 l="435" t="712" r="417" b="643"/>
          <a:stretch>
            <a:fillRect/>
          </a:stretch>
        </p:blipFill>
        <p:spPr bwMode="auto">
          <a:xfrm>
            <a:off x="2792627" y="1548715"/>
            <a:ext cx="6194853" cy="342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159"/>
          <p:cNvSpPr/>
          <p:nvPr/>
        </p:nvSpPr>
        <p:spPr>
          <a:xfrm>
            <a:off x="8427308" y="4860735"/>
            <a:ext cx="3764691" cy="1636500"/>
          </a:xfrm>
          <a:prstGeom prst="rect">
            <a:avLst/>
          </a:prstGeom>
          <a:solidFill>
            <a:srgbClr val="BB33E5">
              <a:alpha val="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5074508" y="4860735"/>
            <a:ext cx="3328088" cy="1636500"/>
          </a:xfrm>
          <a:prstGeom prst="rect">
            <a:avLst/>
          </a:prstGeom>
          <a:solidFill>
            <a:srgbClr val="4472C4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540477" y="4860735"/>
            <a:ext cx="3525794" cy="1636500"/>
          </a:xfrm>
          <a:prstGeom prst="rect">
            <a:avLst/>
          </a:prstGeom>
          <a:solidFill>
            <a:srgbClr val="0070C0">
              <a:alpha val="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0" y="4860735"/>
            <a:ext cx="1540476" cy="1636500"/>
          </a:xfrm>
          <a:prstGeom prst="rect">
            <a:avLst/>
          </a:prstGeom>
          <a:solidFill>
            <a:srgbClr val="00B0F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" y="6491416"/>
            <a:ext cx="12180888" cy="36658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6640A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2101336" y="1513856"/>
            <a:ext cx="1323975" cy="1114425"/>
          </a:xfrm>
          <a:prstGeom prst="triangle">
            <a:avLst/>
          </a:prstGeom>
          <a:solidFill>
            <a:srgbClr val="2E75B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5624001" y="1513856"/>
            <a:ext cx="1323975" cy="1114425"/>
          </a:xfrm>
          <a:prstGeom prst="triangle">
            <a:avLst/>
          </a:prstGeom>
          <a:solidFill>
            <a:srgbClr val="2F559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8969477" y="1513856"/>
            <a:ext cx="1323975" cy="1114425"/>
          </a:xfrm>
          <a:prstGeom prst="triangle">
            <a:avLst/>
          </a:prstGeom>
          <a:solidFill>
            <a:srgbClr val="78438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4216508" y="1513856"/>
            <a:ext cx="1323975" cy="1114425"/>
          </a:xfrm>
          <a:prstGeom prst="triangle">
            <a:avLst/>
          </a:prstGeom>
          <a:solidFill>
            <a:srgbClr val="2F5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6515758" y="1513856"/>
            <a:ext cx="1323975" cy="1114425"/>
          </a:xfrm>
          <a:prstGeom prst="triangle">
            <a:avLst/>
          </a:prstGeom>
          <a:solidFill>
            <a:srgbClr val="78438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3237881"/>
            <a:ext cx="12190413" cy="1636500"/>
          </a:xfrm>
          <a:prstGeom prst="rect">
            <a:avLst/>
          </a:prstGeom>
          <a:gradFill>
            <a:gsLst>
              <a:gs pos="0">
                <a:srgbClr val="00A2C8"/>
              </a:gs>
              <a:gs pos="25000">
                <a:schemeClr val="accent1">
                  <a:lumMod val="75000"/>
                </a:schemeClr>
              </a:gs>
              <a:gs pos="46000">
                <a:schemeClr val="accent5">
                  <a:lumMod val="75000"/>
                </a:schemeClr>
              </a:gs>
              <a:gs pos="78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1427042" y="1513856"/>
            <a:ext cx="1323975" cy="11144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541343" y="1390031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 descr="E:\Tanya\WORK WORK\КОНФЕРЕНЦИИ\К партнерской 2013\Шаблон презентации 2013\иконушки\21_набор иконок - БЕЛЫЙ\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87" y="1807181"/>
            <a:ext cx="533400" cy="533400"/>
          </a:xfrm>
          <a:prstGeom prst="rect">
            <a:avLst/>
          </a:prstGeom>
          <a:noFill/>
          <a:effectLst>
            <a:innerShdw blurRad="12700" dist="12700" dir="13500000">
              <a:prstClr val="black">
                <a:alpha val="50000"/>
              </a:prstClr>
            </a:innerShdw>
          </a:effectLst>
        </p:spPr>
      </p:pic>
      <p:sp>
        <p:nvSpPr>
          <p:cNvPr id="77" name="Равнобедренный треугольник 76"/>
          <p:cNvSpPr/>
          <p:nvPr/>
        </p:nvSpPr>
        <p:spPr>
          <a:xfrm rot="5400000">
            <a:off x="4949707" y="1513856"/>
            <a:ext cx="1323975" cy="111442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188468" y="3443740"/>
            <a:ext cx="229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СОБРАННЫХ ДАННЫХ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5064008" y="1390031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4814000" y="3016449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897890" y="3100339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4969898" y="3172347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5400000">
            <a:off x="8295183" y="1513856"/>
            <a:ext cx="1323975" cy="1114425"/>
          </a:xfrm>
          <a:prstGeom prst="triangle">
            <a:avLst/>
          </a:prstGeom>
          <a:solidFill>
            <a:srgbClr val="784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8409484" y="1390031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064022" y="3332839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401267" y="3332839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8159476" y="3016449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8243366" y="3100339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8315374" y="3172347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Рисунок 104" descr="2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7611" y="1768717"/>
            <a:ext cx="539578" cy="539578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2594891" y="1793428"/>
            <a:ext cx="815546" cy="547269"/>
            <a:chOff x="3060766" y="2949144"/>
            <a:chExt cx="1790650" cy="917101"/>
          </a:xfrm>
        </p:grpSpPr>
        <p:sp>
          <p:nvSpPr>
            <p:cNvPr id="121" name="Равнобедренный треугольник 120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2" name="Равнобедренный треугольник 121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70C0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392559" y="1793428"/>
            <a:ext cx="579482" cy="547269"/>
            <a:chOff x="3060766" y="2949144"/>
            <a:chExt cx="1272337" cy="91710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2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7" name="Равнобедренный треугольник 126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20C0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Заголовок 3"/>
          <p:cNvSpPr>
            <a:spLocks noGrp="1"/>
          </p:cNvSpPr>
          <p:nvPr>
            <p:ph type="title"/>
          </p:nvPr>
        </p:nvSpPr>
        <p:spPr>
          <a:xfrm>
            <a:off x="609612" y="228561"/>
            <a:ext cx="10801350" cy="6540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ЭТАПЫ ФОРМИРОВАНИЯ ИНФОРМАЦИИ НА ПОРТАЛЕ</a:t>
            </a:r>
          </a:p>
        </p:txBody>
      </p:sp>
      <p:pic>
        <p:nvPicPr>
          <p:cNvPr id="141" name="Рисунок 140" descr="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595" y="1785193"/>
            <a:ext cx="537519" cy="537519"/>
          </a:xfrm>
          <a:prstGeom prst="rect">
            <a:avLst/>
          </a:prstGeom>
        </p:spPr>
      </p:pic>
      <p:sp>
        <p:nvSpPr>
          <p:cNvPr id="146" name="Прямоугольник 104"/>
          <p:cNvSpPr>
            <a:spLocks noChangeArrowheads="1"/>
          </p:cNvSpPr>
          <p:nvPr/>
        </p:nvSpPr>
        <p:spPr bwMode="auto">
          <a:xfrm>
            <a:off x="9201674" y="6511240"/>
            <a:ext cx="2575765" cy="3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ЗАИНТЕРЕСОВАННЫЕ ЛИЦА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Прямоугольник 104"/>
          <p:cNvSpPr>
            <a:spLocks noChangeArrowheads="1"/>
          </p:cNvSpPr>
          <p:nvPr/>
        </p:nvSpPr>
        <p:spPr bwMode="auto">
          <a:xfrm>
            <a:off x="1489146" y="6499230"/>
            <a:ext cx="3600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ПОДВЕДОМСТВЕННАЯ СЕТЬ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9518172" y="4983515"/>
            <a:ext cx="1791881" cy="1285480"/>
            <a:chOff x="1900238" y="1065213"/>
            <a:chExt cx="2190750" cy="1571625"/>
          </a:xfrm>
        </p:grpSpPr>
        <p:grpSp>
          <p:nvGrpSpPr>
            <p:cNvPr id="151" name="Группа 29"/>
            <p:cNvGrpSpPr>
              <a:grpSpLocks/>
            </p:cNvGrpSpPr>
            <p:nvPr/>
          </p:nvGrpSpPr>
          <p:grpSpPr bwMode="auto">
            <a:xfrm>
              <a:off x="1900238" y="1065213"/>
              <a:ext cx="2190750" cy="1571625"/>
              <a:chOff x="3406056" y="1492424"/>
              <a:chExt cx="2549051" cy="1991692"/>
            </a:xfrm>
          </p:grpSpPr>
          <p:pic>
            <p:nvPicPr>
              <p:cNvPr id="15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22080" y="1723033"/>
                <a:ext cx="2088232" cy="1497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2" descr="E:\Tanya\WORK WORK\Презентация\iPad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6056" y="1492424"/>
                <a:ext cx="2549051" cy="199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2" name="Picture 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14527" y="1280301"/>
              <a:ext cx="1785950" cy="118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grpSp>
        <p:nvGrpSpPr>
          <p:cNvPr id="156" name="Группа 155"/>
          <p:cNvGrpSpPr/>
          <p:nvPr/>
        </p:nvGrpSpPr>
        <p:grpSpPr>
          <a:xfrm>
            <a:off x="5766487" y="4932503"/>
            <a:ext cx="1886465" cy="1527138"/>
            <a:chOff x="5231027" y="4932503"/>
            <a:chExt cx="1886465" cy="1527138"/>
          </a:xfrm>
        </p:grpSpPr>
        <p:pic>
          <p:nvPicPr>
            <p:cNvPr id="155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31027" y="4932503"/>
              <a:ext cx="1886465" cy="1527138"/>
            </a:xfrm>
            <a:prstGeom prst="rect">
              <a:avLst/>
            </a:prstGeom>
            <a:noFill/>
            <a:effectLst>
              <a:outerShdw blurRad="114300" dist="38100" dir="2700000" algn="t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42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5334251" y="5008424"/>
              <a:ext cx="1684387" cy="980238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6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98357" y="4932503"/>
            <a:ext cx="1886465" cy="1527138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2" cstate="print"/>
          <a:srcRect b="13320"/>
          <a:stretch>
            <a:fillRect/>
          </a:stretch>
        </p:blipFill>
        <p:spPr bwMode="auto">
          <a:xfrm>
            <a:off x="2414786" y="5016843"/>
            <a:ext cx="1654247" cy="95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7" name="Picture 11" descr="C:\Users\Оксана\Desktop\Стандарты презентации\Иконки\pa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39368" y="5701055"/>
            <a:ext cx="5984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8" name="Прямоугольник 104"/>
          <p:cNvSpPr>
            <a:spLocks noChangeArrowheads="1"/>
          </p:cNvSpPr>
          <p:nvPr/>
        </p:nvSpPr>
        <p:spPr bwMode="auto">
          <a:xfrm>
            <a:off x="1682278" y="5396879"/>
            <a:ext cx="7699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ЭЦП</a:t>
            </a:r>
          </a:p>
        </p:txBody>
      </p:sp>
      <p:pic>
        <p:nvPicPr>
          <p:cNvPr id="164" name="Рисунок 163" descr="полосочки прозрачные.png"/>
          <p:cNvPicPr>
            <a:picLocks noChangeAspect="1"/>
          </p:cNvPicPr>
          <p:nvPr/>
        </p:nvPicPr>
        <p:blipFill>
          <a:blip r:embed="rId14" cstate="print">
            <a:lum bright="-30000"/>
          </a:blip>
          <a:stretch>
            <a:fillRect/>
          </a:stretch>
        </p:blipFill>
        <p:spPr>
          <a:xfrm>
            <a:off x="1524000" y="3225798"/>
            <a:ext cx="3542270" cy="1651002"/>
          </a:xfrm>
          <a:prstGeom prst="rect">
            <a:avLst/>
          </a:prstGeom>
        </p:spPr>
      </p:pic>
      <p:pic>
        <p:nvPicPr>
          <p:cNvPr id="165" name="Рисунок 164" descr="полосочки прозрачные.png"/>
          <p:cNvPicPr>
            <a:picLocks noChangeAspect="1"/>
          </p:cNvPicPr>
          <p:nvPr/>
        </p:nvPicPr>
        <p:blipFill>
          <a:blip r:embed="rId14" cstate="print">
            <a:lum bright="-30000"/>
          </a:blip>
          <a:stretch>
            <a:fillRect/>
          </a:stretch>
        </p:blipFill>
        <p:spPr>
          <a:xfrm>
            <a:off x="8402595" y="3225798"/>
            <a:ext cx="3786230" cy="1651002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1270378" y="3443740"/>
            <a:ext cx="3367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eaLnBrk="0" hangingPunct="0">
              <a:tabLst>
                <a:tab pos="446088" algn="l"/>
                <a:tab pos="638175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ПОСТРОЕНИЕ ДАННЫХ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46088" eaLnBrk="0" hangingPunct="0">
              <a:tabLst>
                <a:tab pos="446088" algn="l"/>
                <a:tab pos="638175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ПОРТАЛЕ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46088" eaLnBrk="0" hangingPunct="0">
              <a:tabLst>
                <a:tab pos="446088" algn="l"/>
                <a:tab pos="638175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 ДАННЫМ СИСТЕМЫ </a:t>
            </a:r>
          </a:p>
          <a:p>
            <a:pPr marL="446088" eaLnBrk="0" hangingPunct="0">
              <a:tabLst>
                <a:tab pos="446088" algn="l"/>
                <a:tab pos="638175" algn="l"/>
              </a:tabLst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WEB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-СЕРВИС)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291335" y="3016449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375225" y="3100339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447233" y="3172347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1524875" y="3332839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8608086" y="3435502"/>
            <a:ext cx="2224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ФОРМЫ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74508" y="6499654"/>
            <a:ext cx="3328088" cy="358346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04"/>
          <p:cNvSpPr>
            <a:spLocks noChangeArrowheads="1"/>
          </p:cNvSpPr>
          <p:nvPr/>
        </p:nvSpPr>
        <p:spPr bwMode="auto">
          <a:xfrm>
            <a:off x="5146805" y="6511240"/>
            <a:ext cx="3436341" cy="3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КОНТРОЛЬ СО СТОРОНЫ ВЕДОМСТВ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0" y="6499654"/>
            <a:ext cx="1540476" cy="358346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rgbClr val="00A2C8">
                  <a:alpha val="68000"/>
                </a:srgbClr>
              </a:gs>
              <a:gs pos="50000">
                <a:schemeClr val="accent1">
                  <a:lumMod val="75000"/>
                  <a:alpha val="46000"/>
                </a:schemeClr>
              </a:gs>
              <a:gs pos="50000">
                <a:schemeClr val="accent5">
                  <a:lumMod val="75000"/>
                  <a:alpha val="57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http://okn.tatarstan.ru/</a:t>
            </a:r>
            <a:endParaRPr lang="ru-RU" sz="24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206" y="1219200"/>
            <a:ext cx="6746790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005" r="68594" b="38990"/>
          <a:stretch/>
        </p:blipFill>
        <p:spPr bwMode="auto">
          <a:xfrm>
            <a:off x="2952696" y="1542019"/>
            <a:ext cx="5993596" cy="343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rgbClr val="00A2C8">
                  <a:alpha val="68000"/>
                </a:srgbClr>
              </a:gs>
              <a:gs pos="50000">
                <a:schemeClr val="accent1">
                  <a:lumMod val="75000"/>
                  <a:alpha val="46000"/>
                </a:schemeClr>
              </a:gs>
              <a:gs pos="50000">
                <a:schemeClr val="accent5">
                  <a:lumMod val="75000"/>
                  <a:alpha val="57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http://afisha.tatarstan.ru/</a:t>
            </a:r>
            <a:endParaRPr lang="ru-RU" sz="24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206" y="1219200"/>
            <a:ext cx="6746790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Афиш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 t="5984"/>
          <a:stretch>
            <a:fillRect/>
          </a:stretch>
        </p:blipFill>
        <p:spPr bwMode="auto">
          <a:xfrm>
            <a:off x="2957490" y="1521547"/>
            <a:ext cx="5972326" cy="347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Прямоугольник 578"/>
          <p:cNvSpPr/>
          <p:nvPr/>
        </p:nvSpPr>
        <p:spPr>
          <a:xfrm>
            <a:off x="1" y="4695576"/>
            <a:ext cx="4151870" cy="584886"/>
          </a:xfrm>
          <a:prstGeom prst="rect">
            <a:avLst/>
          </a:prstGeom>
          <a:solidFill>
            <a:srgbClr val="8E226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0" name="Прямоугольник 579"/>
          <p:cNvSpPr/>
          <p:nvPr/>
        </p:nvSpPr>
        <p:spPr>
          <a:xfrm>
            <a:off x="4151871" y="4695576"/>
            <a:ext cx="3739978" cy="584886"/>
          </a:xfrm>
          <a:prstGeom prst="rect">
            <a:avLst/>
          </a:prstGeom>
          <a:solidFill>
            <a:srgbClr val="4472C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1" name="Прямоугольник 580"/>
          <p:cNvSpPr/>
          <p:nvPr/>
        </p:nvSpPr>
        <p:spPr>
          <a:xfrm>
            <a:off x="7891849" y="4695576"/>
            <a:ext cx="4296976" cy="584886"/>
          </a:xfrm>
          <a:prstGeom prst="rect">
            <a:avLst/>
          </a:prstGeom>
          <a:solidFill>
            <a:srgbClr val="007A92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5" name="Прямоугольник 584"/>
          <p:cNvSpPr/>
          <p:nvPr/>
        </p:nvSpPr>
        <p:spPr>
          <a:xfrm>
            <a:off x="1" y="5387554"/>
            <a:ext cx="4151870" cy="560174"/>
          </a:xfrm>
          <a:prstGeom prst="rect">
            <a:avLst/>
          </a:prstGeom>
          <a:solidFill>
            <a:srgbClr val="8E226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6" name="Прямоугольник 585"/>
          <p:cNvSpPr/>
          <p:nvPr/>
        </p:nvSpPr>
        <p:spPr>
          <a:xfrm>
            <a:off x="4151871" y="5387554"/>
            <a:ext cx="3739978" cy="560174"/>
          </a:xfrm>
          <a:prstGeom prst="rect">
            <a:avLst/>
          </a:prstGeom>
          <a:solidFill>
            <a:srgbClr val="4472C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7" name="Прямоугольник 586"/>
          <p:cNvSpPr/>
          <p:nvPr/>
        </p:nvSpPr>
        <p:spPr>
          <a:xfrm>
            <a:off x="7891849" y="5387554"/>
            <a:ext cx="4296976" cy="560174"/>
          </a:xfrm>
          <a:prstGeom prst="rect">
            <a:avLst/>
          </a:prstGeom>
          <a:solidFill>
            <a:srgbClr val="007A92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0" name="Прямоугольник 589"/>
          <p:cNvSpPr/>
          <p:nvPr/>
        </p:nvSpPr>
        <p:spPr>
          <a:xfrm>
            <a:off x="7644714" y="2784402"/>
            <a:ext cx="650789" cy="963827"/>
          </a:xfrm>
          <a:prstGeom prst="rect">
            <a:avLst/>
          </a:prstGeom>
          <a:solidFill>
            <a:srgbClr val="4472C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9" name="Прямоугольник 588"/>
          <p:cNvSpPr/>
          <p:nvPr/>
        </p:nvSpPr>
        <p:spPr>
          <a:xfrm>
            <a:off x="3888260" y="2784402"/>
            <a:ext cx="650789" cy="963827"/>
          </a:xfrm>
          <a:prstGeom prst="rect">
            <a:avLst/>
          </a:prstGeom>
          <a:solidFill>
            <a:srgbClr val="4472C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13"/>
          <p:cNvSpPr>
            <a:spLocks noChangeArrowheads="1"/>
          </p:cNvSpPr>
          <p:nvPr/>
        </p:nvSpPr>
        <p:spPr bwMode="auto">
          <a:xfrm>
            <a:off x="467619" y="327235"/>
            <a:ext cx="3255884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8E226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ЧТО Я ПОЛУЧАЮ?</a:t>
            </a:r>
            <a:endParaRPr lang="ru-RU" sz="2400" b="1" dirty="0">
              <a:solidFill>
                <a:srgbClr val="8E226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7" name="Группа 486"/>
          <p:cNvGrpSpPr/>
          <p:nvPr/>
        </p:nvGrpSpPr>
        <p:grpSpPr>
          <a:xfrm>
            <a:off x="611925" y="2780554"/>
            <a:ext cx="3449334" cy="965480"/>
            <a:chOff x="6345454" y="3175949"/>
            <a:chExt cx="3327133" cy="965480"/>
          </a:xfrm>
        </p:grpSpPr>
        <p:sp>
          <p:nvSpPr>
            <p:cNvPr id="488" name="Трапеция 487"/>
            <p:cNvSpPr/>
            <p:nvPr/>
          </p:nvSpPr>
          <p:spPr>
            <a:xfrm>
              <a:off x="6350703" y="3177381"/>
              <a:ext cx="3321884" cy="481070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Трапеция 488"/>
            <p:cNvSpPr/>
            <p:nvPr/>
          </p:nvSpPr>
          <p:spPr>
            <a:xfrm rot="10800000">
              <a:off x="6350702" y="3658450"/>
              <a:ext cx="3321885" cy="481070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8E226F"/>
                </a:solidFill>
              </a:endParaRPr>
            </a:p>
          </p:txBody>
        </p:sp>
        <p:sp>
          <p:nvSpPr>
            <p:cNvPr id="490" name="Ромб 489"/>
            <p:cNvSpPr/>
            <p:nvPr/>
          </p:nvSpPr>
          <p:spPr>
            <a:xfrm>
              <a:off x="6345454" y="3175949"/>
              <a:ext cx="324531" cy="965480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1" name="Шестиугольник 490"/>
            <p:cNvSpPr/>
            <p:nvPr/>
          </p:nvSpPr>
          <p:spPr>
            <a:xfrm>
              <a:off x="6669985" y="3245710"/>
              <a:ext cx="2684765" cy="823784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Ромб 491"/>
            <p:cNvSpPr/>
            <p:nvPr/>
          </p:nvSpPr>
          <p:spPr>
            <a:xfrm>
              <a:off x="9351944" y="3175949"/>
              <a:ext cx="319710" cy="965480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Трапеция 492"/>
            <p:cNvSpPr/>
            <p:nvPr/>
          </p:nvSpPr>
          <p:spPr>
            <a:xfrm rot="10800000">
              <a:off x="6350688" y="3658436"/>
              <a:ext cx="3316373" cy="481070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5" name="TextBox 27"/>
          <p:cNvSpPr txBox="1">
            <a:spLocks noChangeArrowheads="1"/>
          </p:cNvSpPr>
          <p:nvPr/>
        </p:nvSpPr>
        <p:spPr bwMode="auto">
          <a:xfrm>
            <a:off x="902271" y="2899496"/>
            <a:ext cx="2854188" cy="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 anchor="ctr">
            <a:spAutoFit/>
          </a:bodyPr>
          <a:lstStyle/>
          <a:p>
            <a:pPr algn="ctr"/>
            <a:r>
              <a:rPr lang="ru-RU" sz="1300" b="1" spc="30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Я – ЗАМЕСТИТЕЛЬ МИНИСТРА КУЛЬТУРЫ РЕГИОНА</a:t>
            </a:r>
            <a:endParaRPr lang="ru-RU" sz="1300" b="1" spc="30" dirty="0">
              <a:solidFill>
                <a:srgbClr val="8E226F"/>
              </a:solidFill>
            </a:endParaRPr>
          </a:p>
        </p:txBody>
      </p:sp>
      <p:grpSp>
        <p:nvGrpSpPr>
          <p:cNvPr id="509" name="Группа 508"/>
          <p:cNvGrpSpPr/>
          <p:nvPr/>
        </p:nvGrpSpPr>
        <p:grpSpPr>
          <a:xfrm rot="5400000">
            <a:off x="1922987" y="3591207"/>
            <a:ext cx="721875" cy="1042049"/>
            <a:chOff x="3060766" y="2949144"/>
            <a:chExt cx="1790650" cy="917101"/>
          </a:xfrm>
        </p:grpSpPr>
        <p:sp>
          <p:nvSpPr>
            <p:cNvPr id="510" name="Равнобедренный треугольник 509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8E226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11" name="Равнобедренный треугольник 510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8E226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12" name="Равнобедренный треугольник 511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8E226F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13" name="Группа 512"/>
          <p:cNvGrpSpPr/>
          <p:nvPr/>
        </p:nvGrpSpPr>
        <p:grpSpPr>
          <a:xfrm>
            <a:off x="605804" y="4802505"/>
            <a:ext cx="596920" cy="381806"/>
            <a:chOff x="3060766" y="2949144"/>
            <a:chExt cx="1790650" cy="917101"/>
          </a:xfrm>
        </p:grpSpPr>
        <p:sp>
          <p:nvSpPr>
            <p:cNvPr id="514" name="Равнобедренный треугольник 513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8E226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15" name="Равнобедренный треугольник 514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8E226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16" name="Равнобедренный треугольник 515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8E226F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21" name="Группа 520"/>
          <p:cNvGrpSpPr/>
          <p:nvPr/>
        </p:nvGrpSpPr>
        <p:grpSpPr>
          <a:xfrm>
            <a:off x="4362258" y="4810749"/>
            <a:ext cx="596920" cy="381806"/>
            <a:chOff x="3060766" y="2949144"/>
            <a:chExt cx="1790650" cy="917101"/>
          </a:xfrm>
        </p:grpSpPr>
        <p:sp>
          <p:nvSpPr>
            <p:cNvPr id="522" name="Равнобедренный треугольник 521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chemeClr val="accent5"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23" name="Равнобедренный треугольник 522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chemeClr val="accent5">
                <a:alpha val="3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24" name="Равнобедренный треугольник 523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chemeClr val="accent5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32" name="Группа 531"/>
          <p:cNvGrpSpPr/>
          <p:nvPr/>
        </p:nvGrpSpPr>
        <p:grpSpPr>
          <a:xfrm>
            <a:off x="4368374" y="2780554"/>
            <a:ext cx="3449334" cy="965480"/>
            <a:chOff x="6345454" y="3175949"/>
            <a:chExt cx="3327133" cy="965480"/>
          </a:xfrm>
        </p:grpSpPr>
        <p:sp>
          <p:nvSpPr>
            <p:cNvPr id="533" name="Трапеция 532"/>
            <p:cNvSpPr/>
            <p:nvPr/>
          </p:nvSpPr>
          <p:spPr>
            <a:xfrm>
              <a:off x="6350703" y="3177381"/>
              <a:ext cx="3321884" cy="481070"/>
            </a:xfrm>
            <a:prstGeom prst="trapezoid">
              <a:avLst>
                <a:gd name="adj" fmla="val 32778"/>
              </a:avLst>
            </a:prstGeom>
            <a:solidFill>
              <a:schemeClr val="accent5"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4" name="Трапеция 533"/>
            <p:cNvSpPr/>
            <p:nvPr/>
          </p:nvSpPr>
          <p:spPr>
            <a:xfrm rot="10800000">
              <a:off x="6350702" y="3658450"/>
              <a:ext cx="3321885" cy="481070"/>
            </a:xfrm>
            <a:prstGeom prst="trapezoid">
              <a:avLst>
                <a:gd name="adj" fmla="val 32778"/>
              </a:avLst>
            </a:prstGeom>
            <a:solidFill>
              <a:schemeClr val="accent5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8E226F"/>
                </a:solidFill>
              </a:endParaRPr>
            </a:p>
          </p:txBody>
        </p:sp>
        <p:sp>
          <p:nvSpPr>
            <p:cNvPr id="535" name="Ромб 534"/>
            <p:cNvSpPr/>
            <p:nvPr/>
          </p:nvSpPr>
          <p:spPr>
            <a:xfrm>
              <a:off x="6345454" y="3175949"/>
              <a:ext cx="324531" cy="965480"/>
            </a:xfrm>
            <a:prstGeom prst="diamond">
              <a:avLst/>
            </a:prstGeom>
            <a:solidFill>
              <a:schemeClr val="accent5">
                <a:alpha val="4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6" name="Шестиугольник 535"/>
            <p:cNvSpPr/>
            <p:nvPr/>
          </p:nvSpPr>
          <p:spPr>
            <a:xfrm>
              <a:off x="6669985" y="3245710"/>
              <a:ext cx="2684765" cy="823784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7" name="Ромб 536"/>
            <p:cNvSpPr/>
            <p:nvPr/>
          </p:nvSpPr>
          <p:spPr>
            <a:xfrm>
              <a:off x="9351944" y="3175949"/>
              <a:ext cx="319710" cy="965480"/>
            </a:xfrm>
            <a:prstGeom prst="diamond">
              <a:avLst/>
            </a:prstGeom>
            <a:solidFill>
              <a:schemeClr val="accent5">
                <a:alpha val="4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8" name="Трапеция 537"/>
            <p:cNvSpPr/>
            <p:nvPr/>
          </p:nvSpPr>
          <p:spPr>
            <a:xfrm rot="10800000">
              <a:off x="6350688" y="3658436"/>
              <a:ext cx="3316373" cy="481070"/>
            </a:xfrm>
            <a:prstGeom prst="trapezoid">
              <a:avLst>
                <a:gd name="adj" fmla="val 32778"/>
              </a:avLst>
            </a:prstGeom>
            <a:solidFill>
              <a:schemeClr val="accent5">
                <a:alpha val="1764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9" name="TextBox 27"/>
          <p:cNvSpPr txBox="1">
            <a:spLocks noChangeArrowheads="1"/>
          </p:cNvSpPr>
          <p:nvPr/>
        </p:nvSpPr>
        <p:spPr bwMode="auto">
          <a:xfrm>
            <a:off x="4658720" y="2891258"/>
            <a:ext cx="2936566" cy="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 anchor="ctr">
            <a:spAutoFit/>
          </a:bodyPr>
          <a:lstStyle/>
          <a:p>
            <a:pPr algn="ctr"/>
            <a:r>
              <a:rPr lang="ru-RU" sz="1300" b="1" spc="3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МЫ</a:t>
            </a:r>
            <a:r>
              <a:rPr lang="en-US" sz="1300" b="1" spc="3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–</a:t>
            </a:r>
            <a:r>
              <a:rPr lang="ru-RU" sz="1300" b="1" spc="3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СОТРУДНИКИ МУНИЦИПАЛЬНЫХ УПРАВЛЕНИЙ КУЛЬТУРЫ</a:t>
            </a:r>
            <a:endParaRPr lang="ru-RU" sz="1300" b="1" spc="3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41" name="Группа 540"/>
          <p:cNvGrpSpPr/>
          <p:nvPr/>
        </p:nvGrpSpPr>
        <p:grpSpPr>
          <a:xfrm rot="5400000">
            <a:off x="5679436" y="3591207"/>
            <a:ext cx="721875" cy="1042049"/>
            <a:chOff x="3060766" y="2949144"/>
            <a:chExt cx="1790650" cy="917101"/>
          </a:xfrm>
        </p:grpSpPr>
        <p:sp>
          <p:nvSpPr>
            <p:cNvPr id="542" name="Равнобедренный треугольник 541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chemeClr val="accent5"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43" name="Равнобедренный треугольник 542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chemeClr val="accent5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44" name="Равнобедренный треугольник 543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chemeClr val="accent5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45" name="Группа 544"/>
          <p:cNvGrpSpPr/>
          <p:nvPr/>
        </p:nvGrpSpPr>
        <p:grpSpPr>
          <a:xfrm>
            <a:off x="8133064" y="2780554"/>
            <a:ext cx="3449334" cy="965480"/>
            <a:chOff x="6345454" y="3175949"/>
            <a:chExt cx="3327133" cy="965480"/>
          </a:xfrm>
        </p:grpSpPr>
        <p:sp>
          <p:nvSpPr>
            <p:cNvPr id="546" name="Трапеция 545"/>
            <p:cNvSpPr/>
            <p:nvPr/>
          </p:nvSpPr>
          <p:spPr>
            <a:xfrm>
              <a:off x="6350703" y="3177381"/>
              <a:ext cx="3321884" cy="481070"/>
            </a:xfrm>
            <a:prstGeom prst="trapezoid">
              <a:avLst>
                <a:gd name="adj" fmla="val 32778"/>
              </a:avLst>
            </a:prstGeom>
            <a:solidFill>
              <a:srgbClr val="007A92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7" name="Трапеция 546"/>
            <p:cNvSpPr/>
            <p:nvPr/>
          </p:nvSpPr>
          <p:spPr>
            <a:xfrm rot="10800000">
              <a:off x="6350702" y="3658450"/>
              <a:ext cx="3321885" cy="481070"/>
            </a:xfrm>
            <a:prstGeom prst="trapezoid">
              <a:avLst>
                <a:gd name="adj" fmla="val 32778"/>
              </a:avLst>
            </a:prstGeom>
            <a:solidFill>
              <a:srgbClr val="007A9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8E226F"/>
                </a:solidFill>
              </a:endParaRPr>
            </a:p>
          </p:txBody>
        </p:sp>
        <p:sp>
          <p:nvSpPr>
            <p:cNvPr id="548" name="Ромб 547"/>
            <p:cNvSpPr/>
            <p:nvPr/>
          </p:nvSpPr>
          <p:spPr>
            <a:xfrm>
              <a:off x="6345454" y="3175949"/>
              <a:ext cx="324531" cy="965480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9" name="Шестиугольник 548"/>
            <p:cNvSpPr/>
            <p:nvPr/>
          </p:nvSpPr>
          <p:spPr>
            <a:xfrm>
              <a:off x="6669985" y="3245710"/>
              <a:ext cx="2684765" cy="823784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0" name="Ромб 549"/>
            <p:cNvSpPr/>
            <p:nvPr/>
          </p:nvSpPr>
          <p:spPr>
            <a:xfrm>
              <a:off x="9351944" y="3175949"/>
              <a:ext cx="319710" cy="965480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1" name="Трапеция 550"/>
            <p:cNvSpPr/>
            <p:nvPr/>
          </p:nvSpPr>
          <p:spPr>
            <a:xfrm rot="10800000">
              <a:off x="6350688" y="3658436"/>
              <a:ext cx="3316373" cy="481070"/>
            </a:xfrm>
            <a:prstGeom prst="trapezoid">
              <a:avLst>
                <a:gd name="adj" fmla="val 32778"/>
              </a:avLst>
            </a:prstGeom>
            <a:solidFill>
              <a:srgbClr val="007A92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4" name="Группа 553"/>
          <p:cNvGrpSpPr/>
          <p:nvPr/>
        </p:nvGrpSpPr>
        <p:grpSpPr>
          <a:xfrm rot="5400000">
            <a:off x="9444126" y="3591207"/>
            <a:ext cx="721875" cy="1042049"/>
            <a:chOff x="3060766" y="2949144"/>
            <a:chExt cx="1790650" cy="917101"/>
          </a:xfrm>
        </p:grpSpPr>
        <p:sp>
          <p:nvSpPr>
            <p:cNvPr id="555" name="Равнобедренный треугольник 554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7A9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56" name="Равнобедренный треугольник 555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7A9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57" name="Равнобедренный треугольник 556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7A9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58" name="Группа 557"/>
          <p:cNvGrpSpPr/>
          <p:nvPr/>
        </p:nvGrpSpPr>
        <p:grpSpPr>
          <a:xfrm>
            <a:off x="605804" y="5478002"/>
            <a:ext cx="596920" cy="381806"/>
            <a:chOff x="3060766" y="2949144"/>
            <a:chExt cx="1790650" cy="917101"/>
          </a:xfrm>
        </p:grpSpPr>
        <p:sp>
          <p:nvSpPr>
            <p:cNvPr id="559" name="Равнобедренный треугольник 558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8E226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60" name="Равнобедренный треугольник 559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8E226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61" name="Равнобедренный треугольник 560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8E226F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563" name="TextBox 27"/>
          <p:cNvSpPr txBox="1">
            <a:spLocks noChangeArrowheads="1"/>
          </p:cNvSpPr>
          <p:nvPr/>
        </p:nvSpPr>
        <p:spPr bwMode="auto">
          <a:xfrm>
            <a:off x="8382219" y="2981876"/>
            <a:ext cx="2936566" cy="5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 anchor="ctr">
            <a:spAutoFit/>
          </a:bodyPr>
          <a:lstStyle/>
          <a:p>
            <a:pPr algn="ctr"/>
            <a:r>
              <a:rPr lang="ru-RU" sz="1300" b="1" spc="3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МЫ</a:t>
            </a:r>
            <a:r>
              <a:rPr lang="en-US" sz="1300" b="1" spc="3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 –</a:t>
            </a:r>
            <a:r>
              <a:rPr lang="ru-RU" sz="1300" b="1" spc="3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 СОТРУДНИКИ УЧРЕЖДЕНИЙ КУЛЬТУРЫ</a:t>
            </a:r>
            <a:endParaRPr lang="ru-RU" sz="1300" b="1" spc="30" dirty="0">
              <a:solidFill>
                <a:srgbClr val="007A92"/>
              </a:solidFill>
            </a:endParaRPr>
          </a:p>
        </p:txBody>
      </p:sp>
      <p:sp>
        <p:nvSpPr>
          <p:cNvPr id="564" name="TextBox 27"/>
          <p:cNvSpPr txBox="1">
            <a:spLocks noChangeArrowheads="1"/>
          </p:cNvSpPr>
          <p:nvPr/>
        </p:nvSpPr>
        <p:spPr bwMode="auto">
          <a:xfrm>
            <a:off x="8828153" y="4670266"/>
            <a:ext cx="3125073" cy="12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lvl="0"/>
            <a:r>
              <a:rPr lang="ru-RU" sz="1500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Заполняем отчеты на своем рабочем месте </a:t>
            </a:r>
          </a:p>
          <a:p>
            <a:pPr lvl="0"/>
            <a:endParaRPr lang="ru-RU" sz="1500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отчеты проходят проверку экспертной комиссией</a:t>
            </a:r>
            <a:endParaRPr lang="ru-RU" sz="1500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5" name="TextBox 27"/>
          <p:cNvSpPr txBox="1">
            <a:spLocks noChangeArrowheads="1"/>
          </p:cNvSpPr>
          <p:nvPr/>
        </p:nvSpPr>
        <p:spPr bwMode="auto">
          <a:xfrm>
            <a:off x="4810319" y="4684786"/>
            <a:ext cx="2957962" cy="12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lvl="0"/>
            <a:r>
              <a:rPr lang="ru-RU" sz="15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Получаем данные с подотчет- </a:t>
            </a:r>
            <a:r>
              <a:rPr lang="ru-RU" sz="1500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ных</a:t>
            </a:r>
            <a:r>
              <a:rPr lang="ru-RU" sz="15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учреждений культуры</a:t>
            </a:r>
          </a:p>
          <a:p>
            <a:pPr lvl="0"/>
            <a:endParaRPr lang="ru-RU" sz="15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Уверены в правильности полученных данных</a:t>
            </a:r>
            <a:endParaRPr lang="ru-RU" sz="150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6" name="TextBox 27"/>
          <p:cNvSpPr txBox="1">
            <a:spLocks noChangeArrowheads="1"/>
          </p:cNvSpPr>
          <p:nvPr/>
        </p:nvSpPr>
        <p:spPr bwMode="auto">
          <a:xfrm>
            <a:off x="1097915" y="4701122"/>
            <a:ext cx="2905673" cy="12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r>
              <a:rPr lang="ru-RU" sz="15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Получаю своевременно всю необходимую отчетность!</a:t>
            </a:r>
            <a:endParaRPr lang="ru-RU" sz="1500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 smtClean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Выполняю Распоряжение </a:t>
            </a:r>
            <a:r>
              <a:rPr lang="ru-RU" sz="1500" dirty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№ 1993-р</a:t>
            </a:r>
            <a:r>
              <a:rPr lang="ru-RU" sz="15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ru-RU" sz="1500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67" name="Группа 566"/>
          <p:cNvGrpSpPr/>
          <p:nvPr/>
        </p:nvGrpSpPr>
        <p:grpSpPr>
          <a:xfrm>
            <a:off x="4362258" y="5461534"/>
            <a:ext cx="596920" cy="381806"/>
            <a:chOff x="3060766" y="2949144"/>
            <a:chExt cx="1790650" cy="917101"/>
          </a:xfrm>
        </p:grpSpPr>
        <p:sp>
          <p:nvSpPr>
            <p:cNvPr id="568" name="Равнобедренный треугольник 567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chemeClr val="accent5"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69" name="Равнобедренный треугольник 568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chemeClr val="accent5">
                <a:alpha val="3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70" name="Равнобедренный треугольник 569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chemeClr val="accent5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71" name="Группа 570"/>
          <p:cNvGrpSpPr/>
          <p:nvPr/>
        </p:nvGrpSpPr>
        <p:grpSpPr>
          <a:xfrm>
            <a:off x="8357610" y="4786035"/>
            <a:ext cx="596920" cy="381806"/>
            <a:chOff x="3060766" y="2949144"/>
            <a:chExt cx="1790650" cy="917101"/>
          </a:xfrm>
        </p:grpSpPr>
        <p:sp>
          <p:nvSpPr>
            <p:cNvPr id="572" name="Равнобедренный треугольник 571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7A9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73" name="Равнобедренный треугольник 572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7A9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74" name="Равнобедренный треугольник 573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7A9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75" name="Группа 574"/>
          <p:cNvGrpSpPr/>
          <p:nvPr/>
        </p:nvGrpSpPr>
        <p:grpSpPr>
          <a:xfrm>
            <a:off x="8357610" y="5445058"/>
            <a:ext cx="596920" cy="381806"/>
            <a:chOff x="3060766" y="2949144"/>
            <a:chExt cx="1790650" cy="917101"/>
          </a:xfrm>
        </p:grpSpPr>
        <p:sp>
          <p:nvSpPr>
            <p:cNvPr id="576" name="Равнобедренный треугольник 575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7A9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77" name="Равнобедренный треугольник 576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7A9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78" name="Равнобедренный треугольник 577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7A9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588" name="Прямоугольник 587"/>
          <p:cNvSpPr/>
          <p:nvPr/>
        </p:nvSpPr>
        <p:spPr>
          <a:xfrm>
            <a:off x="1" y="2784402"/>
            <a:ext cx="790831" cy="963827"/>
          </a:xfrm>
          <a:prstGeom prst="rect">
            <a:avLst/>
          </a:prstGeom>
          <a:solidFill>
            <a:srgbClr val="8E226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1" name="Прямоугольник 590"/>
          <p:cNvSpPr/>
          <p:nvPr/>
        </p:nvSpPr>
        <p:spPr>
          <a:xfrm>
            <a:off x="11409406" y="2784402"/>
            <a:ext cx="782594" cy="963827"/>
          </a:xfrm>
          <a:prstGeom prst="rect">
            <a:avLst/>
          </a:prstGeom>
          <a:solidFill>
            <a:srgbClr val="007A9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2" name="Кольцо 591"/>
          <p:cNvSpPr/>
          <p:nvPr/>
        </p:nvSpPr>
        <p:spPr>
          <a:xfrm>
            <a:off x="1779373" y="1540477"/>
            <a:ext cx="1136822" cy="1136822"/>
          </a:xfrm>
          <a:prstGeom prst="donut">
            <a:avLst>
              <a:gd name="adj" fmla="val 5447"/>
            </a:avLst>
          </a:prstGeom>
          <a:solidFill>
            <a:srgbClr val="8E226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3" name="Кольцо 592"/>
          <p:cNvSpPr/>
          <p:nvPr/>
        </p:nvSpPr>
        <p:spPr>
          <a:xfrm>
            <a:off x="5535827" y="1540477"/>
            <a:ext cx="1136822" cy="1136822"/>
          </a:xfrm>
          <a:prstGeom prst="donut">
            <a:avLst>
              <a:gd name="adj" fmla="val 4699"/>
            </a:avLst>
          </a:prstGeom>
          <a:solidFill>
            <a:srgbClr val="4472C4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4" name="Кольцо 593"/>
          <p:cNvSpPr/>
          <p:nvPr/>
        </p:nvSpPr>
        <p:spPr>
          <a:xfrm>
            <a:off x="9251092" y="1540477"/>
            <a:ext cx="1136822" cy="1136822"/>
          </a:xfrm>
          <a:prstGeom prst="donut">
            <a:avLst>
              <a:gd name="adj" fmla="val 5441"/>
            </a:avLst>
          </a:prstGeom>
          <a:solidFill>
            <a:srgbClr val="007A9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5" name="Рисунок 594" descr="333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925594" y="1649626"/>
            <a:ext cx="846439" cy="84643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96" name="Рисунок 595" descr="316.pn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5644977" y="1589904"/>
            <a:ext cx="939112" cy="9391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98" name="Рисунок 597" descr="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9585" y="1661304"/>
            <a:ext cx="785334" cy="78533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Рисунок 1352" descr="Без 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12192000" cy="1079157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>
          <a:xfrm>
            <a:off x="0" y="3303372"/>
            <a:ext cx="12188825" cy="18617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13"/>
          <p:cNvSpPr>
            <a:spLocks noChangeArrowheads="1"/>
          </p:cNvSpPr>
          <p:nvPr/>
        </p:nvSpPr>
        <p:spPr bwMode="auto">
          <a:xfrm>
            <a:off x="467619" y="327235"/>
            <a:ext cx="8288536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«БАРС.МОНИТОРИНГ» - ЭТО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9"/>
          <p:cNvSpPr txBox="1">
            <a:spLocks noChangeArrowheads="1"/>
          </p:cNvSpPr>
          <p:nvPr/>
        </p:nvSpPr>
        <p:spPr bwMode="auto">
          <a:xfrm>
            <a:off x="7115726" y="1432660"/>
            <a:ext cx="1519954" cy="1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8000" b="1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62</a:t>
            </a:r>
          </a:p>
        </p:txBody>
      </p:sp>
      <p:sp>
        <p:nvSpPr>
          <p:cNvPr id="72" name="TextBox 10"/>
          <p:cNvSpPr txBox="1">
            <a:spLocks noChangeArrowheads="1"/>
          </p:cNvSpPr>
          <p:nvPr/>
        </p:nvSpPr>
        <p:spPr bwMode="auto">
          <a:xfrm>
            <a:off x="8564878" y="1621689"/>
            <a:ext cx="2446489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СУБЪЕКТА РФ</a:t>
            </a:r>
            <a:endParaRPr lang="ru-RU" sz="2400" b="1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TextBox 11"/>
          <p:cNvSpPr txBox="1">
            <a:spLocks noChangeArrowheads="1"/>
          </p:cNvSpPr>
          <p:nvPr/>
        </p:nvSpPr>
        <p:spPr bwMode="auto">
          <a:xfrm>
            <a:off x="8564877" y="2001409"/>
            <a:ext cx="2572700" cy="5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РАБОТАЮТ С ОДНОЙ ИЗ </a:t>
            </a:r>
            <a:r>
              <a:rPr lang="en-US" sz="1600" b="1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BI-</a:t>
            </a:r>
            <a:r>
              <a:rPr lang="ru-RU" sz="1600" b="1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СИСТЕМ  </a:t>
            </a:r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БАРС ГРУП</a:t>
            </a:r>
            <a:endParaRPr lang="ru-RU" sz="1600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2724995" y="1691795"/>
            <a:ext cx="4054771" cy="95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BI-</a:t>
            </a:r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ПРОЕКТОВ</a:t>
            </a:r>
          </a:p>
          <a:p>
            <a:pPr eaLnBrk="1" hangingPunct="1">
              <a:lnSpc>
                <a:spcPts val="22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ФЕДЕРАЛЬНОГО </a:t>
            </a:r>
          </a:p>
          <a:p>
            <a:pPr eaLnBrk="1" hangingPunct="1">
              <a:lnSpc>
                <a:spcPts val="22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УРОВНЯ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Box 20"/>
          <p:cNvSpPr txBox="1">
            <a:spLocks noChangeArrowheads="1"/>
          </p:cNvSpPr>
          <p:nvPr/>
        </p:nvSpPr>
        <p:spPr bwMode="auto">
          <a:xfrm>
            <a:off x="4027319" y="5305086"/>
            <a:ext cx="3923415" cy="129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ЭКОНОМИЯ</a:t>
            </a:r>
          </a:p>
          <a:p>
            <a:pPr algn="ctr" eaLnBrk="1" hangingPunct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ВРЕМЕНИ НА ПОДГОТОВКУ</a:t>
            </a:r>
          </a:p>
          <a:p>
            <a:pPr algn="ctr" eaLnBrk="1" hangingPunct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ОТЧЕТОВ ВЫСШЕМУ РУКОВОДСТВУ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Box 20"/>
          <p:cNvSpPr txBox="1">
            <a:spLocks noChangeArrowheads="1"/>
          </p:cNvSpPr>
          <p:nvPr/>
        </p:nvSpPr>
        <p:spPr bwMode="auto">
          <a:xfrm>
            <a:off x="956044" y="5310639"/>
            <a:ext cx="2537861" cy="10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СОКРАТИЛАСЬ</a:t>
            </a:r>
          </a:p>
          <a:p>
            <a:pPr algn="ctr" eaLnBrk="1" hangingPunct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РУЧНАЯ ПРОВЕРКА</a:t>
            </a:r>
          </a:p>
          <a:p>
            <a:pPr algn="ctr" eaLnBrk="1" hangingPunct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СОБРАННЫХ ДАННЫХ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TextBox 20"/>
          <p:cNvSpPr txBox="1">
            <a:spLocks noChangeArrowheads="1"/>
          </p:cNvSpPr>
          <p:nvPr/>
        </p:nvSpPr>
        <p:spPr bwMode="auto">
          <a:xfrm>
            <a:off x="8811477" y="5403798"/>
            <a:ext cx="2476947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ВМЕСТО</a:t>
            </a:r>
            <a:r>
              <a:rPr lang="ru-RU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5-7 </a:t>
            </a:r>
            <a:r>
              <a:rPr lang="ru-RU" b="1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ДНЕЙ</a:t>
            </a:r>
            <a:endParaRPr lang="ru-RU" b="1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1988766" y="1457979"/>
            <a:ext cx="865929" cy="1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8000" b="1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pic>
        <p:nvPicPr>
          <p:cNvPr id="110" name="Рисунок 109" descr="полосочки прозрачны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9494"/>
            <a:ext cx="6224630" cy="1875630"/>
          </a:xfrm>
          <a:prstGeom prst="rect">
            <a:avLst/>
          </a:prstGeom>
        </p:spPr>
      </p:pic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1465516" y="3597681"/>
            <a:ext cx="1289121" cy="112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6600" b="1" dirty="0">
                <a:solidFill>
                  <a:srgbClr val="E335BE"/>
                </a:solidFill>
                <a:latin typeface="Tahoma" pitchFamily="34" charset="0"/>
                <a:cs typeface="Tahoma" pitchFamily="34" charset="0"/>
              </a:rPr>
              <a:t>70</a:t>
            </a:r>
          </a:p>
        </p:txBody>
      </p:sp>
      <p:sp>
        <p:nvSpPr>
          <p:cNvPr id="90" name="Арка 89"/>
          <p:cNvSpPr/>
          <p:nvPr/>
        </p:nvSpPr>
        <p:spPr>
          <a:xfrm>
            <a:off x="1169781" y="3138616"/>
            <a:ext cx="2133600" cy="2133600"/>
          </a:xfrm>
          <a:prstGeom prst="blockArc">
            <a:avLst>
              <a:gd name="adj1" fmla="val 10800000"/>
              <a:gd name="adj2" fmla="val 3987391"/>
              <a:gd name="adj3" fmla="val 12571"/>
            </a:avLst>
          </a:prstGeom>
          <a:solidFill>
            <a:srgbClr val="E33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Арка 90"/>
          <p:cNvSpPr/>
          <p:nvPr/>
        </p:nvSpPr>
        <p:spPr>
          <a:xfrm rot="21211902">
            <a:off x="1165659" y="3134494"/>
            <a:ext cx="2133600" cy="2133600"/>
          </a:xfrm>
          <a:prstGeom prst="blockArc">
            <a:avLst>
              <a:gd name="adj1" fmla="val 4450458"/>
              <a:gd name="adj2" fmla="val 11118876"/>
              <a:gd name="adj3" fmla="val 127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1" name="Рисунок 130" descr="полосочки прозрачны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8909" y="3289494"/>
            <a:ext cx="6203091" cy="1875630"/>
          </a:xfrm>
          <a:prstGeom prst="rect">
            <a:avLst/>
          </a:prstGeom>
        </p:spPr>
      </p:pic>
      <p:sp>
        <p:nvSpPr>
          <p:cNvPr id="100" name="Арка 99"/>
          <p:cNvSpPr/>
          <p:nvPr/>
        </p:nvSpPr>
        <p:spPr>
          <a:xfrm rot="21211902">
            <a:off x="8689450" y="3134494"/>
            <a:ext cx="2133600" cy="2133600"/>
          </a:xfrm>
          <a:prstGeom prst="blockArc">
            <a:avLst>
              <a:gd name="adj1" fmla="val 4016663"/>
              <a:gd name="adj2" fmla="val 3987391"/>
              <a:gd name="adj3" fmla="val 125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TextBox 19"/>
          <p:cNvSpPr txBox="1">
            <a:spLocks noChangeArrowheads="1"/>
          </p:cNvSpPr>
          <p:nvPr/>
        </p:nvSpPr>
        <p:spPr bwMode="auto">
          <a:xfrm>
            <a:off x="9067953" y="3564729"/>
            <a:ext cx="1391714" cy="9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5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3-5</a:t>
            </a:r>
            <a:endParaRPr lang="ru-RU" sz="5400" b="1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" name="Арка 101"/>
          <p:cNvSpPr/>
          <p:nvPr/>
        </p:nvSpPr>
        <p:spPr>
          <a:xfrm>
            <a:off x="8693572" y="3138616"/>
            <a:ext cx="2133600" cy="2133600"/>
          </a:xfrm>
          <a:prstGeom prst="blockArc">
            <a:avLst>
              <a:gd name="adj1" fmla="val 10800000"/>
              <a:gd name="adj2" fmla="val 3987391"/>
              <a:gd name="adj3" fmla="val 125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Арка 93"/>
          <p:cNvSpPr/>
          <p:nvPr/>
        </p:nvSpPr>
        <p:spPr>
          <a:xfrm rot="21211902">
            <a:off x="5007141" y="3134494"/>
            <a:ext cx="2133600" cy="2133600"/>
          </a:xfrm>
          <a:prstGeom prst="blockArc">
            <a:avLst>
              <a:gd name="adj1" fmla="val 4016663"/>
              <a:gd name="adj2" fmla="val 3987391"/>
              <a:gd name="adj3" fmla="val 125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TextBox 19"/>
          <p:cNvSpPr txBox="1">
            <a:spLocks noChangeArrowheads="1"/>
          </p:cNvSpPr>
          <p:nvPr/>
        </p:nvSpPr>
        <p:spPr bwMode="auto">
          <a:xfrm>
            <a:off x="5306998" y="3597681"/>
            <a:ext cx="1289121" cy="112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66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60</a:t>
            </a:r>
            <a:endParaRPr lang="ru-RU" sz="6600" b="1" dirty="0">
              <a:solidFill>
                <a:srgbClr val="17A9A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Арка 97"/>
          <p:cNvSpPr/>
          <p:nvPr/>
        </p:nvSpPr>
        <p:spPr>
          <a:xfrm>
            <a:off x="5011263" y="3138616"/>
            <a:ext cx="2133600" cy="2133600"/>
          </a:xfrm>
          <a:prstGeom prst="blockArc">
            <a:avLst>
              <a:gd name="adj1" fmla="val 10800000"/>
              <a:gd name="adj2" fmla="val 3987391"/>
              <a:gd name="adj3" fmla="val 12571"/>
            </a:avLst>
          </a:prstGeom>
          <a:solidFill>
            <a:srgbClr val="17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419600" y="4158733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ru-RU" sz="2400" dirty="0">
              <a:solidFill>
                <a:srgbClr val="17A9AD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128753" y="429053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ЧАСОВ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51" name="Группа 1350"/>
          <p:cNvGrpSpPr/>
          <p:nvPr/>
        </p:nvGrpSpPr>
        <p:grpSpPr>
          <a:xfrm>
            <a:off x="5749546" y="1733550"/>
            <a:ext cx="1447800" cy="881063"/>
            <a:chOff x="5411788" y="1733550"/>
            <a:chExt cx="1447800" cy="881063"/>
          </a:xfrm>
        </p:grpSpPr>
        <p:grpSp>
          <p:nvGrpSpPr>
            <p:cNvPr id="1346" name="Группа 1345"/>
            <p:cNvGrpSpPr/>
            <p:nvPr/>
          </p:nvGrpSpPr>
          <p:grpSpPr>
            <a:xfrm>
              <a:off x="5505450" y="1733550"/>
              <a:ext cx="1354138" cy="881063"/>
              <a:chOff x="5505450" y="1733550"/>
              <a:chExt cx="1354138" cy="881063"/>
            </a:xfrm>
          </p:grpSpPr>
          <p:sp>
            <p:nvSpPr>
              <p:cNvPr id="36884" name="Freeform 20"/>
              <p:cNvSpPr>
                <a:spLocks/>
              </p:cNvSpPr>
              <p:nvPr/>
            </p:nvSpPr>
            <p:spPr bwMode="auto">
              <a:xfrm>
                <a:off x="5505450" y="2108200"/>
                <a:ext cx="46038" cy="44450"/>
              </a:xfrm>
              <a:custGeom>
                <a:avLst/>
                <a:gdLst/>
                <a:ahLst/>
                <a:cxnLst>
                  <a:cxn ang="0">
                    <a:pos x="115" y="57"/>
                  </a:cxn>
                  <a:cxn ang="0">
                    <a:pos x="111" y="75"/>
                  </a:cxn>
                  <a:cxn ang="0">
                    <a:pos x="103" y="90"/>
                  </a:cxn>
                  <a:cxn ang="0">
                    <a:pos x="91" y="102"/>
                  </a:cxn>
                  <a:cxn ang="0">
                    <a:pos x="76" y="110"/>
                  </a:cxn>
                  <a:cxn ang="0">
                    <a:pos x="57" y="113"/>
                  </a:cxn>
                  <a:cxn ang="0">
                    <a:pos x="39" y="110"/>
                  </a:cxn>
                  <a:cxn ang="0">
                    <a:pos x="24" y="102"/>
                  </a:cxn>
                  <a:cxn ang="0">
                    <a:pos x="11" y="90"/>
                  </a:cxn>
                  <a:cxn ang="0">
                    <a:pos x="4" y="75"/>
                  </a:cxn>
                  <a:cxn ang="0">
                    <a:pos x="0" y="57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7" y="0"/>
                  </a:cxn>
                  <a:cxn ang="0">
                    <a:pos x="76" y="4"/>
                  </a:cxn>
                  <a:cxn ang="0">
                    <a:pos x="91" y="11"/>
                  </a:cxn>
                  <a:cxn ang="0">
                    <a:pos x="103" y="24"/>
                  </a:cxn>
                  <a:cxn ang="0">
                    <a:pos x="111" y="39"/>
                  </a:cxn>
                  <a:cxn ang="0">
                    <a:pos x="115" y="57"/>
                  </a:cxn>
                </a:cxnLst>
                <a:rect l="0" t="0" r="r" b="b"/>
                <a:pathLst>
                  <a:path w="115" h="113">
                    <a:moveTo>
                      <a:pt x="115" y="57"/>
                    </a:moveTo>
                    <a:lnTo>
                      <a:pt x="111" y="75"/>
                    </a:lnTo>
                    <a:lnTo>
                      <a:pt x="103" y="90"/>
                    </a:lnTo>
                    <a:lnTo>
                      <a:pt x="91" y="102"/>
                    </a:lnTo>
                    <a:lnTo>
                      <a:pt x="76" y="110"/>
                    </a:lnTo>
                    <a:lnTo>
                      <a:pt x="57" y="113"/>
                    </a:lnTo>
                    <a:lnTo>
                      <a:pt x="39" y="110"/>
                    </a:lnTo>
                    <a:lnTo>
                      <a:pt x="24" y="102"/>
                    </a:lnTo>
                    <a:lnTo>
                      <a:pt x="11" y="90"/>
                    </a:lnTo>
                    <a:lnTo>
                      <a:pt x="4" y="75"/>
                    </a:lnTo>
                    <a:lnTo>
                      <a:pt x="0" y="57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76" y="4"/>
                    </a:lnTo>
                    <a:lnTo>
                      <a:pt x="91" y="11"/>
                    </a:lnTo>
                    <a:lnTo>
                      <a:pt x="103" y="24"/>
                    </a:lnTo>
                    <a:lnTo>
                      <a:pt x="111" y="39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/>
            </p:nvSpPr>
            <p:spPr bwMode="auto">
              <a:xfrm>
                <a:off x="5505450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/>
            </p:nvSpPr>
            <p:spPr bwMode="auto">
              <a:xfrm>
                <a:off x="5505450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7" name="Freeform 23"/>
              <p:cNvSpPr>
                <a:spLocks/>
              </p:cNvSpPr>
              <p:nvPr/>
            </p:nvSpPr>
            <p:spPr bwMode="auto">
              <a:xfrm>
                <a:off x="5505450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8" name="Freeform 24"/>
              <p:cNvSpPr>
                <a:spLocks/>
              </p:cNvSpPr>
              <p:nvPr/>
            </p:nvSpPr>
            <p:spPr bwMode="auto">
              <a:xfrm>
                <a:off x="5505450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/>
            </p:nvSpPr>
            <p:spPr bwMode="auto">
              <a:xfrm>
                <a:off x="5505450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/>
            </p:nvSpPr>
            <p:spPr bwMode="auto">
              <a:xfrm>
                <a:off x="5505450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3" y="78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3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7">
                    <a:moveTo>
                      <a:pt x="117" y="59"/>
                    </a:moveTo>
                    <a:lnTo>
                      <a:pt x="113" y="78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3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1" name="Freeform 27"/>
              <p:cNvSpPr>
                <a:spLocks/>
              </p:cNvSpPr>
              <p:nvPr/>
            </p:nvSpPr>
            <p:spPr bwMode="auto">
              <a:xfrm>
                <a:off x="5505450" y="2435225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7"/>
                  </a:cxn>
                  <a:cxn ang="0">
                    <a:pos x="113" y="76"/>
                  </a:cxn>
                  <a:cxn ang="0">
                    <a:pos x="106" y="93"/>
                  </a:cxn>
                  <a:cxn ang="0">
                    <a:pos x="92" y="105"/>
                  </a:cxn>
                  <a:cxn ang="0">
                    <a:pos x="77" y="112"/>
                  </a:cxn>
                  <a:cxn ang="0">
                    <a:pos x="58" y="116"/>
                  </a:cxn>
                  <a:cxn ang="0">
                    <a:pos x="39" y="112"/>
                  </a:cxn>
                  <a:cxn ang="0">
                    <a:pos x="24" y="105"/>
                  </a:cxn>
                  <a:cxn ang="0">
                    <a:pos x="11" y="93"/>
                  </a:cxn>
                  <a:cxn ang="0">
                    <a:pos x="4" y="76"/>
                  </a:cxn>
                  <a:cxn ang="0">
                    <a:pos x="0" y="57"/>
                  </a:cxn>
                  <a:cxn ang="0">
                    <a:pos x="4" y="38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2" y="11"/>
                  </a:cxn>
                  <a:cxn ang="0">
                    <a:pos x="106" y="23"/>
                  </a:cxn>
                  <a:cxn ang="0">
                    <a:pos x="113" y="38"/>
                  </a:cxn>
                  <a:cxn ang="0">
                    <a:pos x="117" y="57"/>
                  </a:cxn>
                </a:cxnLst>
                <a:rect l="0" t="0" r="r" b="b"/>
                <a:pathLst>
                  <a:path w="117" h="116">
                    <a:moveTo>
                      <a:pt x="117" y="57"/>
                    </a:moveTo>
                    <a:lnTo>
                      <a:pt x="113" y="76"/>
                    </a:lnTo>
                    <a:lnTo>
                      <a:pt x="106" y="93"/>
                    </a:lnTo>
                    <a:lnTo>
                      <a:pt x="92" y="105"/>
                    </a:lnTo>
                    <a:lnTo>
                      <a:pt x="77" y="112"/>
                    </a:lnTo>
                    <a:lnTo>
                      <a:pt x="58" y="116"/>
                    </a:lnTo>
                    <a:lnTo>
                      <a:pt x="39" y="112"/>
                    </a:lnTo>
                    <a:lnTo>
                      <a:pt x="24" y="105"/>
                    </a:lnTo>
                    <a:lnTo>
                      <a:pt x="11" y="93"/>
                    </a:lnTo>
                    <a:lnTo>
                      <a:pt x="4" y="76"/>
                    </a:lnTo>
                    <a:lnTo>
                      <a:pt x="0" y="57"/>
                    </a:lnTo>
                    <a:lnTo>
                      <a:pt x="4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2" y="11"/>
                    </a:lnTo>
                    <a:lnTo>
                      <a:pt x="106" y="23"/>
                    </a:lnTo>
                    <a:lnTo>
                      <a:pt x="113" y="38"/>
                    </a:lnTo>
                    <a:lnTo>
                      <a:pt x="117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2" name="Freeform 28"/>
              <p:cNvSpPr>
                <a:spLocks/>
              </p:cNvSpPr>
              <p:nvPr/>
            </p:nvSpPr>
            <p:spPr bwMode="auto">
              <a:xfrm>
                <a:off x="5559425" y="2066925"/>
                <a:ext cx="31750" cy="33338"/>
              </a:xfrm>
              <a:custGeom>
                <a:avLst/>
                <a:gdLst/>
                <a:ahLst/>
                <a:cxnLst>
                  <a:cxn ang="0">
                    <a:pos x="82" y="41"/>
                  </a:cxn>
                  <a:cxn ang="0">
                    <a:pos x="80" y="55"/>
                  </a:cxn>
                  <a:cxn ang="0">
                    <a:pos x="75" y="66"/>
                  </a:cxn>
                  <a:cxn ang="0">
                    <a:pos x="66" y="76"/>
                  </a:cxn>
                  <a:cxn ang="0">
                    <a:pos x="55" y="81"/>
                  </a:cxn>
                  <a:cxn ang="0">
                    <a:pos x="41" y="83"/>
                  </a:cxn>
                  <a:cxn ang="0">
                    <a:pos x="26" y="80"/>
                  </a:cxn>
                  <a:cxn ang="0">
                    <a:pos x="13" y="71"/>
                  </a:cxn>
                  <a:cxn ang="0">
                    <a:pos x="4" y="58"/>
                  </a:cxn>
                  <a:cxn ang="0">
                    <a:pos x="0" y="41"/>
                  </a:cxn>
                  <a:cxn ang="0">
                    <a:pos x="4" y="26"/>
                  </a:cxn>
                  <a:cxn ang="0">
                    <a:pos x="13" y="13"/>
                  </a:cxn>
                  <a:cxn ang="0">
                    <a:pos x="26" y="4"/>
                  </a:cxn>
                  <a:cxn ang="0">
                    <a:pos x="41" y="0"/>
                  </a:cxn>
                  <a:cxn ang="0">
                    <a:pos x="55" y="3"/>
                  </a:cxn>
                  <a:cxn ang="0">
                    <a:pos x="66" y="8"/>
                  </a:cxn>
                  <a:cxn ang="0">
                    <a:pos x="75" y="17"/>
                  </a:cxn>
                  <a:cxn ang="0">
                    <a:pos x="80" y="28"/>
                  </a:cxn>
                  <a:cxn ang="0">
                    <a:pos x="82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0" y="55"/>
                    </a:lnTo>
                    <a:lnTo>
                      <a:pt x="75" y="66"/>
                    </a:lnTo>
                    <a:lnTo>
                      <a:pt x="66" y="76"/>
                    </a:lnTo>
                    <a:lnTo>
                      <a:pt x="55" y="81"/>
                    </a:lnTo>
                    <a:lnTo>
                      <a:pt x="41" y="83"/>
                    </a:lnTo>
                    <a:lnTo>
                      <a:pt x="26" y="80"/>
                    </a:lnTo>
                    <a:lnTo>
                      <a:pt x="13" y="71"/>
                    </a:lnTo>
                    <a:lnTo>
                      <a:pt x="4" y="58"/>
                    </a:lnTo>
                    <a:lnTo>
                      <a:pt x="0" y="41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5" y="3"/>
                    </a:lnTo>
                    <a:lnTo>
                      <a:pt x="66" y="8"/>
                    </a:lnTo>
                    <a:lnTo>
                      <a:pt x="75" y="17"/>
                    </a:lnTo>
                    <a:lnTo>
                      <a:pt x="80" y="28"/>
                    </a:lnTo>
                    <a:lnTo>
                      <a:pt x="82" y="4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/>
            </p:nvSpPr>
            <p:spPr bwMode="auto">
              <a:xfrm>
                <a:off x="5551488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8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8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8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/>
            </p:nvSpPr>
            <p:spPr bwMode="auto">
              <a:xfrm>
                <a:off x="5551488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5" name="Freeform 31"/>
              <p:cNvSpPr>
                <a:spLocks/>
              </p:cNvSpPr>
              <p:nvPr/>
            </p:nvSpPr>
            <p:spPr bwMode="auto">
              <a:xfrm>
                <a:off x="5551488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6" name="Freeform 32"/>
              <p:cNvSpPr>
                <a:spLocks/>
              </p:cNvSpPr>
              <p:nvPr/>
            </p:nvSpPr>
            <p:spPr bwMode="auto">
              <a:xfrm>
                <a:off x="5551488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7" name="Freeform 33"/>
              <p:cNvSpPr>
                <a:spLocks/>
              </p:cNvSpPr>
              <p:nvPr/>
            </p:nvSpPr>
            <p:spPr bwMode="auto">
              <a:xfrm>
                <a:off x="5551488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8" name="Freeform 34"/>
              <p:cNvSpPr>
                <a:spLocks/>
              </p:cNvSpPr>
              <p:nvPr/>
            </p:nvSpPr>
            <p:spPr bwMode="auto">
              <a:xfrm>
                <a:off x="5551488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9" name="Freeform 35"/>
              <p:cNvSpPr>
                <a:spLocks/>
              </p:cNvSpPr>
              <p:nvPr/>
            </p:nvSpPr>
            <p:spPr bwMode="auto">
              <a:xfrm>
                <a:off x="5556250" y="2392363"/>
                <a:ext cx="38100" cy="38100"/>
              </a:xfrm>
              <a:custGeom>
                <a:avLst/>
                <a:gdLst/>
                <a:ahLst/>
                <a:cxnLst>
                  <a:cxn ang="0">
                    <a:pos x="96" y="49"/>
                  </a:cxn>
                  <a:cxn ang="0">
                    <a:pos x="94" y="64"/>
                  </a:cxn>
                  <a:cxn ang="0">
                    <a:pos x="86" y="77"/>
                  </a:cxn>
                  <a:cxn ang="0">
                    <a:pos x="76" y="87"/>
                  </a:cxn>
                  <a:cxn ang="0">
                    <a:pos x="63" y="94"/>
                  </a:cxn>
                  <a:cxn ang="0">
                    <a:pos x="47" y="96"/>
                  </a:cxn>
                  <a:cxn ang="0">
                    <a:pos x="32" y="94"/>
                  </a:cxn>
                  <a:cxn ang="0">
                    <a:pos x="19" y="87"/>
                  </a:cxn>
                  <a:cxn ang="0">
                    <a:pos x="9" y="77"/>
                  </a:cxn>
                  <a:cxn ang="0">
                    <a:pos x="2" y="64"/>
                  </a:cxn>
                  <a:cxn ang="0">
                    <a:pos x="0" y="49"/>
                  </a:cxn>
                  <a:cxn ang="0">
                    <a:pos x="2" y="33"/>
                  </a:cxn>
                  <a:cxn ang="0">
                    <a:pos x="9" y="20"/>
                  </a:cxn>
                  <a:cxn ang="0">
                    <a:pos x="19" y="10"/>
                  </a:cxn>
                  <a:cxn ang="0">
                    <a:pos x="32" y="2"/>
                  </a:cxn>
                  <a:cxn ang="0">
                    <a:pos x="47" y="0"/>
                  </a:cxn>
                  <a:cxn ang="0">
                    <a:pos x="63" y="2"/>
                  </a:cxn>
                  <a:cxn ang="0">
                    <a:pos x="76" y="10"/>
                  </a:cxn>
                  <a:cxn ang="0">
                    <a:pos x="86" y="20"/>
                  </a:cxn>
                  <a:cxn ang="0">
                    <a:pos x="94" y="33"/>
                  </a:cxn>
                  <a:cxn ang="0">
                    <a:pos x="96" y="49"/>
                  </a:cxn>
                </a:cxnLst>
                <a:rect l="0" t="0" r="r" b="b"/>
                <a:pathLst>
                  <a:path w="96" h="96">
                    <a:moveTo>
                      <a:pt x="96" y="49"/>
                    </a:moveTo>
                    <a:lnTo>
                      <a:pt x="94" y="64"/>
                    </a:lnTo>
                    <a:lnTo>
                      <a:pt x="86" y="77"/>
                    </a:lnTo>
                    <a:lnTo>
                      <a:pt x="76" y="87"/>
                    </a:lnTo>
                    <a:lnTo>
                      <a:pt x="63" y="94"/>
                    </a:lnTo>
                    <a:lnTo>
                      <a:pt x="47" y="96"/>
                    </a:lnTo>
                    <a:lnTo>
                      <a:pt x="32" y="94"/>
                    </a:lnTo>
                    <a:lnTo>
                      <a:pt x="19" y="87"/>
                    </a:lnTo>
                    <a:lnTo>
                      <a:pt x="9" y="77"/>
                    </a:lnTo>
                    <a:lnTo>
                      <a:pt x="2" y="64"/>
                    </a:lnTo>
                    <a:lnTo>
                      <a:pt x="0" y="49"/>
                    </a:lnTo>
                    <a:lnTo>
                      <a:pt x="2" y="33"/>
                    </a:lnTo>
                    <a:lnTo>
                      <a:pt x="9" y="20"/>
                    </a:lnTo>
                    <a:lnTo>
                      <a:pt x="19" y="10"/>
                    </a:lnTo>
                    <a:lnTo>
                      <a:pt x="32" y="2"/>
                    </a:lnTo>
                    <a:lnTo>
                      <a:pt x="47" y="0"/>
                    </a:lnTo>
                    <a:lnTo>
                      <a:pt x="63" y="2"/>
                    </a:lnTo>
                    <a:lnTo>
                      <a:pt x="76" y="10"/>
                    </a:lnTo>
                    <a:lnTo>
                      <a:pt x="86" y="20"/>
                    </a:lnTo>
                    <a:lnTo>
                      <a:pt x="94" y="33"/>
                    </a:lnTo>
                    <a:lnTo>
                      <a:pt x="96" y="4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0" name="Freeform 36"/>
              <p:cNvSpPr>
                <a:spLocks/>
              </p:cNvSpPr>
              <p:nvPr/>
            </p:nvSpPr>
            <p:spPr bwMode="auto">
              <a:xfrm>
                <a:off x="5600700" y="2062163"/>
                <a:ext cx="42863" cy="42863"/>
              </a:xfrm>
              <a:custGeom>
                <a:avLst/>
                <a:gdLst/>
                <a:ahLst/>
                <a:cxnLst>
                  <a:cxn ang="0">
                    <a:pos x="108" y="54"/>
                  </a:cxn>
                  <a:cxn ang="0">
                    <a:pos x="105" y="71"/>
                  </a:cxn>
                  <a:cxn ang="0">
                    <a:pos x="98" y="86"/>
                  </a:cxn>
                  <a:cxn ang="0">
                    <a:pos x="86" y="99"/>
                  </a:cxn>
                  <a:cxn ang="0">
                    <a:pos x="71" y="105"/>
                  </a:cxn>
                  <a:cxn ang="0">
                    <a:pos x="54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0" y="86"/>
                  </a:cxn>
                  <a:cxn ang="0">
                    <a:pos x="3" y="71"/>
                  </a:cxn>
                  <a:cxn ang="0">
                    <a:pos x="0" y="54"/>
                  </a:cxn>
                  <a:cxn ang="0">
                    <a:pos x="3" y="38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71" y="3"/>
                  </a:cxn>
                  <a:cxn ang="0">
                    <a:pos x="86" y="10"/>
                  </a:cxn>
                  <a:cxn ang="0">
                    <a:pos x="98" y="22"/>
                  </a:cxn>
                  <a:cxn ang="0">
                    <a:pos x="105" y="38"/>
                  </a:cxn>
                  <a:cxn ang="0">
                    <a:pos x="108" y="54"/>
                  </a:cxn>
                </a:cxnLst>
                <a:rect l="0" t="0" r="r" b="b"/>
                <a:pathLst>
                  <a:path w="108" h="109">
                    <a:moveTo>
                      <a:pt x="108" y="54"/>
                    </a:moveTo>
                    <a:lnTo>
                      <a:pt x="105" y="71"/>
                    </a:lnTo>
                    <a:lnTo>
                      <a:pt x="98" y="86"/>
                    </a:lnTo>
                    <a:lnTo>
                      <a:pt x="86" y="99"/>
                    </a:lnTo>
                    <a:lnTo>
                      <a:pt x="71" y="105"/>
                    </a:lnTo>
                    <a:lnTo>
                      <a:pt x="54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0" y="86"/>
                    </a:lnTo>
                    <a:lnTo>
                      <a:pt x="3" y="71"/>
                    </a:lnTo>
                    <a:lnTo>
                      <a:pt x="0" y="54"/>
                    </a:lnTo>
                    <a:lnTo>
                      <a:pt x="3" y="38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4" y="0"/>
                    </a:lnTo>
                    <a:lnTo>
                      <a:pt x="71" y="3"/>
                    </a:lnTo>
                    <a:lnTo>
                      <a:pt x="86" y="10"/>
                    </a:lnTo>
                    <a:lnTo>
                      <a:pt x="98" y="22"/>
                    </a:lnTo>
                    <a:lnTo>
                      <a:pt x="105" y="38"/>
                    </a:lnTo>
                    <a:lnTo>
                      <a:pt x="108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1" name="Freeform 37"/>
              <p:cNvSpPr>
                <a:spLocks/>
              </p:cNvSpPr>
              <p:nvPr/>
            </p:nvSpPr>
            <p:spPr bwMode="auto">
              <a:xfrm>
                <a:off x="5599113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4" y="78"/>
                  </a:cxn>
                  <a:cxn ang="0">
                    <a:pos x="107" y="94"/>
                  </a:cxn>
                  <a:cxn ang="0">
                    <a:pos x="93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4" y="78"/>
                    </a:lnTo>
                    <a:lnTo>
                      <a:pt x="107" y="94"/>
                    </a:lnTo>
                    <a:lnTo>
                      <a:pt x="93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2" name="Freeform 38"/>
              <p:cNvSpPr>
                <a:spLocks/>
              </p:cNvSpPr>
              <p:nvPr/>
            </p:nvSpPr>
            <p:spPr bwMode="auto">
              <a:xfrm>
                <a:off x="5599113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3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3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3" name="Freeform 39"/>
              <p:cNvSpPr>
                <a:spLocks/>
              </p:cNvSpPr>
              <p:nvPr/>
            </p:nvSpPr>
            <p:spPr bwMode="auto">
              <a:xfrm>
                <a:off x="5599113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4" y="79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4" y="79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4" name="Freeform 40"/>
              <p:cNvSpPr>
                <a:spLocks/>
              </p:cNvSpPr>
              <p:nvPr/>
            </p:nvSpPr>
            <p:spPr bwMode="auto">
              <a:xfrm>
                <a:off x="5599113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auto">
              <a:xfrm>
                <a:off x="5599113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4" y="78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4" y="78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6" name="Freeform 42"/>
              <p:cNvSpPr>
                <a:spLocks/>
              </p:cNvSpPr>
              <p:nvPr/>
            </p:nvSpPr>
            <p:spPr bwMode="auto">
              <a:xfrm>
                <a:off x="5599113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7" name="Freeform 43"/>
              <p:cNvSpPr>
                <a:spLocks/>
              </p:cNvSpPr>
              <p:nvPr/>
            </p:nvSpPr>
            <p:spPr bwMode="auto">
              <a:xfrm>
                <a:off x="5603875" y="2393950"/>
                <a:ext cx="36513" cy="34925"/>
              </a:xfrm>
              <a:custGeom>
                <a:avLst/>
                <a:gdLst/>
                <a:ahLst/>
                <a:cxnLst>
                  <a:cxn ang="0">
                    <a:pos x="90" y="46"/>
                  </a:cxn>
                  <a:cxn ang="0">
                    <a:pos x="88" y="60"/>
                  </a:cxn>
                  <a:cxn ang="0">
                    <a:pos x="82" y="72"/>
                  </a:cxn>
                  <a:cxn ang="0">
                    <a:pos x="72" y="81"/>
                  </a:cxn>
                  <a:cxn ang="0">
                    <a:pos x="59" y="88"/>
                  </a:cxn>
                  <a:cxn ang="0">
                    <a:pos x="45" y="90"/>
                  </a:cxn>
                  <a:cxn ang="0">
                    <a:pos x="31" y="88"/>
                  </a:cxn>
                  <a:cxn ang="0">
                    <a:pos x="18" y="81"/>
                  </a:cxn>
                  <a:cxn ang="0">
                    <a:pos x="8" y="72"/>
                  </a:cxn>
                  <a:cxn ang="0">
                    <a:pos x="2" y="60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9"/>
                  </a:cxn>
                  <a:cxn ang="0">
                    <a:pos x="18" y="9"/>
                  </a:cxn>
                  <a:cxn ang="0">
                    <a:pos x="31" y="3"/>
                  </a:cxn>
                  <a:cxn ang="0">
                    <a:pos x="45" y="0"/>
                  </a:cxn>
                  <a:cxn ang="0">
                    <a:pos x="59" y="3"/>
                  </a:cxn>
                  <a:cxn ang="0">
                    <a:pos x="72" y="9"/>
                  </a:cxn>
                  <a:cxn ang="0">
                    <a:pos x="82" y="19"/>
                  </a:cxn>
                  <a:cxn ang="0">
                    <a:pos x="88" y="31"/>
                  </a:cxn>
                  <a:cxn ang="0">
                    <a:pos x="90" y="46"/>
                  </a:cxn>
                </a:cxnLst>
                <a:rect l="0" t="0" r="r" b="b"/>
                <a:pathLst>
                  <a:path w="90" h="90">
                    <a:moveTo>
                      <a:pt x="90" y="46"/>
                    </a:moveTo>
                    <a:lnTo>
                      <a:pt x="88" y="60"/>
                    </a:lnTo>
                    <a:lnTo>
                      <a:pt x="82" y="72"/>
                    </a:lnTo>
                    <a:lnTo>
                      <a:pt x="72" y="81"/>
                    </a:lnTo>
                    <a:lnTo>
                      <a:pt x="59" y="88"/>
                    </a:lnTo>
                    <a:lnTo>
                      <a:pt x="45" y="90"/>
                    </a:lnTo>
                    <a:lnTo>
                      <a:pt x="31" y="88"/>
                    </a:lnTo>
                    <a:lnTo>
                      <a:pt x="18" y="81"/>
                    </a:lnTo>
                    <a:lnTo>
                      <a:pt x="8" y="72"/>
                    </a:lnTo>
                    <a:lnTo>
                      <a:pt x="2" y="6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3"/>
                    </a:lnTo>
                    <a:lnTo>
                      <a:pt x="45" y="0"/>
                    </a:lnTo>
                    <a:lnTo>
                      <a:pt x="59" y="3"/>
                    </a:lnTo>
                    <a:lnTo>
                      <a:pt x="72" y="9"/>
                    </a:lnTo>
                    <a:lnTo>
                      <a:pt x="82" y="19"/>
                    </a:lnTo>
                    <a:lnTo>
                      <a:pt x="88" y="31"/>
                    </a:lnTo>
                    <a:lnTo>
                      <a:pt x="90" y="4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8" name="Freeform 44"/>
              <p:cNvSpPr>
                <a:spLocks/>
              </p:cNvSpPr>
              <p:nvPr/>
            </p:nvSpPr>
            <p:spPr bwMode="auto">
              <a:xfrm>
                <a:off x="5656263" y="1976438"/>
                <a:ext cx="25400" cy="25400"/>
              </a:xfrm>
              <a:custGeom>
                <a:avLst/>
                <a:gdLst/>
                <a:ahLst/>
                <a:cxnLst>
                  <a:cxn ang="0">
                    <a:pos x="64" y="32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3" y="63"/>
                  </a:cxn>
                  <a:cxn ang="0">
                    <a:pos x="20" y="61"/>
                  </a:cxn>
                  <a:cxn ang="0">
                    <a:pos x="9" y="55"/>
                  </a:cxn>
                  <a:cxn ang="0">
                    <a:pos x="3" y="45"/>
                  </a:cxn>
                  <a:cxn ang="0">
                    <a:pos x="0" y="32"/>
                  </a:cxn>
                  <a:cxn ang="0">
                    <a:pos x="3" y="20"/>
                  </a:cxn>
                  <a:cxn ang="0">
                    <a:pos x="9" y="9"/>
                  </a:cxn>
                  <a:cxn ang="0">
                    <a:pos x="20" y="3"/>
                  </a:cxn>
                  <a:cxn ang="0">
                    <a:pos x="33" y="0"/>
                  </a:cxn>
                  <a:cxn ang="0">
                    <a:pos x="45" y="3"/>
                  </a:cxn>
                  <a:cxn ang="0">
                    <a:pos x="55" y="9"/>
                  </a:cxn>
                  <a:cxn ang="0">
                    <a:pos x="61" y="20"/>
                  </a:cxn>
                  <a:cxn ang="0">
                    <a:pos x="64" y="32"/>
                  </a:cxn>
                </a:cxnLst>
                <a:rect l="0" t="0" r="r" b="b"/>
                <a:pathLst>
                  <a:path w="64" h="63">
                    <a:moveTo>
                      <a:pt x="64" y="32"/>
                    </a:moveTo>
                    <a:lnTo>
                      <a:pt x="61" y="45"/>
                    </a:lnTo>
                    <a:lnTo>
                      <a:pt x="55" y="55"/>
                    </a:lnTo>
                    <a:lnTo>
                      <a:pt x="45" y="61"/>
                    </a:lnTo>
                    <a:lnTo>
                      <a:pt x="33" y="63"/>
                    </a:lnTo>
                    <a:lnTo>
                      <a:pt x="20" y="61"/>
                    </a:lnTo>
                    <a:lnTo>
                      <a:pt x="9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1" y="20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9" name="Freeform 45"/>
              <p:cNvSpPr>
                <a:spLocks/>
              </p:cNvSpPr>
              <p:nvPr/>
            </p:nvSpPr>
            <p:spPr bwMode="auto">
              <a:xfrm>
                <a:off x="5646738" y="2014538"/>
                <a:ext cx="44450" cy="44450"/>
              </a:xfrm>
              <a:custGeom>
                <a:avLst/>
                <a:gdLst/>
                <a:ahLst/>
                <a:cxnLst>
                  <a:cxn ang="0">
                    <a:pos x="112" y="57"/>
                  </a:cxn>
                  <a:cxn ang="0">
                    <a:pos x="109" y="75"/>
                  </a:cxn>
                  <a:cxn ang="0">
                    <a:pos x="101" y="90"/>
                  </a:cxn>
                  <a:cxn ang="0">
                    <a:pos x="90" y="101"/>
                  </a:cxn>
                  <a:cxn ang="0">
                    <a:pos x="74" y="109"/>
                  </a:cxn>
                  <a:cxn ang="0">
                    <a:pos x="57" y="112"/>
                  </a:cxn>
                  <a:cxn ang="0">
                    <a:pos x="39" y="109"/>
                  </a:cxn>
                  <a:cxn ang="0">
                    <a:pos x="23" y="101"/>
                  </a:cxn>
                  <a:cxn ang="0">
                    <a:pos x="11" y="90"/>
                  </a:cxn>
                  <a:cxn ang="0">
                    <a:pos x="3" y="75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3" y="12"/>
                  </a:cxn>
                  <a:cxn ang="0">
                    <a:pos x="39" y="4"/>
                  </a:cxn>
                  <a:cxn ang="0">
                    <a:pos x="57" y="0"/>
                  </a:cxn>
                  <a:cxn ang="0">
                    <a:pos x="74" y="4"/>
                  </a:cxn>
                  <a:cxn ang="0">
                    <a:pos x="90" y="12"/>
                  </a:cxn>
                  <a:cxn ang="0">
                    <a:pos x="101" y="24"/>
                  </a:cxn>
                  <a:cxn ang="0">
                    <a:pos x="109" y="39"/>
                  </a:cxn>
                  <a:cxn ang="0">
                    <a:pos x="112" y="57"/>
                  </a:cxn>
                </a:cxnLst>
                <a:rect l="0" t="0" r="r" b="b"/>
                <a:pathLst>
                  <a:path w="112" h="112">
                    <a:moveTo>
                      <a:pt x="112" y="57"/>
                    </a:moveTo>
                    <a:lnTo>
                      <a:pt x="109" y="75"/>
                    </a:lnTo>
                    <a:lnTo>
                      <a:pt x="101" y="90"/>
                    </a:lnTo>
                    <a:lnTo>
                      <a:pt x="90" y="101"/>
                    </a:lnTo>
                    <a:lnTo>
                      <a:pt x="74" y="109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1" y="90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74" y="4"/>
                    </a:lnTo>
                    <a:lnTo>
                      <a:pt x="90" y="12"/>
                    </a:lnTo>
                    <a:lnTo>
                      <a:pt x="101" y="24"/>
                    </a:lnTo>
                    <a:lnTo>
                      <a:pt x="109" y="39"/>
                    </a:lnTo>
                    <a:lnTo>
                      <a:pt x="112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0" name="Freeform 46"/>
              <p:cNvSpPr>
                <a:spLocks/>
              </p:cNvSpPr>
              <p:nvPr/>
            </p:nvSpPr>
            <p:spPr bwMode="auto">
              <a:xfrm>
                <a:off x="5649913" y="2063750"/>
                <a:ext cx="38100" cy="39688"/>
              </a:xfrm>
              <a:custGeom>
                <a:avLst/>
                <a:gdLst/>
                <a:ahLst/>
                <a:cxnLst>
                  <a:cxn ang="0">
                    <a:pos x="97" y="48"/>
                  </a:cxn>
                  <a:cxn ang="0">
                    <a:pos x="95" y="64"/>
                  </a:cxn>
                  <a:cxn ang="0">
                    <a:pos x="87" y="77"/>
                  </a:cxn>
                  <a:cxn ang="0">
                    <a:pos x="77" y="88"/>
                  </a:cxn>
                  <a:cxn ang="0">
                    <a:pos x="64" y="95"/>
                  </a:cxn>
                  <a:cxn ang="0">
                    <a:pos x="49" y="97"/>
                  </a:cxn>
                  <a:cxn ang="0">
                    <a:pos x="33" y="95"/>
                  </a:cxn>
                  <a:cxn ang="0">
                    <a:pos x="20" y="88"/>
                  </a:cxn>
                  <a:cxn ang="0">
                    <a:pos x="9" y="77"/>
                  </a:cxn>
                  <a:cxn ang="0">
                    <a:pos x="2" y="64"/>
                  </a:cxn>
                  <a:cxn ang="0">
                    <a:pos x="0" y="48"/>
                  </a:cxn>
                  <a:cxn ang="0">
                    <a:pos x="2" y="33"/>
                  </a:cxn>
                  <a:cxn ang="0">
                    <a:pos x="9" y="20"/>
                  </a:cxn>
                  <a:cxn ang="0">
                    <a:pos x="20" y="10"/>
                  </a:cxn>
                  <a:cxn ang="0">
                    <a:pos x="33" y="2"/>
                  </a:cxn>
                  <a:cxn ang="0">
                    <a:pos x="49" y="0"/>
                  </a:cxn>
                  <a:cxn ang="0">
                    <a:pos x="64" y="2"/>
                  </a:cxn>
                  <a:cxn ang="0">
                    <a:pos x="77" y="10"/>
                  </a:cxn>
                  <a:cxn ang="0">
                    <a:pos x="87" y="20"/>
                  </a:cxn>
                  <a:cxn ang="0">
                    <a:pos x="95" y="33"/>
                  </a:cxn>
                  <a:cxn ang="0">
                    <a:pos x="97" y="48"/>
                  </a:cxn>
                </a:cxnLst>
                <a:rect l="0" t="0" r="r" b="b"/>
                <a:pathLst>
                  <a:path w="97" h="97">
                    <a:moveTo>
                      <a:pt x="97" y="48"/>
                    </a:moveTo>
                    <a:lnTo>
                      <a:pt x="95" y="64"/>
                    </a:lnTo>
                    <a:lnTo>
                      <a:pt x="87" y="77"/>
                    </a:lnTo>
                    <a:lnTo>
                      <a:pt x="77" y="88"/>
                    </a:lnTo>
                    <a:lnTo>
                      <a:pt x="64" y="95"/>
                    </a:lnTo>
                    <a:lnTo>
                      <a:pt x="49" y="97"/>
                    </a:lnTo>
                    <a:lnTo>
                      <a:pt x="33" y="95"/>
                    </a:lnTo>
                    <a:lnTo>
                      <a:pt x="20" y="88"/>
                    </a:lnTo>
                    <a:lnTo>
                      <a:pt x="9" y="77"/>
                    </a:lnTo>
                    <a:lnTo>
                      <a:pt x="2" y="64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9" y="20"/>
                    </a:lnTo>
                    <a:lnTo>
                      <a:pt x="20" y="10"/>
                    </a:lnTo>
                    <a:lnTo>
                      <a:pt x="33" y="2"/>
                    </a:lnTo>
                    <a:lnTo>
                      <a:pt x="49" y="0"/>
                    </a:lnTo>
                    <a:lnTo>
                      <a:pt x="64" y="2"/>
                    </a:lnTo>
                    <a:lnTo>
                      <a:pt x="77" y="10"/>
                    </a:lnTo>
                    <a:lnTo>
                      <a:pt x="87" y="20"/>
                    </a:lnTo>
                    <a:lnTo>
                      <a:pt x="95" y="33"/>
                    </a:lnTo>
                    <a:lnTo>
                      <a:pt x="97" y="4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1" name="Freeform 47"/>
              <p:cNvSpPr>
                <a:spLocks/>
              </p:cNvSpPr>
              <p:nvPr/>
            </p:nvSpPr>
            <p:spPr bwMode="auto">
              <a:xfrm>
                <a:off x="5645150" y="2108200"/>
                <a:ext cx="47625" cy="46038"/>
              </a:xfrm>
              <a:custGeom>
                <a:avLst/>
                <a:gdLst/>
                <a:ahLst/>
                <a:cxnLst>
                  <a:cxn ang="0">
                    <a:pos x="116" y="58"/>
                  </a:cxn>
                  <a:cxn ang="0">
                    <a:pos x="113" y="77"/>
                  </a:cxn>
                  <a:cxn ang="0">
                    <a:pos x="105" y="92"/>
                  </a:cxn>
                  <a:cxn ang="0">
                    <a:pos x="93" y="105"/>
                  </a:cxn>
                  <a:cxn ang="0">
                    <a:pos x="77" y="113"/>
                  </a:cxn>
                  <a:cxn ang="0">
                    <a:pos x="59" y="117"/>
                  </a:cxn>
                  <a:cxn ang="0">
                    <a:pos x="40" y="113"/>
                  </a:cxn>
                  <a:cxn ang="0">
                    <a:pos x="24" y="105"/>
                  </a:cxn>
                  <a:cxn ang="0">
                    <a:pos x="11" y="92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7" y="4"/>
                  </a:cxn>
                  <a:cxn ang="0">
                    <a:pos x="93" y="11"/>
                  </a:cxn>
                  <a:cxn ang="0">
                    <a:pos x="105" y="23"/>
                  </a:cxn>
                  <a:cxn ang="0">
                    <a:pos x="113" y="39"/>
                  </a:cxn>
                  <a:cxn ang="0">
                    <a:pos x="116" y="58"/>
                  </a:cxn>
                </a:cxnLst>
                <a:rect l="0" t="0" r="r" b="b"/>
                <a:pathLst>
                  <a:path w="116" h="117">
                    <a:moveTo>
                      <a:pt x="116" y="58"/>
                    </a:moveTo>
                    <a:lnTo>
                      <a:pt x="113" y="77"/>
                    </a:lnTo>
                    <a:lnTo>
                      <a:pt x="105" y="92"/>
                    </a:lnTo>
                    <a:lnTo>
                      <a:pt x="93" y="105"/>
                    </a:lnTo>
                    <a:lnTo>
                      <a:pt x="77" y="113"/>
                    </a:lnTo>
                    <a:lnTo>
                      <a:pt x="59" y="117"/>
                    </a:lnTo>
                    <a:lnTo>
                      <a:pt x="40" y="113"/>
                    </a:lnTo>
                    <a:lnTo>
                      <a:pt x="24" y="105"/>
                    </a:lnTo>
                    <a:lnTo>
                      <a:pt x="11" y="92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7" y="4"/>
                    </a:lnTo>
                    <a:lnTo>
                      <a:pt x="93" y="11"/>
                    </a:lnTo>
                    <a:lnTo>
                      <a:pt x="105" y="23"/>
                    </a:lnTo>
                    <a:lnTo>
                      <a:pt x="113" y="39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2" name="Freeform 48"/>
              <p:cNvSpPr>
                <a:spLocks/>
              </p:cNvSpPr>
              <p:nvPr/>
            </p:nvSpPr>
            <p:spPr bwMode="auto">
              <a:xfrm>
                <a:off x="5645150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3" name="Freeform 49"/>
              <p:cNvSpPr>
                <a:spLocks/>
              </p:cNvSpPr>
              <p:nvPr/>
            </p:nvSpPr>
            <p:spPr bwMode="auto">
              <a:xfrm>
                <a:off x="5645150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4" name="Freeform 50"/>
              <p:cNvSpPr>
                <a:spLocks/>
              </p:cNvSpPr>
              <p:nvPr/>
            </p:nvSpPr>
            <p:spPr bwMode="auto">
              <a:xfrm>
                <a:off x="5645150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5" name="Freeform 51"/>
              <p:cNvSpPr>
                <a:spLocks/>
              </p:cNvSpPr>
              <p:nvPr/>
            </p:nvSpPr>
            <p:spPr bwMode="auto">
              <a:xfrm>
                <a:off x="5645150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6" name="Freeform 52"/>
              <p:cNvSpPr>
                <a:spLocks/>
              </p:cNvSpPr>
              <p:nvPr/>
            </p:nvSpPr>
            <p:spPr bwMode="auto">
              <a:xfrm>
                <a:off x="5645150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7" name="Freeform 53"/>
              <p:cNvSpPr>
                <a:spLocks/>
              </p:cNvSpPr>
              <p:nvPr/>
            </p:nvSpPr>
            <p:spPr bwMode="auto">
              <a:xfrm>
                <a:off x="5645150" y="2389188"/>
                <a:ext cx="47625" cy="46038"/>
              </a:xfrm>
              <a:custGeom>
                <a:avLst/>
                <a:gdLst/>
                <a:ahLst/>
                <a:cxnLst>
                  <a:cxn ang="0">
                    <a:pos x="116" y="59"/>
                  </a:cxn>
                  <a:cxn ang="0">
                    <a:pos x="113" y="78"/>
                  </a:cxn>
                  <a:cxn ang="0">
                    <a:pos x="105" y="93"/>
                  </a:cxn>
                  <a:cxn ang="0">
                    <a:pos x="93" y="105"/>
                  </a:cxn>
                  <a:cxn ang="0">
                    <a:pos x="77" y="113"/>
                  </a:cxn>
                  <a:cxn ang="0">
                    <a:pos x="59" y="116"/>
                  </a:cxn>
                  <a:cxn ang="0">
                    <a:pos x="40" y="113"/>
                  </a:cxn>
                  <a:cxn ang="0">
                    <a:pos x="24" y="105"/>
                  </a:cxn>
                  <a:cxn ang="0">
                    <a:pos x="11" y="93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5" y="24"/>
                  </a:cxn>
                  <a:cxn ang="0">
                    <a:pos x="113" y="40"/>
                  </a:cxn>
                  <a:cxn ang="0">
                    <a:pos x="116" y="59"/>
                  </a:cxn>
                </a:cxnLst>
                <a:rect l="0" t="0" r="r" b="b"/>
                <a:pathLst>
                  <a:path w="116" h="116">
                    <a:moveTo>
                      <a:pt x="116" y="59"/>
                    </a:moveTo>
                    <a:lnTo>
                      <a:pt x="113" y="78"/>
                    </a:lnTo>
                    <a:lnTo>
                      <a:pt x="105" y="93"/>
                    </a:lnTo>
                    <a:lnTo>
                      <a:pt x="93" y="105"/>
                    </a:lnTo>
                    <a:lnTo>
                      <a:pt x="77" y="113"/>
                    </a:lnTo>
                    <a:lnTo>
                      <a:pt x="59" y="116"/>
                    </a:lnTo>
                    <a:lnTo>
                      <a:pt x="40" y="113"/>
                    </a:lnTo>
                    <a:lnTo>
                      <a:pt x="24" y="105"/>
                    </a:lnTo>
                    <a:lnTo>
                      <a:pt x="11" y="93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5" y="24"/>
                    </a:lnTo>
                    <a:lnTo>
                      <a:pt x="113" y="40"/>
                    </a:lnTo>
                    <a:lnTo>
                      <a:pt x="116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8" name="Freeform 54"/>
              <p:cNvSpPr>
                <a:spLocks/>
              </p:cNvSpPr>
              <p:nvPr/>
            </p:nvSpPr>
            <p:spPr bwMode="auto">
              <a:xfrm>
                <a:off x="5653088" y="2443163"/>
                <a:ext cx="31750" cy="30163"/>
              </a:xfrm>
              <a:custGeom>
                <a:avLst/>
                <a:gdLst/>
                <a:ahLst/>
                <a:cxnLst>
                  <a:cxn ang="0">
                    <a:pos x="76" y="38"/>
                  </a:cxn>
                  <a:cxn ang="0">
                    <a:pos x="73" y="54"/>
                  </a:cxn>
                  <a:cxn ang="0">
                    <a:pos x="65" y="66"/>
                  </a:cxn>
                  <a:cxn ang="0">
                    <a:pos x="53" y="74"/>
                  </a:cxn>
                  <a:cxn ang="0">
                    <a:pos x="39" y="77"/>
                  </a:cxn>
                  <a:cxn ang="0">
                    <a:pos x="24" y="74"/>
                  </a:cxn>
                  <a:cxn ang="0">
                    <a:pos x="11" y="66"/>
                  </a:cxn>
                  <a:cxn ang="0">
                    <a:pos x="3" y="54"/>
                  </a:cxn>
                  <a:cxn ang="0">
                    <a:pos x="0" y="38"/>
                  </a:cxn>
                  <a:cxn ang="0">
                    <a:pos x="3" y="24"/>
                  </a:cxn>
                  <a:cxn ang="0">
                    <a:pos x="11" y="12"/>
                  </a:cxn>
                  <a:cxn ang="0">
                    <a:pos x="24" y="4"/>
                  </a:cxn>
                  <a:cxn ang="0">
                    <a:pos x="39" y="0"/>
                  </a:cxn>
                  <a:cxn ang="0">
                    <a:pos x="53" y="4"/>
                  </a:cxn>
                  <a:cxn ang="0">
                    <a:pos x="65" y="12"/>
                  </a:cxn>
                  <a:cxn ang="0">
                    <a:pos x="73" y="24"/>
                  </a:cxn>
                  <a:cxn ang="0">
                    <a:pos x="76" y="38"/>
                  </a:cxn>
                </a:cxnLst>
                <a:rect l="0" t="0" r="r" b="b"/>
                <a:pathLst>
                  <a:path w="76" h="77">
                    <a:moveTo>
                      <a:pt x="76" y="38"/>
                    </a:moveTo>
                    <a:lnTo>
                      <a:pt x="73" y="54"/>
                    </a:lnTo>
                    <a:lnTo>
                      <a:pt x="65" y="66"/>
                    </a:lnTo>
                    <a:lnTo>
                      <a:pt x="53" y="74"/>
                    </a:lnTo>
                    <a:lnTo>
                      <a:pt x="39" y="77"/>
                    </a:lnTo>
                    <a:lnTo>
                      <a:pt x="24" y="74"/>
                    </a:lnTo>
                    <a:lnTo>
                      <a:pt x="11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4"/>
                    </a:lnTo>
                    <a:lnTo>
                      <a:pt x="11" y="12"/>
                    </a:lnTo>
                    <a:lnTo>
                      <a:pt x="24" y="4"/>
                    </a:lnTo>
                    <a:lnTo>
                      <a:pt x="39" y="0"/>
                    </a:lnTo>
                    <a:lnTo>
                      <a:pt x="53" y="4"/>
                    </a:lnTo>
                    <a:lnTo>
                      <a:pt x="65" y="12"/>
                    </a:lnTo>
                    <a:lnTo>
                      <a:pt x="73" y="2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9" name="Freeform 55"/>
              <p:cNvSpPr>
                <a:spLocks/>
              </p:cNvSpPr>
              <p:nvPr/>
            </p:nvSpPr>
            <p:spPr bwMode="auto">
              <a:xfrm>
                <a:off x="5699125" y="1973263"/>
                <a:ext cx="34925" cy="33338"/>
              </a:xfrm>
              <a:custGeom>
                <a:avLst/>
                <a:gdLst/>
                <a:ahLst/>
                <a:cxnLst>
                  <a:cxn ang="0">
                    <a:pos x="87" y="43"/>
                  </a:cxn>
                  <a:cxn ang="0">
                    <a:pos x="85" y="58"/>
                  </a:cxn>
                  <a:cxn ang="0">
                    <a:pos x="78" y="69"/>
                  </a:cxn>
                  <a:cxn ang="0">
                    <a:pos x="70" y="79"/>
                  </a:cxn>
                  <a:cxn ang="0">
                    <a:pos x="57" y="84"/>
                  </a:cxn>
                  <a:cxn ang="0">
                    <a:pos x="43" y="87"/>
                  </a:cxn>
                  <a:cxn ang="0">
                    <a:pos x="30" y="84"/>
                  </a:cxn>
                  <a:cxn ang="0">
                    <a:pos x="17" y="79"/>
                  </a:cxn>
                  <a:cxn ang="0">
                    <a:pos x="9" y="69"/>
                  </a:cxn>
                  <a:cxn ang="0">
                    <a:pos x="2" y="58"/>
                  </a:cxn>
                  <a:cxn ang="0">
                    <a:pos x="0" y="43"/>
                  </a:cxn>
                  <a:cxn ang="0">
                    <a:pos x="2" y="29"/>
                  </a:cxn>
                  <a:cxn ang="0">
                    <a:pos x="9" y="18"/>
                  </a:cxn>
                  <a:cxn ang="0">
                    <a:pos x="17" y="8"/>
                  </a:cxn>
                  <a:cxn ang="0">
                    <a:pos x="30" y="2"/>
                  </a:cxn>
                  <a:cxn ang="0">
                    <a:pos x="43" y="0"/>
                  </a:cxn>
                  <a:cxn ang="0">
                    <a:pos x="57" y="2"/>
                  </a:cxn>
                  <a:cxn ang="0">
                    <a:pos x="70" y="8"/>
                  </a:cxn>
                  <a:cxn ang="0">
                    <a:pos x="78" y="18"/>
                  </a:cxn>
                  <a:cxn ang="0">
                    <a:pos x="85" y="29"/>
                  </a:cxn>
                  <a:cxn ang="0">
                    <a:pos x="87" y="43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lnTo>
                      <a:pt x="85" y="58"/>
                    </a:lnTo>
                    <a:lnTo>
                      <a:pt x="78" y="69"/>
                    </a:lnTo>
                    <a:lnTo>
                      <a:pt x="70" y="79"/>
                    </a:lnTo>
                    <a:lnTo>
                      <a:pt x="57" y="84"/>
                    </a:lnTo>
                    <a:lnTo>
                      <a:pt x="43" y="87"/>
                    </a:lnTo>
                    <a:lnTo>
                      <a:pt x="30" y="84"/>
                    </a:lnTo>
                    <a:lnTo>
                      <a:pt x="17" y="79"/>
                    </a:lnTo>
                    <a:lnTo>
                      <a:pt x="9" y="69"/>
                    </a:lnTo>
                    <a:lnTo>
                      <a:pt x="2" y="58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9" y="18"/>
                    </a:lnTo>
                    <a:lnTo>
                      <a:pt x="17" y="8"/>
                    </a:lnTo>
                    <a:lnTo>
                      <a:pt x="30" y="2"/>
                    </a:lnTo>
                    <a:lnTo>
                      <a:pt x="43" y="0"/>
                    </a:lnTo>
                    <a:lnTo>
                      <a:pt x="57" y="2"/>
                    </a:lnTo>
                    <a:lnTo>
                      <a:pt x="70" y="8"/>
                    </a:lnTo>
                    <a:lnTo>
                      <a:pt x="78" y="18"/>
                    </a:lnTo>
                    <a:lnTo>
                      <a:pt x="85" y="29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0" name="Freeform 56"/>
              <p:cNvSpPr>
                <a:spLocks/>
              </p:cNvSpPr>
              <p:nvPr/>
            </p:nvSpPr>
            <p:spPr bwMode="auto">
              <a:xfrm>
                <a:off x="5692775" y="2014538"/>
                <a:ext cx="46038" cy="44450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3" y="76"/>
                  </a:cxn>
                  <a:cxn ang="0">
                    <a:pos x="106" y="91"/>
                  </a:cxn>
                  <a:cxn ang="0">
                    <a:pos x="92" y="104"/>
                  </a:cxn>
                  <a:cxn ang="0">
                    <a:pos x="77" y="112"/>
                  </a:cxn>
                  <a:cxn ang="0">
                    <a:pos x="58" y="116"/>
                  </a:cxn>
                  <a:cxn ang="0">
                    <a:pos x="40" y="112"/>
                  </a:cxn>
                  <a:cxn ang="0">
                    <a:pos x="25" y="104"/>
                  </a:cxn>
                  <a:cxn ang="0">
                    <a:pos x="11" y="91"/>
                  </a:cxn>
                  <a:cxn ang="0">
                    <a:pos x="4" y="76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8" y="0"/>
                  </a:cxn>
                  <a:cxn ang="0">
                    <a:pos x="77" y="4"/>
                  </a:cxn>
                  <a:cxn ang="0">
                    <a:pos x="92" y="11"/>
                  </a:cxn>
                  <a:cxn ang="0">
                    <a:pos x="106" y="24"/>
                  </a:cxn>
                  <a:cxn ang="0">
                    <a:pos x="113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6">
                    <a:moveTo>
                      <a:pt x="117" y="58"/>
                    </a:moveTo>
                    <a:lnTo>
                      <a:pt x="113" y="76"/>
                    </a:lnTo>
                    <a:lnTo>
                      <a:pt x="106" y="91"/>
                    </a:lnTo>
                    <a:lnTo>
                      <a:pt x="92" y="104"/>
                    </a:lnTo>
                    <a:lnTo>
                      <a:pt x="77" y="112"/>
                    </a:lnTo>
                    <a:lnTo>
                      <a:pt x="58" y="116"/>
                    </a:lnTo>
                    <a:lnTo>
                      <a:pt x="40" y="112"/>
                    </a:lnTo>
                    <a:lnTo>
                      <a:pt x="25" y="104"/>
                    </a:lnTo>
                    <a:lnTo>
                      <a:pt x="11" y="91"/>
                    </a:lnTo>
                    <a:lnTo>
                      <a:pt x="4" y="76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7" y="4"/>
                    </a:lnTo>
                    <a:lnTo>
                      <a:pt x="92" y="11"/>
                    </a:lnTo>
                    <a:lnTo>
                      <a:pt x="106" y="24"/>
                    </a:lnTo>
                    <a:lnTo>
                      <a:pt x="113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1" name="Freeform 57"/>
              <p:cNvSpPr>
                <a:spLocks/>
              </p:cNvSpPr>
              <p:nvPr/>
            </p:nvSpPr>
            <p:spPr bwMode="auto">
              <a:xfrm>
                <a:off x="5695950" y="2063750"/>
                <a:ext cx="41275" cy="39688"/>
              </a:xfrm>
              <a:custGeom>
                <a:avLst/>
                <a:gdLst/>
                <a:ahLst/>
                <a:cxnLst>
                  <a:cxn ang="0">
                    <a:pos x="103" y="51"/>
                  </a:cxn>
                  <a:cxn ang="0">
                    <a:pos x="101" y="68"/>
                  </a:cxn>
                  <a:cxn ang="0">
                    <a:pos x="93" y="82"/>
                  </a:cxn>
                  <a:cxn ang="0">
                    <a:pos x="82" y="93"/>
                  </a:cxn>
                  <a:cxn ang="0">
                    <a:pos x="68" y="101"/>
                  </a:cxn>
                  <a:cxn ang="0">
                    <a:pos x="51" y="103"/>
                  </a:cxn>
                  <a:cxn ang="0">
                    <a:pos x="35" y="101"/>
                  </a:cxn>
                  <a:cxn ang="0">
                    <a:pos x="21" y="93"/>
                  </a:cxn>
                  <a:cxn ang="0">
                    <a:pos x="10" y="82"/>
                  </a:cxn>
                  <a:cxn ang="0">
                    <a:pos x="2" y="68"/>
                  </a:cxn>
                  <a:cxn ang="0">
                    <a:pos x="0" y="51"/>
                  </a:cxn>
                  <a:cxn ang="0">
                    <a:pos x="2" y="36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5" y="3"/>
                  </a:cxn>
                  <a:cxn ang="0">
                    <a:pos x="51" y="0"/>
                  </a:cxn>
                  <a:cxn ang="0">
                    <a:pos x="68" y="3"/>
                  </a:cxn>
                  <a:cxn ang="0">
                    <a:pos x="82" y="10"/>
                  </a:cxn>
                  <a:cxn ang="0">
                    <a:pos x="93" y="21"/>
                  </a:cxn>
                  <a:cxn ang="0">
                    <a:pos x="101" y="36"/>
                  </a:cxn>
                  <a:cxn ang="0">
                    <a:pos x="103" y="51"/>
                  </a:cxn>
                </a:cxnLst>
                <a:rect l="0" t="0" r="r" b="b"/>
                <a:pathLst>
                  <a:path w="103" h="103">
                    <a:moveTo>
                      <a:pt x="103" y="51"/>
                    </a:moveTo>
                    <a:lnTo>
                      <a:pt x="101" y="68"/>
                    </a:lnTo>
                    <a:lnTo>
                      <a:pt x="93" y="82"/>
                    </a:lnTo>
                    <a:lnTo>
                      <a:pt x="82" y="93"/>
                    </a:lnTo>
                    <a:lnTo>
                      <a:pt x="68" y="101"/>
                    </a:lnTo>
                    <a:lnTo>
                      <a:pt x="51" y="103"/>
                    </a:lnTo>
                    <a:lnTo>
                      <a:pt x="35" y="101"/>
                    </a:lnTo>
                    <a:lnTo>
                      <a:pt x="21" y="93"/>
                    </a:lnTo>
                    <a:lnTo>
                      <a:pt x="10" y="82"/>
                    </a:lnTo>
                    <a:lnTo>
                      <a:pt x="2" y="68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68" y="3"/>
                    </a:lnTo>
                    <a:lnTo>
                      <a:pt x="82" y="10"/>
                    </a:lnTo>
                    <a:lnTo>
                      <a:pt x="93" y="21"/>
                    </a:lnTo>
                    <a:lnTo>
                      <a:pt x="101" y="36"/>
                    </a:lnTo>
                    <a:lnTo>
                      <a:pt x="103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2" name="Freeform 58"/>
              <p:cNvSpPr>
                <a:spLocks/>
              </p:cNvSpPr>
              <p:nvPr/>
            </p:nvSpPr>
            <p:spPr bwMode="auto">
              <a:xfrm>
                <a:off x="5692775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3" y="78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8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3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8">
                    <a:moveTo>
                      <a:pt x="117" y="59"/>
                    </a:moveTo>
                    <a:lnTo>
                      <a:pt x="113" y="78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8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3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3" name="Freeform 59"/>
              <p:cNvSpPr>
                <a:spLocks/>
              </p:cNvSpPr>
              <p:nvPr/>
            </p:nvSpPr>
            <p:spPr bwMode="auto">
              <a:xfrm>
                <a:off x="5692775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4" name="Freeform 60"/>
              <p:cNvSpPr>
                <a:spLocks/>
              </p:cNvSpPr>
              <p:nvPr/>
            </p:nvSpPr>
            <p:spPr bwMode="auto">
              <a:xfrm>
                <a:off x="5692775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5" name="Freeform 61"/>
              <p:cNvSpPr>
                <a:spLocks/>
              </p:cNvSpPr>
              <p:nvPr/>
            </p:nvSpPr>
            <p:spPr bwMode="auto">
              <a:xfrm>
                <a:off x="5692775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6" name="Freeform 62"/>
              <p:cNvSpPr>
                <a:spLocks/>
              </p:cNvSpPr>
              <p:nvPr/>
            </p:nvSpPr>
            <p:spPr bwMode="auto">
              <a:xfrm>
                <a:off x="5692775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7" name="Freeform 63"/>
              <p:cNvSpPr>
                <a:spLocks/>
              </p:cNvSpPr>
              <p:nvPr/>
            </p:nvSpPr>
            <p:spPr bwMode="auto">
              <a:xfrm>
                <a:off x="5692775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8" name="Freeform 64"/>
              <p:cNvSpPr>
                <a:spLocks/>
              </p:cNvSpPr>
              <p:nvPr/>
            </p:nvSpPr>
            <p:spPr bwMode="auto">
              <a:xfrm>
                <a:off x="5692775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9" name="Freeform 65"/>
              <p:cNvSpPr>
                <a:spLocks/>
              </p:cNvSpPr>
              <p:nvPr/>
            </p:nvSpPr>
            <p:spPr bwMode="auto">
              <a:xfrm>
                <a:off x="5694363" y="2436813"/>
                <a:ext cx="42863" cy="44450"/>
              </a:xfrm>
              <a:custGeom>
                <a:avLst/>
                <a:gdLst/>
                <a:ahLst/>
                <a:cxnLst>
                  <a:cxn ang="0">
                    <a:pos x="109" y="54"/>
                  </a:cxn>
                  <a:cxn ang="0">
                    <a:pos x="106" y="72"/>
                  </a:cxn>
                  <a:cxn ang="0">
                    <a:pos x="98" y="87"/>
                  </a:cxn>
                  <a:cxn ang="0">
                    <a:pos x="87" y="98"/>
                  </a:cxn>
                  <a:cxn ang="0">
                    <a:pos x="72" y="106"/>
                  </a:cxn>
                  <a:cxn ang="0">
                    <a:pos x="54" y="109"/>
                  </a:cxn>
                  <a:cxn ang="0">
                    <a:pos x="37" y="106"/>
                  </a:cxn>
                  <a:cxn ang="0">
                    <a:pos x="22" y="98"/>
                  </a:cxn>
                  <a:cxn ang="0">
                    <a:pos x="10" y="87"/>
                  </a:cxn>
                  <a:cxn ang="0">
                    <a:pos x="3" y="72"/>
                  </a:cxn>
                  <a:cxn ang="0">
                    <a:pos x="0" y="54"/>
                  </a:cxn>
                  <a:cxn ang="0">
                    <a:pos x="3" y="37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98" y="22"/>
                  </a:cxn>
                  <a:cxn ang="0">
                    <a:pos x="106" y="37"/>
                  </a:cxn>
                  <a:cxn ang="0">
                    <a:pos x="109" y="54"/>
                  </a:cxn>
                </a:cxnLst>
                <a:rect l="0" t="0" r="r" b="b"/>
                <a:pathLst>
                  <a:path w="109" h="109">
                    <a:moveTo>
                      <a:pt x="109" y="54"/>
                    </a:moveTo>
                    <a:lnTo>
                      <a:pt x="106" y="72"/>
                    </a:lnTo>
                    <a:lnTo>
                      <a:pt x="98" y="87"/>
                    </a:lnTo>
                    <a:lnTo>
                      <a:pt x="87" y="98"/>
                    </a:lnTo>
                    <a:lnTo>
                      <a:pt x="72" y="106"/>
                    </a:lnTo>
                    <a:lnTo>
                      <a:pt x="54" y="109"/>
                    </a:lnTo>
                    <a:lnTo>
                      <a:pt x="37" y="106"/>
                    </a:lnTo>
                    <a:lnTo>
                      <a:pt x="22" y="98"/>
                    </a:lnTo>
                    <a:lnTo>
                      <a:pt x="10" y="87"/>
                    </a:lnTo>
                    <a:lnTo>
                      <a:pt x="3" y="72"/>
                    </a:lnTo>
                    <a:lnTo>
                      <a:pt x="0" y="54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98" y="22"/>
                    </a:lnTo>
                    <a:lnTo>
                      <a:pt x="106" y="37"/>
                    </a:lnTo>
                    <a:lnTo>
                      <a:pt x="109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0" name="Freeform 66"/>
              <p:cNvSpPr>
                <a:spLocks/>
              </p:cNvSpPr>
              <p:nvPr/>
            </p:nvSpPr>
            <p:spPr bwMode="auto">
              <a:xfrm>
                <a:off x="5746750" y="2068513"/>
                <a:ext cx="31750" cy="30163"/>
              </a:xfrm>
              <a:custGeom>
                <a:avLst/>
                <a:gdLst/>
                <a:ahLst/>
                <a:cxnLst>
                  <a:cxn ang="0">
                    <a:pos x="77" y="38"/>
                  </a:cxn>
                  <a:cxn ang="0">
                    <a:pos x="74" y="54"/>
                  </a:cxn>
                  <a:cxn ang="0">
                    <a:pos x="66" y="66"/>
                  </a:cxn>
                  <a:cxn ang="0">
                    <a:pos x="54" y="75"/>
                  </a:cxn>
                  <a:cxn ang="0">
                    <a:pos x="39" y="78"/>
                  </a:cxn>
                  <a:cxn ang="0">
                    <a:pos x="24" y="75"/>
                  </a:cxn>
                  <a:cxn ang="0">
                    <a:pos x="11" y="66"/>
                  </a:cxn>
                  <a:cxn ang="0">
                    <a:pos x="3" y="54"/>
                  </a:cxn>
                  <a:cxn ang="0">
                    <a:pos x="0" y="38"/>
                  </a:cxn>
                  <a:cxn ang="0">
                    <a:pos x="3" y="24"/>
                  </a:cxn>
                  <a:cxn ang="0">
                    <a:pos x="11" y="11"/>
                  </a:cxn>
                  <a:cxn ang="0">
                    <a:pos x="24" y="3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4" y="24"/>
                  </a:cxn>
                  <a:cxn ang="0">
                    <a:pos x="77" y="38"/>
                  </a:cxn>
                </a:cxnLst>
                <a:rect l="0" t="0" r="r" b="b"/>
                <a:pathLst>
                  <a:path w="77" h="78">
                    <a:moveTo>
                      <a:pt x="77" y="38"/>
                    </a:moveTo>
                    <a:lnTo>
                      <a:pt x="74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9" y="78"/>
                    </a:lnTo>
                    <a:lnTo>
                      <a:pt x="24" y="75"/>
                    </a:lnTo>
                    <a:lnTo>
                      <a:pt x="11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4" y="3"/>
                    </a:ln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4" y="2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1" name="Freeform 67"/>
              <p:cNvSpPr>
                <a:spLocks/>
              </p:cNvSpPr>
              <p:nvPr/>
            </p:nvSpPr>
            <p:spPr bwMode="auto">
              <a:xfrm>
                <a:off x="5740400" y="2108200"/>
                <a:ext cx="46038" cy="44450"/>
              </a:xfrm>
              <a:custGeom>
                <a:avLst/>
                <a:gdLst/>
                <a:ahLst/>
                <a:cxnLst>
                  <a:cxn ang="0">
                    <a:pos x="115" y="58"/>
                  </a:cxn>
                  <a:cxn ang="0">
                    <a:pos x="112" y="77"/>
                  </a:cxn>
                  <a:cxn ang="0">
                    <a:pos x="104" y="92"/>
                  </a:cxn>
                  <a:cxn ang="0">
                    <a:pos x="92" y="104"/>
                  </a:cxn>
                  <a:cxn ang="0">
                    <a:pos x="76" y="112"/>
                  </a:cxn>
                  <a:cxn ang="0">
                    <a:pos x="58" y="115"/>
                  </a:cxn>
                  <a:cxn ang="0">
                    <a:pos x="40" y="112"/>
                  </a:cxn>
                  <a:cxn ang="0">
                    <a:pos x="24" y="104"/>
                  </a:cxn>
                  <a:cxn ang="0">
                    <a:pos x="11" y="92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8" y="0"/>
                  </a:cxn>
                  <a:cxn ang="0">
                    <a:pos x="76" y="4"/>
                  </a:cxn>
                  <a:cxn ang="0">
                    <a:pos x="92" y="11"/>
                  </a:cxn>
                  <a:cxn ang="0">
                    <a:pos x="104" y="25"/>
                  </a:cxn>
                  <a:cxn ang="0">
                    <a:pos x="112" y="40"/>
                  </a:cxn>
                  <a:cxn ang="0">
                    <a:pos x="115" y="58"/>
                  </a:cxn>
                </a:cxnLst>
                <a:rect l="0" t="0" r="r" b="b"/>
                <a:pathLst>
                  <a:path w="115" h="115">
                    <a:moveTo>
                      <a:pt x="115" y="58"/>
                    </a:moveTo>
                    <a:lnTo>
                      <a:pt x="112" y="77"/>
                    </a:lnTo>
                    <a:lnTo>
                      <a:pt x="104" y="92"/>
                    </a:lnTo>
                    <a:lnTo>
                      <a:pt x="92" y="104"/>
                    </a:lnTo>
                    <a:lnTo>
                      <a:pt x="76" y="112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4"/>
                    </a:lnTo>
                    <a:lnTo>
                      <a:pt x="11" y="92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6" y="4"/>
                    </a:lnTo>
                    <a:lnTo>
                      <a:pt x="92" y="11"/>
                    </a:lnTo>
                    <a:lnTo>
                      <a:pt x="104" y="25"/>
                    </a:lnTo>
                    <a:lnTo>
                      <a:pt x="112" y="40"/>
                    </a:lnTo>
                    <a:lnTo>
                      <a:pt x="115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2" name="Freeform 68"/>
              <p:cNvSpPr>
                <a:spLocks/>
              </p:cNvSpPr>
              <p:nvPr/>
            </p:nvSpPr>
            <p:spPr bwMode="auto">
              <a:xfrm>
                <a:off x="5738813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3" name="Freeform 69"/>
              <p:cNvSpPr>
                <a:spLocks/>
              </p:cNvSpPr>
              <p:nvPr/>
            </p:nvSpPr>
            <p:spPr bwMode="auto">
              <a:xfrm>
                <a:off x="5738813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4" name="Freeform 70"/>
              <p:cNvSpPr>
                <a:spLocks/>
              </p:cNvSpPr>
              <p:nvPr/>
            </p:nvSpPr>
            <p:spPr bwMode="auto">
              <a:xfrm>
                <a:off x="5738813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5" name="Freeform 71"/>
              <p:cNvSpPr>
                <a:spLocks/>
              </p:cNvSpPr>
              <p:nvPr/>
            </p:nvSpPr>
            <p:spPr bwMode="auto">
              <a:xfrm>
                <a:off x="5738813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6" name="Freeform 72"/>
              <p:cNvSpPr>
                <a:spLocks/>
              </p:cNvSpPr>
              <p:nvPr/>
            </p:nvSpPr>
            <p:spPr bwMode="auto">
              <a:xfrm>
                <a:off x="5738813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7" name="Freeform 73"/>
              <p:cNvSpPr>
                <a:spLocks/>
              </p:cNvSpPr>
              <p:nvPr/>
            </p:nvSpPr>
            <p:spPr bwMode="auto">
              <a:xfrm>
                <a:off x="5740400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8"/>
                  </a:cxn>
                  <a:cxn ang="0">
                    <a:pos x="112" y="75"/>
                  </a:cxn>
                  <a:cxn ang="0">
                    <a:pos x="104" y="91"/>
                  </a:cxn>
                  <a:cxn ang="0">
                    <a:pos x="92" y="104"/>
                  </a:cxn>
                  <a:cxn ang="0">
                    <a:pos x="76" y="112"/>
                  </a:cxn>
                  <a:cxn ang="0">
                    <a:pos x="58" y="115"/>
                  </a:cxn>
                  <a:cxn ang="0">
                    <a:pos x="40" y="112"/>
                  </a:cxn>
                  <a:cxn ang="0">
                    <a:pos x="24" y="104"/>
                  </a:cxn>
                  <a:cxn ang="0">
                    <a:pos x="11" y="91"/>
                  </a:cxn>
                  <a:cxn ang="0">
                    <a:pos x="3" y="75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2" y="11"/>
                  </a:cxn>
                  <a:cxn ang="0">
                    <a:pos x="104" y="23"/>
                  </a:cxn>
                  <a:cxn ang="0">
                    <a:pos x="112" y="39"/>
                  </a:cxn>
                  <a:cxn ang="0">
                    <a:pos x="115" y="58"/>
                  </a:cxn>
                </a:cxnLst>
                <a:rect l="0" t="0" r="r" b="b"/>
                <a:pathLst>
                  <a:path w="115" h="115">
                    <a:moveTo>
                      <a:pt x="115" y="58"/>
                    </a:moveTo>
                    <a:lnTo>
                      <a:pt x="112" y="75"/>
                    </a:lnTo>
                    <a:lnTo>
                      <a:pt x="104" y="91"/>
                    </a:lnTo>
                    <a:lnTo>
                      <a:pt x="92" y="104"/>
                    </a:lnTo>
                    <a:lnTo>
                      <a:pt x="76" y="112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4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2" y="11"/>
                    </a:lnTo>
                    <a:lnTo>
                      <a:pt x="104" y="23"/>
                    </a:lnTo>
                    <a:lnTo>
                      <a:pt x="112" y="39"/>
                    </a:lnTo>
                    <a:lnTo>
                      <a:pt x="115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8" name="Freeform 74"/>
              <p:cNvSpPr>
                <a:spLocks/>
              </p:cNvSpPr>
              <p:nvPr/>
            </p:nvSpPr>
            <p:spPr bwMode="auto">
              <a:xfrm>
                <a:off x="5786438" y="2108200"/>
                <a:ext cx="46038" cy="44450"/>
              </a:xfrm>
              <a:custGeom>
                <a:avLst/>
                <a:gdLst/>
                <a:ahLst/>
                <a:cxnLst>
                  <a:cxn ang="0">
                    <a:pos x="116" y="58"/>
                  </a:cxn>
                  <a:cxn ang="0">
                    <a:pos x="112" y="77"/>
                  </a:cxn>
                  <a:cxn ang="0">
                    <a:pos x="105" y="92"/>
                  </a:cxn>
                  <a:cxn ang="0">
                    <a:pos x="92" y="104"/>
                  </a:cxn>
                  <a:cxn ang="0">
                    <a:pos x="77" y="112"/>
                  </a:cxn>
                  <a:cxn ang="0">
                    <a:pos x="58" y="115"/>
                  </a:cxn>
                  <a:cxn ang="0">
                    <a:pos x="39" y="112"/>
                  </a:cxn>
                  <a:cxn ang="0">
                    <a:pos x="24" y="104"/>
                  </a:cxn>
                  <a:cxn ang="0">
                    <a:pos x="12" y="92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3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8" y="0"/>
                  </a:cxn>
                  <a:cxn ang="0">
                    <a:pos x="77" y="4"/>
                  </a:cxn>
                  <a:cxn ang="0">
                    <a:pos x="92" y="11"/>
                  </a:cxn>
                  <a:cxn ang="0">
                    <a:pos x="105" y="23"/>
                  </a:cxn>
                  <a:cxn ang="0">
                    <a:pos x="112" y="39"/>
                  </a:cxn>
                  <a:cxn ang="0">
                    <a:pos x="116" y="58"/>
                  </a:cxn>
                </a:cxnLst>
                <a:rect l="0" t="0" r="r" b="b"/>
                <a:pathLst>
                  <a:path w="116" h="115">
                    <a:moveTo>
                      <a:pt x="116" y="58"/>
                    </a:moveTo>
                    <a:lnTo>
                      <a:pt x="112" y="77"/>
                    </a:lnTo>
                    <a:lnTo>
                      <a:pt x="105" y="92"/>
                    </a:lnTo>
                    <a:lnTo>
                      <a:pt x="92" y="104"/>
                    </a:lnTo>
                    <a:lnTo>
                      <a:pt x="77" y="112"/>
                    </a:lnTo>
                    <a:lnTo>
                      <a:pt x="58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2" y="92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8" y="0"/>
                    </a:lnTo>
                    <a:lnTo>
                      <a:pt x="77" y="4"/>
                    </a:lnTo>
                    <a:lnTo>
                      <a:pt x="92" y="11"/>
                    </a:lnTo>
                    <a:lnTo>
                      <a:pt x="105" y="23"/>
                    </a:lnTo>
                    <a:lnTo>
                      <a:pt x="112" y="39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9" name="Freeform 75"/>
              <p:cNvSpPr>
                <a:spLocks/>
              </p:cNvSpPr>
              <p:nvPr/>
            </p:nvSpPr>
            <p:spPr bwMode="auto">
              <a:xfrm>
                <a:off x="5786438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3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3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0" name="Freeform 76"/>
              <p:cNvSpPr>
                <a:spLocks/>
              </p:cNvSpPr>
              <p:nvPr/>
            </p:nvSpPr>
            <p:spPr bwMode="auto">
              <a:xfrm>
                <a:off x="5786438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4" y="79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4" y="79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1" name="Freeform 77"/>
              <p:cNvSpPr>
                <a:spLocks/>
              </p:cNvSpPr>
              <p:nvPr/>
            </p:nvSpPr>
            <p:spPr bwMode="auto">
              <a:xfrm>
                <a:off x="5786438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2" name="Freeform 78"/>
              <p:cNvSpPr>
                <a:spLocks/>
              </p:cNvSpPr>
              <p:nvPr/>
            </p:nvSpPr>
            <p:spPr bwMode="auto">
              <a:xfrm>
                <a:off x="5786438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4" y="78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4" y="78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3" name="Freeform 79"/>
              <p:cNvSpPr>
                <a:spLocks/>
              </p:cNvSpPr>
              <p:nvPr/>
            </p:nvSpPr>
            <p:spPr bwMode="auto">
              <a:xfrm>
                <a:off x="5786438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4" name="Freeform 80"/>
              <p:cNvSpPr>
                <a:spLocks/>
              </p:cNvSpPr>
              <p:nvPr/>
            </p:nvSpPr>
            <p:spPr bwMode="auto">
              <a:xfrm>
                <a:off x="5786438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6" y="58"/>
                  </a:cxn>
                  <a:cxn ang="0">
                    <a:pos x="112" y="75"/>
                  </a:cxn>
                  <a:cxn ang="0">
                    <a:pos x="105" y="91"/>
                  </a:cxn>
                  <a:cxn ang="0">
                    <a:pos x="92" y="104"/>
                  </a:cxn>
                  <a:cxn ang="0">
                    <a:pos x="77" y="112"/>
                  </a:cxn>
                  <a:cxn ang="0">
                    <a:pos x="58" y="115"/>
                  </a:cxn>
                  <a:cxn ang="0">
                    <a:pos x="39" y="112"/>
                  </a:cxn>
                  <a:cxn ang="0">
                    <a:pos x="24" y="104"/>
                  </a:cxn>
                  <a:cxn ang="0">
                    <a:pos x="12" y="91"/>
                  </a:cxn>
                  <a:cxn ang="0">
                    <a:pos x="4" y="75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2" y="11"/>
                  </a:cxn>
                  <a:cxn ang="0">
                    <a:pos x="105" y="23"/>
                  </a:cxn>
                  <a:cxn ang="0">
                    <a:pos x="112" y="39"/>
                  </a:cxn>
                  <a:cxn ang="0">
                    <a:pos x="116" y="58"/>
                  </a:cxn>
                </a:cxnLst>
                <a:rect l="0" t="0" r="r" b="b"/>
                <a:pathLst>
                  <a:path w="116" h="115">
                    <a:moveTo>
                      <a:pt x="116" y="58"/>
                    </a:moveTo>
                    <a:lnTo>
                      <a:pt x="112" y="75"/>
                    </a:lnTo>
                    <a:lnTo>
                      <a:pt x="105" y="91"/>
                    </a:lnTo>
                    <a:lnTo>
                      <a:pt x="92" y="104"/>
                    </a:lnTo>
                    <a:lnTo>
                      <a:pt x="77" y="112"/>
                    </a:lnTo>
                    <a:lnTo>
                      <a:pt x="58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2" y="91"/>
                    </a:lnTo>
                    <a:lnTo>
                      <a:pt x="4" y="75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2" y="11"/>
                    </a:lnTo>
                    <a:lnTo>
                      <a:pt x="105" y="23"/>
                    </a:lnTo>
                    <a:lnTo>
                      <a:pt x="112" y="39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5" name="Freeform 81"/>
              <p:cNvSpPr>
                <a:spLocks/>
              </p:cNvSpPr>
              <p:nvPr/>
            </p:nvSpPr>
            <p:spPr bwMode="auto">
              <a:xfrm>
                <a:off x="5843588" y="2022475"/>
                <a:ext cx="26988" cy="28575"/>
              </a:xfrm>
              <a:custGeom>
                <a:avLst/>
                <a:gdLst/>
                <a:ahLst/>
                <a:cxnLst>
                  <a:cxn ang="0">
                    <a:pos x="71" y="36"/>
                  </a:cxn>
                  <a:cxn ang="0">
                    <a:pos x="68" y="49"/>
                  </a:cxn>
                  <a:cxn ang="0">
                    <a:pos x="60" y="60"/>
                  </a:cxn>
                  <a:cxn ang="0">
                    <a:pos x="49" y="68"/>
                  </a:cxn>
                  <a:cxn ang="0">
                    <a:pos x="36" y="70"/>
                  </a:cxn>
                  <a:cxn ang="0">
                    <a:pos x="21" y="68"/>
                  </a:cxn>
                  <a:cxn ang="0">
                    <a:pos x="10" y="60"/>
                  </a:cxn>
                  <a:cxn ang="0">
                    <a:pos x="2" y="49"/>
                  </a:cxn>
                  <a:cxn ang="0">
                    <a:pos x="0" y="36"/>
                  </a:cxn>
                  <a:cxn ang="0">
                    <a:pos x="2" y="22"/>
                  </a:cxn>
                  <a:cxn ang="0">
                    <a:pos x="10" y="10"/>
                  </a:cxn>
                  <a:cxn ang="0">
                    <a:pos x="21" y="3"/>
                  </a:cxn>
                  <a:cxn ang="0">
                    <a:pos x="36" y="0"/>
                  </a:cxn>
                  <a:cxn ang="0">
                    <a:pos x="49" y="3"/>
                  </a:cxn>
                  <a:cxn ang="0">
                    <a:pos x="60" y="10"/>
                  </a:cxn>
                  <a:cxn ang="0">
                    <a:pos x="68" y="22"/>
                  </a:cxn>
                  <a:cxn ang="0">
                    <a:pos x="71" y="36"/>
                  </a:cxn>
                </a:cxnLst>
                <a:rect l="0" t="0" r="r" b="b"/>
                <a:pathLst>
                  <a:path w="71" h="70">
                    <a:moveTo>
                      <a:pt x="71" y="36"/>
                    </a:moveTo>
                    <a:lnTo>
                      <a:pt x="68" y="49"/>
                    </a:lnTo>
                    <a:lnTo>
                      <a:pt x="60" y="60"/>
                    </a:lnTo>
                    <a:lnTo>
                      <a:pt x="49" y="68"/>
                    </a:lnTo>
                    <a:lnTo>
                      <a:pt x="36" y="70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2" y="49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10" y="10"/>
                    </a:lnTo>
                    <a:lnTo>
                      <a:pt x="21" y="3"/>
                    </a:lnTo>
                    <a:lnTo>
                      <a:pt x="36" y="0"/>
                    </a:lnTo>
                    <a:lnTo>
                      <a:pt x="49" y="3"/>
                    </a:lnTo>
                    <a:lnTo>
                      <a:pt x="60" y="10"/>
                    </a:lnTo>
                    <a:lnTo>
                      <a:pt x="68" y="22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6" name="Freeform 82"/>
              <p:cNvSpPr>
                <a:spLocks/>
              </p:cNvSpPr>
              <p:nvPr/>
            </p:nvSpPr>
            <p:spPr bwMode="auto">
              <a:xfrm>
                <a:off x="5843588" y="2070100"/>
                <a:ext cx="26988" cy="26988"/>
              </a:xfrm>
              <a:custGeom>
                <a:avLst/>
                <a:gdLst/>
                <a:ahLst/>
                <a:cxnLst>
                  <a:cxn ang="0">
                    <a:pos x="68" y="33"/>
                  </a:cxn>
                  <a:cxn ang="0">
                    <a:pos x="66" y="47"/>
                  </a:cxn>
                  <a:cxn ang="0">
                    <a:pos x="58" y="58"/>
                  </a:cxn>
                  <a:cxn ang="0">
                    <a:pos x="48" y="65"/>
                  </a:cxn>
                  <a:cxn ang="0">
                    <a:pos x="35" y="68"/>
                  </a:cxn>
                  <a:cxn ang="0">
                    <a:pos x="21" y="65"/>
                  </a:cxn>
                  <a:cxn ang="0">
                    <a:pos x="10" y="58"/>
                  </a:cxn>
                  <a:cxn ang="0">
                    <a:pos x="2" y="47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10"/>
                  </a:cxn>
                  <a:cxn ang="0">
                    <a:pos x="21" y="2"/>
                  </a:cxn>
                  <a:cxn ang="0">
                    <a:pos x="35" y="0"/>
                  </a:cxn>
                  <a:cxn ang="0">
                    <a:pos x="48" y="2"/>
                  </a:cxn>
                  <a:cxn ang="0">
                    <a:pos x="58" y="10"/>
                  </a:cxn>
                  <a:cxn ang="0">
                    <a:pos x="66" y="20"/>
                  </a:cxn>
                  <a:cxn ang="0">
                    <a:pos x="68" y="33"/>
                  </a:cxn>
                </a:cxnLst>
                <a:rect l="0" t="0" r="r" b="b"/>
                <a:pathLst>
                  <a:path w="68" h="68">
                    <a:moveTo>
                      <a:pt x="68" y="33"/>
                    </a:moveTo>
                    <a:lnTo>
                      <a:pt x="66" y="47"/>
                    </a:lnTo>
                    <a:lnTo>
                      <a:pt x="58" y="58"/>
                    </a:lnTo>
                    <a:lnTo>
                      <a:pt x="48" y="65"/>
                    </a:lnTo>
                    <a:lnTo>
                      <a:pt x="35" y="68"/>
                    </a:lnTo>
                    <a:lnTo>
                      <a:pt x="21" y="65"/>
                    </a:lnTo>
                    <a:lnTo>
                      <a:pt x="10" y="58"/>
                    </a:lnTo>
                    <a:lnTo>
                      <a:pt x="2" y="47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10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48" y="2"/>
                    </a:lnTo>
                    <a:lnTo>
                      <a:pt x="58" y="10"/>
                    </a:lnTo>
                    <a:lnTo>
                      <a:pt x="66" y="20"/>
                    </a:lnTo>
                    <a:lnTo>
                      <a:pt x="68" y="3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7" name="Freeform 83"/>
              <p:cNvSpPr>
                <a:spLocks/>
              </p:cNvSpPr>
              <p:nvPr/>
            </p:nvSpPr>
            <p:spPr bwMode="auto">
              <a:xfrm>
                <a:off x="5832475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8" name="Freeform 84"/>
              <p:cNvSpPr>
                <a:spLocks/>
              </p:cNvSpPr>
              <p:nvPr/>
            </p:nvSpPr>
            <p:spPr bwMode="auto">
              <a:xfrm>
                <a:off x="5832475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9" name="Freeform 85"/>
              <p:cNvSpPr>
                <a:spLocks/>
              </p:cNvSpPr>
              <p:nvPr/>
            </p:nvSpPr>
            <p:spPr bwMode="auto">
              <a:xfrm>
                <a:off x="5832475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0" name="Freeform 86"/>
              <p:cNvSpPr>
                <a:spLocks/>
              </p:cNvSpPr>
              <p:nvPr/>
            </p:nvSpPr>
            <p:spPr bwMode="auto">
              <a:xfrm>
                <a:off x="5832475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1" name="Freeform 87"/>
              <p:cNvSpPr>
                <a:spLocks/>
              </p:cNvSpPr>
              <p:nvPr/>
            </p:nvSpPr>
            <p:spPr bwMode="auto">
              <a:xfrm>
                <a:off x="5832475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2" name="Freeform 88"/>
              <p:cNvSpPr>
                <a:spLocks/>
              </p:cNvSpPr>
              <p:nvPr/>
            </p:nvSpPr>
            <p:spPr bwMode="auto">
              <a:xfrm>
                <a:off x="5834063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6" y="59"/>
                  </a:cxn>
                  <a:cxn ang="0">
                    <a:pos x="113" y="78"/>
                  </a:cxn>
                  <a:cxn ang="0">
                    <a:pos x="105" y="93"/>
                  </a:cxn>
                  <a:cxn ang="0">
                    <a:pos x="93" y="105"/>
                  </a:cxn>
                  <a:cxn ang="0">
                    <a:pos x="77" y="113"/>
                  </a:cxn>
                  <a:cxn ang="0">
                    <a:pos x="59" y="116"/>
                  </a:cxn>
                  <a:cxn ang="0">
                    <a:pos x="40" y="113"/>
                  </a:cxn>
                  <a:cxn ang="0">
                    <a:pos x="24" y="105"/>
                  </a:cxn>
                  <a:cxn ang="0">
                    <a:pos x="11" y="93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5" y="24"/>
                  </a:cxn>
                  <a:cxn ang="0">
                    <a:pos x="113" y="40"/>
                  </a:cxn>
                  <a:cxn ang="0">
                    <a:pos x="116" y="59"/>
                  </a:cxn>
                </a:cxnLst>
                <a:rect l="0" t="0" r="r" b="b"/>
                <a:pathLst>
                  <a:path w="116" h="116">
                    <a:moveTo>
                      <a:pt x="116" y="59"/>
                    </a:moveTo>
                    <a:lnTo>
                      <a:pt x="113" y="78"/>
                    </a:lnTo>
                    <a:lnTo>
                      <a:pt x="105" y="93"/>
                    </a:lnTo>
                    <a:lnTo>
                      <a:pt x="93" y="105"/>
                    </a:lnTo>
                    <a:lnTo>
                      <a:pt x="77" y="113"/>
                    </a:lnTo>
                    <a:lnTo>
                      <a:pt x="59" y="116"/>
                    </a:lnTo>
                    <a:lnTo>
                      <a:pt x="40" y="113"/>
                    </a:lnTo>
                    <a:lnTo>
                      <a:pt x="24" y="105"/>
                    </a:lnTo>
                    <a:lnTo>
                      <a:pt x="11" y="93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5" y="24"/>
                    </a:lnTo>
                    <a:lnTo>
                      <a:pt x="113" y="40"/>
                    </a:lnTo>
                    <a:lnTo>
                      <a:pt x="116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3" name="Freeform 89"/>
              <p:cNvSpPr>
                <a:spLocks/>
              </p:cNvSpPr>
              <p:nvPr/>
            </p:nvSpPr>
            <p:spPr bwMode="auto">
              <a:xfrm>
                <a:off x="5892800" y="1979613"/>
                <a:ext cx="20638" cy="20638"/>
              </a:xfrm>
              <a:custGeom>
                <a:avLst/>
                <a:gdLst/>
                <a:ahLst/>
                <a:cxnLst>
                  <a:cxn ang="0">
                    <a:pos x="52" y="26"/>
                  </a:cxn>
                  <a:cxn ang="0">
                    <a:pos x="49" y="36"/>
                  </a:cxn>
                  <a:cxn ang="0">
                    <a:pos x="44" y="45"/>
                  </a:cxn>
                  <a:cxn ang="0">
                    <a:pos x="36" y="51"/>
                  </a:cxn>
                  <a:cxn ang="0">
                    <a:pos x="25" y="53"/>
                  </a:cxn>
                  <a:cxn ang="0">
                    <a:pos x="15" y="51"/>
                  </a:cxn>
                  <a:cxn ang="0">
                    <a:pos x="7" y="45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7" y="8"/>
                  </a:cxn>
                  <a:cxn ang="0">
                    <a:pos x="15" y="2"/>
                  </a:cxn>
                  <a:cxn ang="0">
                    <a:pos x="25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2" y="26"/>
                  </a:cxn>
                </a:cxnLst>
                <a:rect l="0" t="0" r="r" b="b"/>
                <a:pathLst>
                  <a:path w="52" h="53">
                    <a:moveTo>
                      <a:pt x="52" y="26"/>
                    </a:moveTo>
                    <a:lnTo>
                      <a:pt x="49" y="36"/>
                    </a:lnTo>
                    <a:lnTo>
                      <a:pt x="44" y="45"/>
                    </a:lnTo>
                    <a:lnTo>
                      <a:pt x="36" y="51"/>
                    </a:lnTo>
                    <a:lnTo>
                      <a:pt x="25" y="53"/>
                    </a:lnTo>
                    <a:lnTo>
                      <a:pt x="15" y="51"/>
                    </a:lnTo>
                    <a:lnTo>
                      <a:pt x="7" y="45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5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4" name="Freeform 90"/>
              <p:cNvSpPr>
                <a:spLocks/>
              </p:cNvSpPr>
              <p:nvPr/>
            </p:nvSpPr>
            <p:spPr bwMode="auto">
              <a:xfrm>
                <a:off x="5884863" y="2017713"/>
                <a:ext cx="36513" cy="36513"/>
              </a:xfrm>
              <a:custGeom>
                <a:avLst/>
                <a:gdLst/>
                <a:ahLst/>
                <a:cxnLst>
                  <a:cxn ang="0">
                    <a:pos x="92" y="47"/>
                  </a:cxn>
                  <a:cxn ang="0">
                    <a:pos x="89" y="61"/>
                  </a:cxn>
                  <a:cxn ang="0">
                    <a:pos x="83" y="73"/>
                  </a:cxn>
                  <a:cxn ang="0">
                    <a:pos x="73" y="83"/>
                  </a:cxn>
                  <a:cxn ang="0">
                    <a:pos x="59" y="90"/>
                  </a:cxn>
                  <a:cxn ang="0">
                    <a:pos x="45" y="92"/>
                  </a:cxn>
                  <a:cxn ang="0">
                    <a:pos x="31" y="90"/>
                  </a:cxn>
                  <a:cxn ang="0">
                    <a:pos x="18" y="83"/>
                  </a:cxn>
                  <a:cxn ang="0">
                    <a:pos x="8" y="73"/>
                  </a:cxn>
                  <a:cxn ang="0">
                    <a:pos x="2" y="61"/>
                  </a:cxn>
                  <a:cxn ang="0">
                    <a:pos x="0" y="47"/>
                  </a:cxn>
                  <a:cxn ang="0">
                    <a:pos x="2" y="33"/>
                  </a:cxn>
                  <a:cxn ang="0">
                    <a:pos x="8" y="19"/>
                  </a:cxn>
                  <a:cxn ang="0">
                    <a:pos x="18" y="9"/>
                  </a:cxn>
                  <a:cxn ang="0">
                    <a:pos x="31" y="3"/>
                  </a:cxn>
                  <a:cxn ang="0">
                    <a:pos x="45" y="0"/>
                  </a:cxn>
                  <a:cxn ang="0">
                    <a:pos x="59" y="3"/>
                  </a:cxn>
                  <a:cxn ang="0">
                    <a:pos x="73" y="9"/>
                  </a:cxn>
                  <a:cxn ang="0">
                    <a:pos x="83" y="19"/>
                  </a:cxn>
                  <a:cxn ang="0">
                    <a:pos x="89" y="33"/>
                  </a:cxn>
                  <a:cxn ang="0">
                    <a:pos x="92" y="47"/>
                  </a:cxn>
                </a:cxnLst>
                <a:rect l="0" t="0" r="r" b="b"/>
                <a:pathLst>
                  <a:path w="92" h="92">
                    <a:moveTo>
                      <a:pt x="92" y="47"/>
                    </a:moveTo>
                    <a:lnTo>
                      <a:pt x="89" y="61"/>
                    </a:lnTo>
                    <a:lnTo>
                      <a:pt x="83" y="73"/>
                    </a:lnTo>
                    <a:lnTo>
                      <a:pt x="73" y="83"/>
                    </a:lnTo>
                    <a:lnTo>
                      <a:pt x="59" y="90"/>
                    </a:lnTo>
                    <a:lnTo>
                      <a:pt x="45" y="92"/>
                    </a:lnTo>
                    <a:lnTo>
                      <a:pt x="31" y="90"/>
                    </a:lnTo>
                    <a:lnTo>
                      <a:pt x="18" y="83"/>
                    </a:lnTo>
                    <a:lnTo>
                      <a:pt x="8" y="73"/>
                    </a:lnTo>
                    <a:lnTo>
                      <a:pt x="2" y="61"/>
                    </a:lnTo>
                    <a:lnTo>
                      <a:pt x="0" y="47"/>
                    </a:lnTo>
                    <a:lnTo>
                      <a:pt x="2" y="33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3"/>
                    </a:lnTo>
                    <a:lnTo>
                      <a:pt x="45" y="0"/>
                    </a:lnTo>
                    <a:lnTo>
                      <a:pt x="59" y="3"/>
                    </a:lnTo>
                    <a:lnTo>
                      <a:pt x="73" y="9"/>
                    </a:lnTo>
                    <a:lnTo>
                      <a:pt x="83" y="19"/>
                    </a:lnTo>
                    <a:lnTo>
                      <a:pt x="89" y="33"/>
                    </a:lnTo>
                    <a:lnTo>
                      <a:pt x="92" y="4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5" name="Freeform 91"/>
              <p:cNvSpPr>
                <a:spLocks/>
              </p:cNvSpPr>
              <p:nvPr/>
            </p:nvSpPr>
            <p:spPr bwMode="auto">
              <a:xfrm>
                <a:off x="5884863" y="2111375"/>
                <a:ext cx="38100" cy="38100"/>
              </a:xfrm>
              <a:custGeom>
                <a:avLst/>
                <a:gdLst/>
                <a:ahLst/>
                <a:cxnLst>
                  <a:cxn ang="0">
                    <a:pos x="99" y="49"/>
                  </a:cxn>
                  <a:cxn ang="0">
                    <a:pos x="97" y="64"/>
                  </a:cxn>
                  <a:cxn ang="0">
                    <a:pos x="89" y="79"/>
                  </a:cxn>
                  <a:cxn ang="0">
                    <a:pos x="79" y="89"/>
                  </a:cxn>
                  <a:cxn ang="0">
                    <a:pos x="65" y="96"/>
                  </a:cxn>
                  <a:cxn ang="0">
                    <a:pos x="49" y="99"/>
                  </a:cxn>
                  <a:cxn ang="0">
                    <a:pos x="34" y="96"/>
                  </a:cxn>
                  <a:cxn ang="0">
                    <a:pos x="20" y="89"/>
                  </a:cxn>
                  <a:cxn ang="0">
                    <a:pos x="10" y="79"/>
                  </a:cxn>
                  <a:cxn ang="0">
                    <a:pos x="3" y="64"/>
                  </a:cxn>
                  <a:cxn ang="0">
                    <a:pos x="0" y="49"/>
                  </a:cxn>
                  <a:cxn ang="0">
                    <a:pos x="3" y="33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34" y="2"/>
                  </a:cxn>
                  <a:cxn ang="0">
                    <a:pos x="49" y="0"/>
                  </a:cxn>
                  <a:cxn ang="0">
                    <a:pos x="65" y="2"/>
                  </a:cxn>
                  <a:cxn ang="0">
                    <a:pos x="79" y="10"/>
                  </a:cxn>
                  <a:cxn ang="0">
                    <a:pos x="89" y="20"/>
                  </a:cxn>
                  <a:cxn ang="0">
                    <a:pos x="97" y="33"/>
                  </a:cxn>
                  <a:cxn ang="0">
                    <a:pos x="99" y="49"/>
                  </a:cxn>
                </a:cxnLst>
                <a:rect l="0" t="0" r="r" b="b"/>
                <a:pathLst>
                  <a:path w="99" h="99">
                    <a:moveTo>
                      <a:pt x="99" y="49"/>
                    </a:moveTo>
                    <a:lnTo>
                      <a:pt x="97" y="64"/>
                    </a:lnTo>
                    <a:lnTo>
                      <a:pt x="89" y="79"/>
                    </a:lnTo>
                    <a:lnTo>
                      <a:pt x="79" y="89"/>
                    </a:lnTo>
                    <a:lnTo>
                      <a:pt x="65" y="96"/>
                    </a:lnTo>
                    <a:lnTo>
                      <a:pt x="49" y="99"/>
                    </a:lnTo>
                    <a:lnTo>
                      <a:pt x="34" y="96"/>
                    </a:lnTo>
                    <a:lnTo>
                      <a:pt x="20" y="89"/>
                    </a:lnTo>
                    <a:lnTo>
                      <a:pt x="10" y="79"/>
                    </a:lnTo>
                    <a:lnTo>
                      <a:pt x="3" y="64"/>
                    </a:lnTo>
                    <a:lnTo>
                      <a:pt x="0" y="49"/>
                    </a:lnTo>
                    <a:lnTo>
                      <a:pt x="3" y="33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34" y="2"/>
                    </a:lnTo>
                    <a:lnTo>
                      <a:pt x="49" y="0"/>
                    </a:lnTo>
                    <a:lnTo>
                      <a:pt x="65" y="2"/>
                    </a:lnTo>
                    <a:lnTo>
                      <a:pt x="79" y="10"/>
                    </a:lnTo>
                    <a:lnTo>
                      <a:pt x="89" y="20"/>
                    </a:lnTo>
                    <a:lnTo>
                      <a:pt x="97" y="33"/>
                    </a:lnTo>
                    <a:lnTo>
                      <a:pt x="99" y="4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6" name="Freeform 92"/>
              <p:cNvSpPr>
                <a:spLocks/>
              </p:cNvSpPr>
              <p:nvPr/>
            </p:nvSpPr>
            <p:spPr bwMode="auto">
              <a:xfrm>
                <a:off x="5880100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7" name="Freeform 93"/>
              <p:cNvSpPr>
                <a:spLocks/>
              </p:cNvSpPr>
              <p:nvPr/>
            </p:nvSpPr>
            <p:spPr bwMode="auto">
              <a:xfrm>
                <a:off x="5880100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8" name="Freeform 94"/>
              <p:cNvSpPr>
                <a:spLocks/>
              </p:cNvSpPr>
              <p:nvPr/>
            </p:nvSpPr>
            <p:spPr bwMode="auto">
              <a:xfrm>
                <a:off x="5880100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9" name="Freeform 95"/>
              <p:cNvSpPr>
                <a:spLocks/>
              </p:cNvSpPr>
              <p:nvPr/>
            </p:nvSpPr>
            <p:spPr bwMode="auto">
              <a:xfrm>
                <a:off x="5880100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0" name="Freeform 96"/>
              <p:cNvSpPr>
                <a:spLocks/>
              </p:cNvSpPr>
              <p:nvPr/>
            </p:nvSpPr>
            <p:spPr bwMode="auto">
              <a:xfrm>
                <a:off x="5880100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1" name="Freeform 97"/>
              <p:cNvSpPr>
                <a:spLocks/>
              </p:cNvSpPr>
              <p:nvPr/>
            </p:nvSpPr>
            <p:spPr bwMode="auto">
              <a:xfrm>
                <a:off x="5880100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2" name="Freeform 98"/>
              <p:cNvSpPr>
                <a:spLocks/>
              </p:cNvSpPr>
              <p:nvPr/>
            </p:nvSpPr>
            <p:spPr bwMode="auto">
              <a:xfrm>
                <a:off x="5883275" y="2438400"/>
                <a:ext cx="41275" cy="41275"/>
              </a:xfrm>
              <a:custGeom>
                <a:avLst/>
                <a:gdLst/>
                <a:ahLst/>
                <a:cxnLst>
                  <a:cxn ang="0">
                    <a:pos x="105" y="52"/>
                  </a:cxn>
                  <a:cxn ang="0">
                    <a:pos x="103" y="69"/>
                  </a:cxn>
                  <a:cxn ang="0">
                    <a:pos x="95" y="84"/>
                  </a:cxn>
                  <a:cxn ang="0">
                    <a:pos x="84" y="95"/>
                  </a:cxn>
                  <a:cxn ang="0">
                    <a:pos x="69" y="103"/>
                  </a:cxn>
                  <a:cxn ang="0">
                    <a:pos x="52" y="105"/>
                  </a:cxn>
                  <a:cxn ang="0">
                    <a:pos x="35" y="103"/>
                  </a:cxn>
                  <a:cxn ang="0">
                    <a:pos x="21" y="95"/>
                  </a:cxn>
                  <a:cxn ang="0">
                    <a:pos x="10" y="84"/>
                  </a:cxn>
                  <a:cxn ang="0">
                    <a:pos x="2" y="69"/>
                  </a:cxn>
                  <a:cxn ang="0">
                    <a:pos x="0" y="52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5" y="2"/>
                  </a:cxn>
                  <a:cxn ang="0">
                    <a:pos x="52" y="0"/>
                  </a:cxn>
                  <a:cxn ang="0">
                    <a:pos x="69" y="2"/>
                  </a:cxn>
                  <a:cxn ang="0">
                    <a:pos x="84" y="10"/>
                  </a:cxn>
                  <a:cxn ang="0">
                    <a:pos x="95" y="21"/>
                  </a:cxn>
                  <a:cxn ang="0">
                    <a:pos x="103" y="35"/>
                  </a:cxn>
                  <a:cxn ang="0">
                    <a:pos x="105" y="52"/>
                  </a:cxn>
                </a:cxnLst>
                <a:rect l="0" t="0" r="r" b="b"/>
                <a:pathLst>
                  <a:path w="105" h="105">
                    <a:moveTo>
                      <a:pt x="105" y="52"/>
                    </a:moveTo>
                    <a:lnTo>
                      <a:pt x="103" y="69"/>
                    </a:lnTo>
                    <a:lnTo>
                      <a:pt x="95" y="84"/>
                    </a:lnTo>
                    <a:lnTo>
                      <a:pt x="84" y="95"/>
                    </a:lnTo>
                    <a:lnTo>
                      <a:pt x="69" y="103"/>
                    </a:lnTo>
                    <a:lnTo>
                      <a:pt x="52" y="105"/>
                    </a:lnTo>
                    <a:lnTo>
                      <a:pt x="35" y="103"/>
                    </a:lnTo>
                    <a:lnTo>
                      <a:pt x="21" y="95"/>
                    </a:lnTo>
                    <a:lnTo>
                      <a:pt x="10" y="84"/>
                    </a:lnTo>
                    <a:lnTo>
                      <a:pt x="2" y="69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2" y="0"/>
                    </a:lnTo>
                    <a:lnTo>
                      <a:pt x="69" y="2"/>
                    </a:lnTo>
                    <a:lnTo>
                      <a:pt x="84" y="10"/>
                    </a:lnTo>
                    <a:lnTo>
                      <a:pt x="95" y="21"/>
                    </a:lnTo>
                    <a:lnTo>
                      <a:pt x="103" y="35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3" name="Freeform 99"/>
              <p:cNvSpPr>
                <a:spLocks/>
              </p:cNvSpPr>
              <p:nvPr/>
            </p:nvSpPr>
            <p:spPr bwMode="auto">
              <a:xfrm>
                <a:off x="5940425" y="1838325"/>
                <a:ext cx="20638" cy="20638"/>
              </a:xfrm>
              <a:custGeom>
                <a:avLst/>
                <a:gdLst/>
                <a:ahLst/>
                <a:cxnLst>
                  <a:cxn ang="0">
                    <a:pos x="51" y="25"/>
                  </a:cxn>
                  <a:cxn ang="0">
                    <a:pos x="49" y="34"/>
                  </a:cxn>
                  <a:cxn ang="0">
                    <a:pos x="43" y="42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6" y="47"/>
                  </a:cxn>
                  <a:cxn ang="0">
                    <a:pos x="8" y="42"/>
                  </a:cxn>
                  <a:cxn ang="0">
                    <a:pos x="2" y="34"/>
                  </a:cxn>
                  <a:cxn ang="0">
                    <a:pos x="0" y="25"/>
                  </a:cxn>
                  <a:cxn ang="0">
                    <a:pos x="2" y="15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3" y="7"/>
                  </a:cxn>
                  <a:cxn ang="0">
                    <a:pos x="49" y="15"/>
                  </a:cxn>
                  <a:cxn ang="0">
                    <a:pos x="51" y="25"/>
                  </a:cxn>
                </a:cxnLst>
                <a:rect l="0" t="0" r="r" b="b"/>
                <a:pathLst>
                  <a:path w="51" h="49">
                    <a:moveTo>
                      <a:pt x="51" y="25"/>
                    </a:moveTo>
                    <a:lnTo>
                      <a:pt x="49" y="34"/>
                    </a:lnTo>
                    <a:lnTo>
                      <a:pt x="43" y="42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6" y="47"/>
                    </a:lnTo>
                    <a:lnTo>
                      <a:pt x="8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7"/>
                    </a:lnTo>
                    <a:lnTo>
                      <a:pt x="49" y="15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4" name="Freeform 100"/>
              <p:cNvSpPr>
                <a:spLocks/>
              </p:cNvSpPr>
              <p:nvPr/>
            </p:nvSpPr>
            <p:spPr bwMode="auto">
              <a:xfrm>
                <a:off x="5940425" y="1884363"/>
                <a:ext cx="20638" cy="22225"/>
              </a:xfrm>
              <a:custGeom>
                <a:avLst/>
                <a:gdLst/>
                <a:ahLst/>
                <a:cxnLst>
                  <a:cxn ang="0">
                    <a:pos x="53" y="26"/>
                  </a:cxn>
                  <a:cxn ang="0">
                    <a:pos x="51" y="37"/>
                  </a:cxn>
                  <a:cxn ang="0">
                    <a:pos x="45" y="46"/>
                  </a:cxn>
                  <a:cxn ang="0">
                    <a:pos x="38" y="52"/>
                  </a:cxn>
                  <a:cxn ang="0">
                    <a:pos x="27" y="54"/>
                  </a:cxn>
                  <a:cxn ang="0">
                    <a:pos x="17" y="52"/>
                  </a:cxn>
                  <a:cxn ang="0">
                    <a:pos x="8" y="46"/>
                  </a:cxn>
                  <a:cxn ang="0">
                    <a:pos x="2" y="37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8" y="8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8" y="2"/>
                  </a:cxn>
                  <a:cxn ang="0">
                    <a:pos x="45" y="8"/>
                  </a:cxn>
                  <a:cxn ang="0">
                    <a:pos x="51" y="16"/>
                  </a:cxn>
                  <a:cxn ang="0">
                    <a:pos x="53" y="26"/>
                  </a:cxn>
                </a:cxnLst>
                <a:rect l="0" t="0" r="r" b="b"/>
                <a:pathLst>
                  <a:path w="53" h="54">
                    <a:moveTo>
                      <a:pt x="53" y="26"/>
                    </a:moveTo>
                    <a:lnTo>
                      <a:pt x="51" y="37"/>
                    </a:lnTo>
                    <a:lnTo>
                      <a:pt x="45" y="46"/>
                    </a:lnTo>
                    <a:lnTo>
                      <a:pt x="38" y="52"/>
                    </a:lnTo>
                    <a:lnTo>
                      <a:pt x="27" y="54"/>
                    </a:lnTo>
                    <a:lnTo>
                      <a:pt x="17" y="52"/>
                    </a:lnTo>
                    <a:lnTo>
                      <a:pt x="8" y="46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38" y="2"/>
                    </a:lnTo>
                    <a:lnTo>
                      <a:pt x="45" y="8"/>
                    </a:lnTo>
                    <a:lnTo>
                      <a:pt x="51" y="1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5" name="Freeform 101"/>
              <p:cNvSpPr>
                <a:spLocks/>
              </p:cNvSpPr>
              <p:nvPr/>
            </p:nvSpPr>
            <p:spPr bwMode="auto">
              <a:xfrm>
                <a:off x="5934075" y="1971675"/>
                <a:ext cx="33338" cy="34925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6" y="59"/>
                  </a:cxn>
                  <a:cxn ang="0">
                    <a:pos x="79" y="70"/>
                  </a:cxn>
                  <a:cxn ang="0">
                    <a:pos x="70" y="80"/>
                  </a:cxn>
                  <a:cxn ang="0">
                    <a:pos x="58" y="85"/>
                  </a:cxn>
                  <a:cxn ang="0">
                    <a:pos x="44" y="88"/>
                  </a:cxn>
                  <a:cxn ang="0">
                    <a:pos x="29" y="85"/>
                  </a:cxn>
                  <a:cxn ang="0">
                    <a:pos x="18" y="80"/>
                  </a:cxn>
                  <a:cxn ang="0">
                    <a:pos x="8" y="70"/>
                  </a:cxn>
                  <a:cxn ang="0">
                    <a:pos x="3" y="59"/>
                  </a:cxn>
                  <a:cxn ang="0">
                    <a:pos x="0" y="44"/>
                  </a:cxn>
                  <a:cxn ang="0">
                    <a:pos x="3" y="30"/>
                  </a:cxn>
                  <a:cxn ang="0">
                    <a:pos x="8" y="18"/>
                  </a:cxn>
                  <a:cxn ang="0">
                    <a:pos x="18" y="9"/>
                  </a:cxn>
                  <a:cxn ang="0">
                    <a:pos x="29" y="2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70" y="9"/>
                  </a:cxn>
                  <a:cxn ang="0">
                    <a:pos x="79" y="18"/>
                  </a:cxn>
                  <a:cxn ang="0">
                    <a:pos x="86" y="30"/>
                  </a:cxn>
                  <a:cxn ang="0">
                    <a:pos x="88" y="44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6" y="59"/>
                    </a:lnTo>
                    <a:lnTo>
                      <a:pt x="79" y="70"/>
                    </a:lnTo>
                    <a:lnTo>
                      <a:pt x="70" y="80"/>
                    </a:lnTo>
                    <a:lnTo>
                      <a:pt x="58" y="85"/>
                    </a:lnTo>
                    <a:lnTo>
                      <a:pt x="44" y="88"/>
                    </a:lnTo>
                    <a:lnTo>
                      <a:pt x="29" y="85"/>
                    </a:lnTo>
                    <a:lnTo>
                      <a:pt x="18" y="80"/>
                    </a:lnTo>
                    <a:lnTo>
                      <a:pt x="8" y="70"/>
                    </a:lnTo>
                    <a:lnTo>
                      <a:pt x="3" y="59"/>
                    </a:lnTo>
                    <a:lnTo>
                      <a:pt x="0" y="44"/>
                    </a:lnTo>
                    <a:lnTo>
                      <a:pt x="3" y="30"/>
                    </a:lnTo>
                    <a:lnTo>
                      <a:pt x="8" y="18"/>
                    </a:lnTo>
                    <a:lnTo>
                      <a:pt x="18" y="9"/>
                    </a:lnTo>
                    <a:lnTo>
                      <a:pt x="29" y="2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70" y="9"/>
                    </a:lnTo>
                    <a:lnTo>
                      <a:pt x="79" y="18"/>
                    </a:lnTo>
                    <a:lnTo>
                      <a:pt x="86" y="30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6" name="Freeform 102"/>
              <p:cNvSpPr>
                <a:spLocks/>
              </p:cNvSpPr>
              <p:nvPr/>
            </p:nvSpPr>
            <p:spPr bwMode="auto">
              <a:xfrm>
                <a:off x="5986463" y="2071688"/>
                <a:ext cx="23813" cy="23813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42"/>
                  </a:cxn>
                  <a:cxn ang="0">
                    <a:pos x="51" y="52"/>
                  </a:cxn>
                  <a:cxn ang="0">
                    <a:pos x="42" y="59"/>
                  </a:cxn>
                  <a:cxn ang="0">
                    <a:pos x="30" y="61"/>
                  </a:cxn>
                  <a:cxn ang="0">
                    <a:pos x="18" y="59"/>
                  </a:cxn>
                  <a:cxn ang="0">
                    <a:pos x="9" y="52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8" y="3"/>
                  </a:cxn>
                  <a:cxn ang="0">
                    <a:pos x="30" y="0"/>
                  </a:cxn>
                  <a:cxn ang="0">
                    <a:pos x="42" y="3"/>
                  </a:cxn>
                  <a:cxn ang="0">
                    <a:pos x="51" y="9"/>
                  </a:cxn>
                  <a:cxn ang="0">
                    <a:pos x="58" y="18"/>
                  </a:cxn>
                  <a:cxn ang="0">
                    <a:pos x="60" y="30"/>
                  </a:cxn>
                </a:cxnLst>
                <a:rect l="0" t="0" r="r" b="b"/>
                <a:pathLst>
                  <a:path w="60" h="61">
                    <a:moveTo>
                      <a:pt x="60" y="30"/>
                    </a:moveTo>
                    <a:lnTo>
                      <a:pt x="58" y="42"/>
                    </a:lnTo>
                    <a:lnTo>
                      <a:pt x="51" y="52"/>
                    </a:lnTo>
                    <a:lnTo>
                      <a:pt x="42" y="59"/>
                    </a:lnTo>
                    <a:lnTo>
                      <a:pt x="30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lnTo>
                      <a:pt x="42" y="3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7" name="Freeform 103"/>
              <p:cNvSpPr>
                <a:spLocks/>
              </p:cNvSpPr>
              <p:nvPr/>
            </p:nvSpPr>
            <p:spPr bwMode="auto">
              <a:xfrm>
                <a:off x="5930900" y="2109788"/>
                <a:ext cx="39688" cy="41275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99" y="67"/>
                  </a:cxn>
                  <a:cxn ang="0">
                    <a:pos x="92" y="81"/>
                  </a:cxn>
                  <a:cxn ang="0">
                    <a:pos x="80" y="92"/>
                  </a:cxn>
                  <a:cxn ang="0">
                    <a:pos x="67" y="100"/>
                  </a:cxn>
                  <a:cxn ang="0">
                    <a:pos x="51" y="102"/>
                  </a:cxn>
                  <a:cxn ang="0">
                    <a:pos x="35" y="100"/>
                  </a:cxn>
                  <a:cxn ang="0">
                    <a:pos x="21" y="92"/>
                  </a:cxn>
                  <a:cxn ang="0">
                    <a:pos x="10" y="81"/>
                  </a:cxn>
                  <a:cxn ang="0">
                    <a:pos x="2" y="67"/>
                  </a:cxn>
                  <a:cxn ang="0">
                    <a:pos x="0" y="51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5" y="2"/>
                  </a:cxn>
                  <a:cxn ang="0">
                    <a:pos x="51" y="0"/>
                  </a:cxn>
                  <a:cxn ang="0">
                    <a:pos x="67" y="2"/>
                  </a:cxn>
                  <a:cxn ang="0">
                    <a:pos x="80" y="10"/>
                  </a:cxn>
                  <a:cxn ang="0">
                    <a:pos x="92" y="21"/>
                  </a:cxn>
                  <a:cxn ang="0">
                    <a:pos x="99" y="3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lnTo>
                      <a:pt x="99" y="67"/>
                    </a:lnTo>
                    <a:lnTo>
                      <a:pt x="92" y="81"/>
                    </a:lnTo>
                    <a:lnTo>
                      <a:pt x="80" y="92"/>
                    </a:lnTo>
                    <a:lnTo>
                      <a:pt x="67" y="100"/>
                    </a:lnTo>
                    <a:lnTo>
                      <a:pt x="51" y="102"/>
                    </a:lnTo>
                    <a:lnTo>
                      <a:pt x="35" y="100"/>
                    </a:lnTo>
                    <a:lnTo>
                      <a:pt x="21" y="92"/>
                    </a:lnTo>
                    <a:lnTo>
                      <a:pt x="10" y="81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67" y="2"/>
                    </a:lnTo>
                    <a:lnTo>
                      <a:pt x="80" y="10"/>
                    </a:lnTo>
                    <a:lnTo>
                      <a:pt x="92" y="21"/>
                    </a:lnTo>
                    <a:lnTo>
                      <a:pt x="99" y="35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8" name="Freeform 104"/>
              <p:cNvSpPr>
                <a:spLocks/>
              </p:cNvSpPr>
              <p:nvPr/>
            </p:nvSpPr>
            <p:spPr bwMode="auto">
              <a:xfrm>
                <a:off x="5927725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7"/>
                  </a:cxn>
                  <a:cxn ang="0">
                    <a:pos x="112" y="75"/>
                  </a:cxn>
                  <a:cxn ang="0">
                    <a:pos x="104" y="91"/>
                  </a:cxn>
                  <a:cxn ang="0">
                    <a:pos x="92" y="104"/>
                  </a:cxn>
                  <a:cxn ang="0">
                    <a:pos x="76" y="112"/>
                  </a:cxn>
                  <a:cxn ang="0">
                    <a:pos x="58" y="115"/>
                  </a:cxn>
                  <a:cxn ang="0">
                    <a:pos x="40" y="112"/>
                  </a:cxn>
                  <a:cxn ang="0">
                    <a:pos x="24" y="104"/>
                  </a:cxn>
                  <a:cxn ang="0">
                    <a:pos x="11" y="91"/>
                  </a:cxn>
                  <a:cxn ang="0">
                    <a:pos x="3" y="75"/>
                  </a:cxn>
                  <a:cxn ang="0">
                    <a:pos x="0" y="57"/>
                  </a:cxn>
                  <a:cxn ang="0">
                    <a:pos x="3" y="38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2" y="11"/>
                  </a:cxn>
                  <a:cxn ang="0">
                    <a:pos x="104" y="23"/>
                  </a:cxn>
                  <a:cxn ang="0">
                    <a:pos x="112" y="38"/>
                  </a:cxn>
                  <a:cxn ang="0">
                    <a:pos x="115" y="57"/>
                  </a:cxn>
                </a:cxnLst>
                <a:rect l="0" t="0" r="r" b="b"/>
                <a:pathLst>
                  <a:path w="115" h="115">
                    <a:moveTo>
                      <a:pt x="115" y="57"/>
                    </a:moveTo>
                    <a:lnTo>
                      <a:pt x="112" y="75"/>
                    </a:lnTo>
                    <a:lnTo>
                      <a:pt x="104" y="91"/>
                    </a:lnTo>
                    <a:lnTo>
                      <a:pt x="92" y="104"/>
                    </a:lnTo>
                    <a:lnTo>
                      <a:pt x="76" y="112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4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2" y="11"/>
                    </a:lnTo>
                    <a:lnTo>
                      <a:pt x="104" y="23"/>
                    </a:lnTo>
                    <a:lnTo>
                      <a:pt x="112" y="38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9" name="Freeform 105"/>
              <p:cNvSpPr>
                <a:spLocks/>
              </p:cNvSpPr>
              <p:nvPr/>
            </p:nvSpPr>
            <p:spPr bwMode="auto">
              <a:xfrm>
                <a:off x="5929313" y="2201863"/>
                <a:ext cx="44450" cy="44450"/>
              </a:xfrm>
              <a:custGeom>
                <a:avLst/>
                <a:gdLst/>
                <a:ahLst/>
                <a:cxnLst>
                  <a:cxn ang="0">
                    <a:pos x="112" y="57"/>
                  </a:cxn>
                  <a:cxn ang="0">
                    <a:pos x="109" y="75"/>
                  </a:cxn>
                  <a:cxn ang="0">
                    <a:pos x="101" y="90"/>
                  </a:cxn>
                  <a:cxn ang="0">
                    <a:pos x="89" y="101"/>
                  </a:cxn>
                  <a:cxn ang="0">
                    <a:pos x="73" y="109"/>
                  </a:cxn>
                  <a:cxn ang="0">
                    <a:pos x="56" y="112"/>
                  </a:cxn>
                  <a:cxn ang="0">
                    <a:pos x="38" y="109"/>
                  </a:cxn>
                  <a:cxn ang="0">
                    <a:pos x="22" y="101"/>
                  </a:cxn>
                  <a:cxn ang="0">
                    <a:pos x="11" y="90"/>
                  </a:cxn>
                  <a:cxn ang="0">
                    <a:pos x="4" y="75"/>
                  </a:cxn>
                  <a:cxn ang="0">
                    <a:pos x="0" y="57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2" y="11"/>
                  </a:cxn>
                  <a:cxn ang="0">
                    <a:pos x="38" y="4"/>
                  </a:cxn>
                  <a:cxn ang="0">
                    <a:pos x="56" y="0"/>
                  </a:cxn>
                  <a:cxn ang="0">
                    <a:pos x="73" y="4"/>
                  </a:cxn>
                  <a:cxn ang="0">
                    <a:pos x="89" y="11"/>
                  </a:cxn>
                  <a:cxn ang="0">
                    <a:pos x="101" y="24"/>
                  </a:cxn>
                  <a:cxn ang="0">
                    <a:pos x="109" y="39"/>
                  </a:cxn>
                  <a:cxn ang="0">
                    <a:pos x="112" y="57"/>
                  </a:cxn>
                </a:cxnLst>
                <a:rect l="0" t="0" r="r" b="b"/>
                <a:pathLst>
                  <a:path w="112" h="112">
                    <a:moveTo>
                      <a:pt x="112" y="57"/>
                    </a:moveTo>
                    <a:lnTo>
                      <a:pt x="109" y="75"/>
                    </a:lnTo>
                    <a:lnTo>
                      <a:pt x="101" y="90"/>
                    </a:lnTo>
                    <a:lnTo>
                      <a:pt x="89" y="101"/>
                    </a:lnTo>
                    <a:lnTo>
                      <a:pt x="73" y="109"/>
                    </a:lnTo>
                    <a:lnTo>
                      <a:pt x="56" y="112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1" y="90"/>
                    </a:lnTo>
                    <a:lnTo>
                      <a:pt x="4" y="75"/>
                    </a:lnTo>
                    <a:lnTo>
                      <a:pt x="0" y="57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2" y="11"/>
                    </a:lnTo>
                    <a:lnTo>
                      <a:pt x="38" y="4"/>
                    </a:lnTo>
                    <a:lnTo>
                      <a:pt x="56" y="0"/>
                    </a:lnTo>
                    <a:lnTo>
                      <a:pt x="73" y="4"/>
                    </a:lnTo>
                    <a:lnTo>
                      <a:pt x="89" y="11"/>
                    </a:lnTo>
                    <a:lnTo>
                      <a:pt x="101" y="24"/>
                    </a:lnTo>
                    <a:lnTo>
                      <a:pt x="109" y="39"/>
                    </a:lnTo>
                    <a:lnTo>
                      <a:pt x="112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0" name="Freeform 106"/>
              <p:cNvSpPr>
                <a:spLocks/>
              </p:cNvSpPr>
              <p:nvPr/>
            </p:nvSpPr>
            <p:spPr bwMode="auto">
              <a:xfrm>
                <a:off x="5927725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1" name="Freeform 107"/>
              <p:cNvSpPr>
                <a:spLocks/>
              </p:cNvSpPr>
              <p:nvPr/>
            </p:nvSpPr>
            <p:spPr bwMode="auto">
              <a:xfrm>
                <a:off x="5927725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2" name="Freeform 108"/>
              <p:cNvSpPr>
                <a:spLocks/>
              </p:cNvSpPr>
              <p:nvPr/>
            </p:nvSpPr>
            <p:spPr bwMode="auto">
              <a:xfrm>
                <a:off x="5927725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3" name="Freeform 109"/>
              <p:cNvSpPr>
                <a:spLocks/>
              </p:cNvSpPr>
              <p:nvPr/>
            </p:nvSpPr>
            <p:spPr bwMode="auto">
              <a:xfrm>
                <a:off x="5927725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4" name="Freeform 110"/>
              <p:cNvSpPr>
                <a:spLocks/>
              </p:cNvSpPr>
              <p:nvPr/>
            </p:nvSpPr>
            <p:spPr bwMode="auto">
              <a:xfrm>
                <a:off x="5927725" y="2435225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7"/>
                  </a:cxn>
                  <a:cxn ang="0">
                    <a:pos x="112" y="76"/>
                  </a:cxn>
                  <a:cxn ang="0">
                    <a:pos x="104" y="91"/>
                  </a:cxn>
                  <a:cxn ang="0">
                    <a:pos x="92" y="105"/>
                  </a:cxn>
                  <a:cxn ang="0">
                    <a:pos x="76" y="112"/>
                  </a:cxn>
                  <a:cxn ang="0">
                    <a:pos x="58" y="116"/>
                  </a:cxn>
                  <a:cxn ang="0">
                    <a:pos x="39" y="112"/>
                  </a:cxn>
                  <a:cxn ang="0">
                    <a:pos x="23" y="105"/>
                  </a:cxn>
                  <a:cxn ang="0">
                    <a:pos x="11" y="91"/>
                  </a:cxn>
                  <a:cxn ang="0">
                    <a:pos x="3" y="76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2" y="11"/>
                  </a:cxn>
                  <a:cxn ang="0">
                    <a:pos x="104" y="24"/>
                  </a:cxn>
                  <a:cxn ang="0">
                    <a:pos x="112" y="39"/>
                  </a:cxn>
                  <a:cxn ang="0">
                    <a:pos x="115" y="57"/>
                  </a:cxn>
                </a:cxnLst>
                <a:rect l="0" t="0" r="r" b="b"/>
                <a:pathLst>
                  <a:path w="115" h="116">
                    <a:moveTo>
                      <a:pt x="115" y="57"/>
                    </a:moveTo>
                    <a:lnTo>
                      <a:pt x="112" y="76"/>
                    </a:lnTo>
                    <a:lnTo>
                      <a:pt x="104" y="91"/>
                    </a:lnTo>
                    <a:lnTo>
                      <a:pt x="92" y="105"/>
                    </a:lnTo>
                    <a:lnTo>
                      <a:pt x="76" y="112"/>
                    </a:lnTo>
                    <a:lnTo>
                      <a:pt x="58" y="116"/>
                    </a:lnTo>
                    <a:lnTo>
                      <a:pt x="39" y="112"/>
                    </a:lnTo>
                    <a:lnTo>
                      <a:pt x="23" y="105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2" y="39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5" name="Freeform 111"/>
              <p:cNvSpPr>
                <a:spLocks/>
              </p:cNvSpPr>
              <p:nvPr/>
            </p:nvSpPr>
            <p:spPr bwMode="auto">
              <a:xfrm>
                <a:off x="5983288" y="1976438"/>
                <a:ext cx="28575" cy="26988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66" y="48"/>
                  </a:cxn>
                  <a:cxn ang="0">
                    <a:pos x="58" y="59"/>
                  </a:cxn>
                  <a:cxn ang="0">
                    <a:pos x="47" y="67"/>
                  </a:cxn>
                  <a:cxn ang="0">
                    <a:pos x="34" y="69"/>
                  </a:cxn>
                  <a:cxn ang="0">
                    <a:pos x="21" y="67"/>
                  </a:cxn>
                  <a:cxn ang="0">
                    <a:pos x="10" y="59"/>
                  </a:cxn>
                  <a:cxn ang="0">
                    <a:pos x="2" y="48"/>
                  </a:cxn>
                  <a:cxn ang="0">
                    <a:pos x="0" y="34"/>
                  </a:cxn>
                  <a:cxn ang="0">
                    <a:pos x="2" y="21"/>
                  </a:cxn>
                  <a:cxn ang="0">
                    <a:pos x="10" y="10"/>
                  </a:cxn>
                  <a:cxn ang="0">
                    <a:pos x="21" y="2"/>
                  </a:cxn>
                  <a:cxn ang="0">
                    <a:pos x="34" y="0"/>
                  </a:cxn>
                  <a:cxn ang="0">
                    <a:pos x="47" y="2"/>
                  </a:cxn>
                  <a:cxn ang="0">
                    <a:pos x="58" y="10"/>
                  </a:cxn>
                  <a:cxn ang="0">
                    <a:pos x="66" y="21"/>
                  </a:cxn>
                  <a:cxn ang="0">
                    <a:pos x="68" y="34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lnTo>
                      <a:pt x="66" y="48"/>
                    </a:lnTo>
                    <a:lnTo>
                      <a:pt x="58" y="59"/>
                    </a:lnTo>
                    <a:lnTo>
                      <a:pt x="47" y="67"/>
                    </a:lnTo>
                    <a:lnTo>
                      <a:pt x="34" y="69"/>
                    </a:lnTo>
                    <a:lnTo>
                      <a:pt x="21" y="67"/>
                    </a:lnTo>
                    <a:lnTo>
                      <a:pt x="10" y="59"/>
                    </a:lnTo>
                    <a:lnTo>
                      <a:pt x="2" y="48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10" y="10"/>
                    </a:lnTo>
                    <a:lnTo>
                      <a:pt x="21" y="2"/>
                    </a:lnTo>
                    <a:lnTo>
                      <a:pt x="34" y="0"/>
                    </a:lnTo>
                    <a:lnTo>
                      <a:pt x="47" y="2"/>
                    </a:lnTo>
                    <a:lnTo>
                      <a:pt x="58" y="10"/>
                    </a:lnTo>
                    <a:lnTo>
                      <a:pt x="66" y="21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6" name="Freeform 112"/>
              <p:cNvSpPr>
                <a:spLocks/>
              </p:cNvSpPr>
              <p:nvPr/>
            </p:nvSpPr>
            <p:spPr bwMode="auto">
              <a:xfrm>
                <a:off x="5975350" y="2108200"/>
                <a:ext cx="44450" cy="44450"/>
              </a:xfrm>
              <a:custGeom>
                <a:avLst/>
                <a:gdLst/>
                <a:ahLst/>
                <a:cxnLst>
                  <a:cxn ang="0">
                    <a:pos x="111" y="56"/>
                  </a:cxn>
                  <a:cxn ang="0">
                    <a:pos x="107" y="74"/>
                  </a:cxn>
                  <a:cxn ang="0">
                    <a:pos x="99" y="89"/>
                  </a:cxn>
                  <a:cxn ang="0">
                    <a:pos x="87" y="100"/>
                  </a:cxn>
                  <a:cxn ang="0">
                    <a:pos x="73" y="108"/>
                  </a:cxn>
                  <a:cxn ang="0">
                    <a:pos x="55" y="111"/>
                  </a:cxn>
                  <a:cxn ang="0">
                    <a:pos x="37" y="108"/>
                  </a:cxn>
                  <a:cxn ang="0">
                    <a:pos x="23" y="100"/>
                  </a:cxn>
                  <a:cxn ang="0">
                    <a:pos x="11" y="89"/>
                  </a:cxn>
                  <a:cxn ang="0">
                    <a:pos x="3" y="74"/>
                  </a:cxn>
                  <a:cxn ang="0">
                    <a:pos x="0" y="56"/>
                  </a:cxn>
                  <a:cxn ang="0">
                    <a:pos x="3" y="38"/>
                  </a:cxn>
                  <a:cxn ang="0">
                    <a:pos x="11" y="24"/>
                  </a:cxn>
                  <a:cxn ang="0">
                    <a:pos x="23" y="12"/>
                  </a:cxn>
                  <a:cxn ang="0">
                    <a:pos x="37" y="4"/>
                  </a:cxn>
                  <a:cxn ang="0">
                    <a:pos x="55" y="0"/>
                  </a:cxn>
                  <a:cxn ang="0">
                    <a:pos x="73" y="4"/>
                  </a:cxn>
                  <a:cxn ang="0">
                    <a:pos x="87" y="12"/>
                  </a:cxn>
                  <a:cxn ang="0">
                    <a:pos x="99" y="24"/>
                  </a:cxn>
                  <a:cxn ang="0">
                    <a:pos x="107" y="38"/>
                  </a:cxn>
                  <a:cxn ang="0">
                    <a:pos x="111" y="56"/>
                  </a:cxn>
                </a:cxnLst>
                <a:rect l="0" t="0" r="r" b="b"/>
                <a:pathLst>
                  <a:path w="111" h="111">
                    <a:moveTo>
                      <a:pt x="111" y="56"/>
                    </a:moveTo>
                    <a:lnTo>
                      <a:pt x="107" y="74"/>
                    </a:lnTo>
                    <a:lnTo>
                      <a:pt x="99" y="89"/>
                    </a:lnTo>
                    <a:lnTo>
                      <a:pt x="87" y="100"/>
                    </a:lnTo>
                    <a:lnTo>
                      <a:pt x="73" y="108"/>
                    </a:lnTo>
                    <a:lnTo>
                      <a:pt x="55" y="111"/>
                    </a:lnTo>
                    <a:lnTo>
                      <a:pt x="37" y="108"/>
                    </a:lnTo>
                    <a:lnTo>
                      <a:pt x="23" y="100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7" y="4"/>
                    </a:lnTo>
                    <a:lnTo>
                      <a:pt x="55" y="0"/>
                    </a:lnTo>
                    <a:lnTo>
                      <a:pt x="73" y="4"/>
                    </a:lnTo>
                    <a:lnTo>
                      <a:pt x="87" y="12"/>
                    </a:lnTo>
                    <a:lnTo>
                      <a:pt x="99" y="24"/>
                    </a:lnTo>
                    <a:lnTo>
                      <a:pt x="107" y="38"/>
                    </a:lnTo>
                    <a:lnTo>
                      <a:pt x="111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7" name="Freeform 113"/>
              <p:cNvSpPr>
                <a:spLocks/>
              </p:cNvSpPr>
              <p:nvPr/>
            </p:nvSpPr>
            <p:spPr bwMode="auto">
              <a:xfrm>
                <a:off x="5976938" y="2155825"/>
                <a:ext cx="41275" cy="42863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70"/>
                  </a:cxn>
                  <a:cxn ang="0">
                    <a:pos x="96" y="84"/>
                  </a:cxn>
                  <a:cxn ang="0">
                    <a:pos x="84" y="96"/>
                  </a:cxn>
                  <a:cxn ang="0">
                    <a:pos x="70" y="104"/>
                  </a:cxn>
                  <a:cxn ang="0">
                    <a:pos x="53" y="106"/>
                  </a:cxn>
                  <a:cxn ang="0">
                    <a:pos x="37" y="104"/>
                  </a:cxn>
                  <a:cxn ang="0">
                    <a:pos x="22" y="96"/>
                  </a:cxn>
                  <a:cxn ang="0">
                    <a:pos x="10" y="84"/>
                  </a:cxn>
                  <a:cxn ang="0">
                    <a:pos x="2" y="70"/>
                  </a:cxn>
                  <a:cxn ang="0">
                    <a:pos x="0" y="53"/>
                  </a:cxn>
                  <a:cxn ang="0">
                    <a:pos x="2" y="37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7" y="2"/>
                  </a:cxn>
                  <a:cxn ang="0">
                    <a:pos x="53" y="0"/>
                  </a:cxn>
                  <a:cxn ang="0">
                    <a:pos x="70" y="2"/>
                  </a:cxn>
                  <a:cxn ang="0">
                    <a:pos x="84" y="10"/>
                  </a:cxn>
                  <a:cxn ang="0">
                    <a:pos x="96" y="22"/>
                  </a:cxn>
                  <a:cxn ang="0">
                    <a:pos x="104" y="37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6">
                    <a:moveTo>
                      <a:pt x="106" y="53"/>
                    </a:moveTo>
                    <a:lnTo>
                      <a:pt x="104" y="70"/>
                    </a:lnTo>
                    <a:lnTo>
                      <a:pt x="96" y="84"/>
                    </a:lnTo>
                    <a:lnTo>
                      <a:pt x="84" y="96"/>
                    </a:lnTo>
                    <a:lnTo>
                      <a:pt x="70" y="104"/>
                    </a:lnTo>
                    <a:lnTo>
                      <a:pt x="53" y="106"/>
                    </a:lnTo>
                    <a:lnTo>
                      <a:pt x="37" y="104"/>
                    </a:lnTo>
                    <a:lnTo>
                      <a:pt x="22" y="96"/>
                    </a:lnTo>
                    <a:lnTo>
                      <a:pt x="10" y="84"/>
                    </a:lnTo>
                    <a:lnTo>
                      <a:pt x="2" y="70"/>
                    </a:lnTo>
                    <a:lnTo>
                      <a:pt x="0" y="53"/>
                    </a:lnTo>
                    <a:lnTo>
                      <a:pt x="2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2"/>
                    </a:lnTo>
                    <a:lnTo>
                      <a:pt x="53" y="0"/>
                    </a:lnTo>
                    <a:lnTo>
                      <a:pt x="70" y="2"/>
                    </a:lnTo>
                    <a:lnTo>
                      <a:pt x="84" y="10"/>
                    </a:lnTo>
                    <a:lnTo>
                      <a:pt x="96" y="22"/>
                    </a:lnTo>
                    <a:lnTo>
                      <a:pt x="104" y="37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8" name="Freeform 114"/>
              <p:cNvSpPr>
                <a:spLocks/>
              </p:cNvSpPr>
              <p:nvPr/>
            </p:nvSpPr>
            <p:spPr bwMode="auto">
              <a:xfrm>
                <a:off x="5973763" y="22018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8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3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8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3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9" name="Freeform 115"/>
              <p:cNvSpPr>
                <a:spLocks/>
              </p:cNvSpPr>
              <p:nvPr/>
            </p:nvSpPr>
            <p:spPr bwMode="auto">
              <a:xfrm>
                <a:off x="5973763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0" name="Freeform 116"/>
              <p:cNvSpPr>
                <a:spLocks/>
              </p:cNvSpPr>
              <p:nvPr/>
            </p:nvSpPr>
            <p:spPr bwMode="auto">
              <a:xfrm>
                <a:off x="5973763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1" name="Freeform 117"/>
              <p:cNvSpPr>
                <a:spLocks/>
              </p:cNvSpPr>
              <p:nvPr/>
            </p:nvSpPr>
            <p:spPr bwMode="auto">
              <a:xfrm>
                <a:off x="5973763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2" name="Freeform 118"/>
              <p:cNvSpPr>
                <a:spLocks/>
              </p:cNvSpPr>
              <p:nvPr/>
            </p:nvSpPr>
            <p:spPr bwMode="auto">
              <a:xfrm>
                <a:off x="5973763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3" name="Freeform 119"/>
              <p:cNvSpPr>
                <a:spLocks/>
              </p:cNvSpPr>
              <p:nvPr/>
            </p:nvSpPr>
            <p:spPr bwMode="auto">
              <a:xfrm>
                <a:off x="5973763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3" y="108"/>
                  </a:cxn>
                  <a:cxn ang="0">
                    <a:pos x="78" y="116"/>
                  </a:cxn>
                  <a:cxn ang="0">
                    <a:pos x="59" y="119"/>
                  </a:cxn>
                  <a:cxn ang="0">
                    <a:pos x="40" y="116"/>
                  </a:cxn>
                  <a:cxn ang="0">
                    <a:pos x="25" y="108"/>
                  </a:cxn>
                  <a:cxn ang="0">
                    <a:pos x="11" y="95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5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3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3" y="108"/>
                    </a:lnTo>
                    <a:lnTo>
                      <a:pt x="78" y="116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5" y="108"/>
                    </a:lnTo>
                    <a:lnTo>
                      <a:pt x="11" y="95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3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4" name="Freeform 120"/>
              <p:cNvSpPr>
                <a:spLocks/>
              </p:cNvSpPr>
              <p:nvPr/>
            </p:nvSpPr>
            <p:spPr bwMode="auto">
              <a:xfrm>
                <a:off x="5973763" y="2482850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5" name="Freeform 121"/>
              <p:cNvSpPr>
                <a:spLocks/>
              </p:cNvSpPr>
              <p:nvPr/>
            </p:nvSpPr>
            <p:spPr bwMode="auto">
              <a:xfrm>
                <a:off x="6027738" y="2066925"/>
                <a:ext cx="33338" cy="33338"/>
              </a:xfrm>
              <a:custGeom>
                <a:avLst/>
                <a:gdLst/>
                <a:ahLst/>
                <a:cxnLst>
                  <a:cxn ang="0">
                    <a:pos x="87" y="42"/>
                  </a:cxn>
                  <a:cxn ang="0">
                    <a:pos x="85" y="57"/>
                  </a:cxn>
                  <a:cxn ang="0">
                    <a:pos x="78" y="68"/>
                  </a:cxn>
                  <a:cxn ang="0">
                    <a:pos x="69" y="78"/>
                  </a:cxn>
                  <a:cxn ang="0">
                    <a:pos x="57" y="83"/>
                  </a:cxn>
                  <a:cxn ang="0">
                    <a:pos x="44" y="85"/>
                  </a:cxn>
                  <a:cxn ang="0">
                    <a:pos x="29" y="83"/>
                  </a:cxn>
                  <a:cxn ang="0">
                    <a:pos x="18" y="78"/>
                  </a:cxn>
                  <a:cxn ang="0">
                    <a:pos x="8" y="68"/>
                  </a:cxn>
                  <a:cxn ang="0">
                    <a:pos x="3" y="57"/>
                  </a:cxn>
                  <a:cxn ang="0">
                    <a:pos x="0" y="42"/>
                  </a:cxn>
                  <a:cxn ang="0">
                    <a:pos x="3" y="29"/>
                  </a:cxn>
                  <a:cxn ang="0">
                    <a:pos x="8" y="18"/>
                  </a:cxn>
                  <a:cxn ang="0">
                    <a:pos x="18" y="8"/>
                  </a:cxn>
                  <a:cxn ang="0">
                    <a:pos x="29" y="2"/>
                  </a:cxn>
                  <a:cxn ang="0">
                    <a:pos x="44" y="0"/>
                  </a:cxn>
                  <a:cxn ang="0">
                    <a:pos x="57" y="2"/>
                  </a:cxn>
                  <a:cxn ang="0">
                    <a:pos x="69" y="8"/>
                  </a:cxn>
                  <a:cxn ang="0">
                    <a:pos x="78" y="18"/>
                  </a:cxn>
                  <a:cxn ang="0">
                    <a:pos x="85" y="29"/>
                  </a:cxn>
                  <a:cxn ang="0">
                    <a:pos x="87" y="42"/>
                  </a:cxn>
                </a:cxnLst>
                <a:rect l="0" t="0" r="r" b="b"/>
                <a:pathLst>
                  <a:path w="87" h="85">
                    <a:moveTo>
                      <a:pt x="87" y="42"/>
                    </a:moveTo>
                    <a:lnTo>
                      <a:pt x="85" y="57"/>
                    </a:lnTo>
                    <a:lnTo>
                      <a:pt x="78" y="68"/>
                    </a:lnTo>
                    <a:lnTo>
                      <a:pt x="69" y="78"/>
                    </a:lnTo>
                    <a:lnTo>
                      <a:pt x="57" y="83"/>
                    </a:lnTo>
                    <a:lnTo>
                      <a:pt x="44" y="85"/>
                    </a:lnTo>
                    <a:lnTo>
                      <a:pt x="29" y="83"/>
                    </a:lnTo>
                    <a:lnTo>
                      <a:pt x="18" y="78"/>
                    </a:lnTo>
                    <a:lnTo>
                      <a:pt x="8" y="68"/>
                    </a:lnTo>
                    <a:lnTo>
                      <a:pt x="3" y="57"/>
                    </a:lnTo>
                    <a:lnTo>
                      <a:pt x="0" y="42"/>
                    </a:lnTo>
                    <a:lnTo>
                      <a:pt x="3" y="29"/>
                    </a:lnTo>
                    <a:lnTo>
                      <a:pt x="8" y="18"/>
                    </a:lnTo>
                    <a:lnTo>
                      <a:pt x="18" y="8"/>
                    </a:lnTo>
                    <a:lnTo>
                      <a:pt x="29" y="2"/>
                    </a:lnTo>
                    <a:lnTo>
                      <a:pt x="44" y="0"/>
                    </a:lnTo>
                    <a:lnTo>
                      <a:pt x="57" y="2"/>
                    </a:lnTo>
                    <a:lnTo>
                      <a:pt x="69" y="8"/>
                    </a:lnTo>
                    <a:lnTo>
                      <a:pt x="78" y="18"/>
                    </a:lnTo>
                    <a:lnTo>
                      <a:pt x="85" y="29"/>
                    </a:lnTo>
                    <a:lnTo>
                      <a:pt x="87" y="4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6" name="Freeform 122"/>
              <p:cNvSpPr>
                <a:spLocks/>
              </p:cNvSpPr>
              <p:nvPr/>
            </p:nvSpPr>
            <p:spPr bwMode="auto">
              <a:xfrm>
                <a:off x="6021388" y="2108200"/>
                <a:ext cx="46038" cy="46038"/>
              </a:xfrm>
              <a:custGeom>
                <a:avLst/>
                <a:gdLst/>
                <a:ahLst/>
                <a:cxnLst>
                  <a:cxn ang="0">
                    <a:pos x="116" y="58"/>
                  </a:cxn>
                  <a:cxn ang="0">
                    <a:pos x="113" y="77"/>
                  </a:cxn>
                  <a:cxn ang="0">
                    <a:pos x="105" y="92"/>
                  </a:cxn>
                  <a:cxn ang="0">
                    <a:pos x="93" y="105"/>
                  </a:cxn>
                  <a:cxn ang="0">
                    <a:pos x="78" y="113"/>
                  </a:cxn>
                  <a:cxn ang="0">
                    <a:pos x="59" y="117"/>
                  </a:cxn>
                  <a:cxn ang="0">
                    <a:pos x="40" y="113"/>
                  </a:cxn>
                  <a:cxn ang="0">
                    <a:pos x="24" y="105"/>
                  </a:cxn>
                  <a:cxn ang="0">
                    <a:pos x="11" y="92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3" y="11"/>
                  </a:cxn>
                  <a:cxn ang="0">
                    <a:pos x="105" y="23"/>
                  </a:cxn>
                  <a:cxn ang="0">
                    <a:pos x="113" y="39"/>
                  </a:cxn>
                  <a:cxn ang="0">
                    <a:pos x="116" y="58"/>
                  </a:cxn>
                </a:cxnLst>
                <a:rect l="0" t="0" r="r" b="b"/>
                <a:pathLst>
                  <a:path w="116" h="117">
                    <a:moveTo>
                      <a:pt x="116" y="58"/>
                    </a:moveTo>
                    <a:lnTo>
                      <a:pt x="113" y="77"/>
                    </a:lnTo>
                    <a:lnTo>
                      <a:pt x="105" y="92"/>
                    </a:lnTo>
                    <a:lnTo>
                      <a:pt x="93" y="105"/>
                    </a:lnTo>
                    <a:lnTo>
                      <a:pt x="78" y="113"/>
                    </a:lnTo>
                    <a:lnTo>
                      <a:pt x="59" y="117"/>
                    </a:lnTo>
                    <a:lnTo>
                      <a:pt x="40" y="113"/>
                    </a:lnTo>
                    <a:lnTo>
                      <a:pt x="24" y="105"/>
                    </a:lnTo>
                    <a:lnTo>
                      <a:pt x="11" y="92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3" y="11"/>
                    </a:lnTo>
                    <a:lnTo>
                      <a:pt x="105" y="23"/>
                    </a:lnTo>
                    <a:lnTo>
                      <a:pt x="113" y="39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7" name="Freeform 123"/>
              <p:cNvSpPr>
                <a:spLocks/>
              </p:cNvSpPr>
              <p:nvPr/>
            </p:nvSpPr>
            <p:spPr bwMode="auto">
              <a:xfrm>
                <a:off x="6021388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8" name="Freeform 124"/>
              <p:cNvSpPr>
                <a:spLocks/>
              </p:cNvSpPr>
              <p:nvPr/>
            </p:nvSpPr>
            <p:spPr bwMode="auto">
              <a:xfrm>
                <a:off x="6021388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9" name="Freeform 125"/>
              <p:cNvSpPr>
                <a:spLocks/>
              </p:cNvSpPr>
              <p:nvPr/>
            </p:nvSpPr>
            <p:spPr bwMode="auto">
              <a:xfrm>
                <a:off x="6021388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0" name="Freeform 126"/>
              <p:cNvSpPr>
                <a:spLocks/>
              </p:cNvSpPr>
              <p:nvPr/>
            </p:nvSpPr>
            <p:spPr bwMode="auto">
              <a:xfrm>
                <a:off x="6021388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1" name="Freeform 127"/>
              <p:cNvSpPr>
                <a:spLocks/>
              </p:cNvSpPr>
              <p:nvPr/>
            </p:nvSpPr>
            <p:spPr bwMode="auto">
              <a:xfrm>
                <a:off x="6021388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2" name="Freeform 128"/>
              <p:cNvSpPr>
                <a:spLocks/>
              </p:cNvSpPr>
              <p:nvPr/>
            </p:nvSpPr>
            <p:spPr bwMode="auto">
              <a:xfrm>
                <a:off x="6021388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3" name="Freeform 129"/>
              <p:cNvSpPr>
                <a:spLocks/>
              </p:cNvSpPr>
              <p:nvPr/>
            </p:nvSpPr>
            <p:spPr bwMode="auto">
              <a:xfrm>
                <a:off x="6021388" y="243522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9" y="116"/>
                  </a:cxn>
                  <a:cxn ang="0">
                    <a:pos x="60" y="119"/>
                  </a:cxn>
                  <a:cxn ang="0">
                    <a:pos x="41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60" y="0"/>
                  </a:cxn>
                  <a:cxn ang="0">
                    <a:pos x="79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9" y="116"/>
                    </a:lnTo>
                    <a:lnTo>
                      <a:pt x="60" y="119"/>
                    </a:lnTo>
                    <a:lnTo>
                      <a:pt x="41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60" y="0"/>
                    </a:lnTo>
                    <a:lnTo>
                      <a:pt x="79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4" name="Freeform 130"/>
              <p:cNvSpPr>
                <a:spLocks/>
              </p:cNvSpPr>
              <p:nvPr/>
            </p:nvSpPr>
            <p:spPr bwMode="auto">
              <a:xfrm>
                <a:off x="6021388" y="2482850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5" name="Freeform 131"/>
              <p:cNvSpPr>
                <a:spLocks/>
              </p:cNvSpPr>
              <p:nvPr/>
            </p:nvSpPr>
            <p:spPr bwMode="auto">
              <a:xfrm>
                <a:off x="6022975" y="2530475"/>
                <a:ext cx="44450" cy="44450"/>
              </a:xfrm>
              <a:custGeom>
                <a:avLst/>
                <a:gdLst/>
                <a:ahLst/>
                <a:cxnLst>
                  <a:cxn ang="0">
                    <a:pos x="113" y="56"/>
                  </a:cxn>
                  <a:cxn ang="0">
                    <a:pos x="110" y="74"/>
                  </a:cxn>
                  <a:cxn ang="0">
                    <a:pos x="102" y="89"/>
                  </a:cxn>
                  <a:cxn ang="0">
                    <a:pos x="90" y="101"/>
                  </a:cxn>
                  <a:cxn ang="0">
                    <a:pos x="74" y="109"/>
                  </a:cxn>
                  <a:cxn ang="0">
                    <a:pos x="57" y="113"/>
                  </a:cxn>
                  <a:cxn ang="0">
                    <a:pos x="39" y="109"/>
                  </a:cxn>
                  <a:cxn ang="0">
                    <a:pos x="23" y="101"/>
                  </a:cxn>
                  <a:cxn ang="0">
                    <a:pos x="11" y="89"/>
                  </a:cxn>
                  <a:cxn ang="0">
                    <a:pos x="3" y="74"/>
                  </a:cxn>
                  <a:cxn ang="0">
                    <a:pos x="0" y="56"/>
                  </a:cxn>
                  <a:cxn ang="0">
                    <a:pos x="3" y="38"/>
                  </a:cxn>
                  <a:cxn ang="0">
                    <a:pos x="11" y="23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7" y="0"/>
                  </a:cxn>
                  <a:cxn ang="0">
                    <a:pos x="74" y="3"/>
                  </a:cxn>
                  <a:cxn ang="0">
                    <a:pos x="90" y="11"/>
                  </a:cxn>
                  <a:cxn ang="0">
                    <a:pos x="102" y="23"/>
                  </a:cxn>
                  <a:cxn ang="0">
                    <a:pos x="110" y="38"/>
                  </a:cxn>
                  <a:cxn ang="0">
                    <a:pos x="113" y="56"/>
                  </a:cxn>
                </a:cxnLst>
                <a:rect l="0" t="0" r="r" b="b"/>
                <a:pathLst>
                  <a:path w="113" h="113">
                    <a:moveTo>
                      <a:pt x="113" y="56"/>
                    </a:moveTo>
                    <a:lnTo>
                      <a:pt x="110" y="74"/>
                    </a:lnTo>
                    <a:lnTo>
                      <a:pt x="102" y="89"/>
                    </a:lnTo>
                    <a:lnTo>
                      <a:pt x="90" y="101"/>
                    </a:lnTo>
                    <a:lnTo>
                      <a:pt x="74" y="109"/>
                    </a:lnTo>
                    <a:lnTo>
                      <a:pt x="57" y="113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74" y="3"/>
                    </a:lnTo>
                    <a:lnTo>
                      <a:pt x="90" y="11"/>
                    </a:lnTo>
                    <a:lnTo>
                      <a:pt x="102" y="23"/>
                    </a:lnTo>
                    <a:lnTo>
                      <a:pt x="110" y="38"/>
                    </a:lnTo>
                    <a:lnTo>
                      <a:pt x="113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6" name="Freeform 132"/>
              <p:cNvSpPr>
                <a:spLocks/>
              </p:cNvSpPr>
              <p:nvPr/>
            </p:nvSpPr>
            <p:spPr bwMode="auto">
              <a:xfrm>
                <a:off x="6076950" y="2022475"/>
                <a:ext cx="28575" cy="28575"/>
              </a:xfrm>
              <a:custGeom>
                <a:avLst/>
                <a:gdLst/>
                <a:ahLst/>
                <a:cxnLst>
                  <a:cxn ang="0">
                    <a:pos x="74" y="38"/>
                  </a:cxn>
                  <a:cxn ang="0">
                    <a:pos x="70" y="52"/>
                  </a:cxn>
                  <a:cxn ang="0">
                    <a:pos x="63" y="63"/>
                  </a:cxn>
                  <a:cxn ang="0">
                    <a:pos x="51" y="71"/>
                  </a:cxn>
                  <a:cxn ang="0">
                    <a:pos x="36" y="74"/>
                  </a:cxn>
                  <a:cxn ang="0">
                    <a:pos x="22" y="71"/>
                  </a:cxn>
                  <a:cxn ang="0">
                    <a:pos x="11" y="63"/>
                  </a:cxn>
                  <a:cxn ang="0">
                    <a:pos x="3" y="52"/>
                  </a:cxn>
                  <a:cxn ang="0">
                    <a:pos x="0" y="38"/>
                  </a:cxn>
                  <a:cxn ang="0">
                    <a:pos x="3" y="24"/>
                  </a:cxn>
                  <a:cxn ang="0">
                    <a:pos x="11" y="11"/>
                  </a:cxn>
                  <a:cxn ang="0">
                    <a:pos x="22" y="4"/>
                  </a:cxn>
                  <a:cxn ang="0">
                    <a:pos x="36" y="0"/>
                  </a:cxn>
                  <a:cxn ang="0">
                    <a:pos x="51" y="4"/>
                  </a:cxn>
                  <a:cxn ang="0">
                    <a:pos x="63" y="11"/>
                  </a:cxn>
                  <a:cxn ang="0">
                    <a:pos x="70" y="24"/>
                  </a:cxn>
                  <a:cxn ang="0">
                    <a:pos x="74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0" y="52"/>
                    </a:lnTo>
                    <a:lnTo>
                      <a:pt x="63" y="63"/>
                    </a:lnTo>
                    <a:lnTo>
                      <a:pt x="51" y="71"/>
                    </a:lnTo>
                    <a:lnTo>
                      <a:pt x="36" y="74"/>
                    </a:lnTo>
                    <a:lnTo>
                      <a:pt x="22" y="71"/>
                    </a:lnTo>
                    <a:lnTo>
                      <a:pt x="11" y="63"/>
                    </a:lnTo>
                    <a:lnTo>
                      <a:pt x="3" y="52"/>
                    </a:lnTo>
                    <a:lnTo>
                      <a:pt x="0" y="38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51" y="4"/>
                    </a:lnTo>
                    <a:lnTo>
                      <a:pt x="63" y="11"/>
                    </a:lnTo>
                    <a:lnTo>
                      <a:pt x="70" y="24"/>
                    </a:lnTo>
                    <a:lnTo>
                      <a:pt x="74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7" name="Freeform 133"/>
              <p:cNvSpPr>
                <a:spLocks/>
              </p:cNvSpPr>
              <p:nvPr/>
            </p:nvSpPr>
            <p:spPr bwMode="auto">
              <a:xfrm>
                <a:off x="6069013" y="2060575"/>
                <a:ext cx="44450" cy="46038"/>
              </a:xfrm>
              <a:custGeom>
                <a:avLst/>
                <a:gdLst/>
                <a:ahLst/>
                <a:cxnLst>
                  <a:cxn ang="0">
                    <a:pos x="114" y="56"/>
                  </a:cxn>
                  <a:cxn ang="0">
                    <a:pos x="110" y="75"/>
                  </a:cxn>
                  <a:cxn ang="0">
                    <a:pos x="103" y="91"/>
                  </a:cxn>
                  <a:cxn ang="0">
                    <a:pos x="90" y="103"/>
                  </a:cxn>
                  <a:cxn ang="0">
                    <a:pos x="75" y="111"/>
                  </a:cxn>
                  <a:cxn ang="0">
                    <a:pos x="56" y="114"/>
                  </a:cxn>
                  <a:cxn ang="0">
                    <a:pos x="38" y="111"/>
                  </a:cxn>
                  <a:cxn ang="0">
                    <a:pos x="23" y="103"/>
                  </a:cxn>
                  <a:cxn ang="0">
                    <a:pos x="11" y="91"/>
                  </a:cxn>
                  <a:cxn ang="0">
                    <a:pos x="3" y="75"/>
                  </a:cxn>
                  <a:cxn ang="0">
                    <a:pos x="0" y="56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3" y="11"/>
                  </a:cxn>
                  <a:cxn ang="0">
                    <a:pos x="38" y="3"/>
                  </a:cxn>
                  <a:cxn ang="0">
                    <a:pos x="56" y="0"/>
                  </a:cxn>
                  <a:cxn ang="0">
                    <a:pos x="75" y="3"/>
                  </a:cxn>
                  <a:cxn ang="0">
                    <a:pos x="90" y="11"/>
                  </a:cxn>
                  <a:cxn ang="0">
                    <a:pos x="103" y="23"/>
                  </a:cxn>
                  <a:cxn ang="0">
                    <a:pos x="110" y="39"/>
                  </a:cxn>
                  <a:cxn ang="0">
                    <a:pos x="114" y="56"/>
                  </a:cxn>
                </a:cxnLst>
                <a:rect l="0" t="0" r="r" b="b"/>
                <a:pathLst>
                  <a:path w="114" h="114">
                    <a:moveTo>
                      <a:pt x="114" y="56"/>
                    </a:moveTo>
                    <a:lnTo>
                      <a:pt x="110" y="75"/>
                    </a:lnTo>
                    <a:lnTo>
                      <a:pt x="103" y="91"/>
                    </a:lnTo>
                    <a:lnTo>
                      <a:pt x="90" y="103"/>
                    </a:lnTo>
                    <a:lnTo>
                      <a:pt x="75" y="111"/>
                    </a:lnTo>
                    <a:lnTo>
                      <a:pt x="56" y="114"/>
                    </a:lnTo>
                    <a:lnTo>
                      <a:pt x="38" y="111"/>
                    </a:lnTo>
                    <a:lnTo>
                      <a:pt x="23" y="103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90" y="11"/>
                    </a:lnTo>
                    <a:lnTo>
                      <a:pt x="103" y="23"/>
                    </a:lnTo>
                    <a:lnTo>
                      <a:pt x="110" y="39"/>
                    </a:lnTo>
                    <a:lnTo>
                      <a:pt x="114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8" name="Freeform 134"/>
              <p:cNvSpPr>
                <a:spLocks/>
              </p:cNvSpPr>
              <p:nvPr/>
            </p:nvSpPr>
            <p:spPr bwMode="auto">
              <a:xfrm>
                <a:off x="6067425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4"/>
                  </a:cxn>
                  <a:cxn ang="0">
                    <a:pos x="95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8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4"/>
                    </a:lnTo>
                    <a:lnTo>
                      <a:pt x="95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8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9" name="Freeform 135"/>
              <p:cNvSpPr>
                <a:spLocks/>
              </p:cNvSpPr>
              <p:nvPr/>
            </p:nvSpPr>
            <p:spPr bwMode="auto">
              <a:xfrm>
                <a:off x="6067425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5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3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5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3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0" name="Freeform 136"/>
              <p:cNvSpPr>
                <a:spLocks/>
              </p:cNvSpPr>
              <p:nvPr/>
            </p:nvSpPr>
            <p:spPr bwMode="auto">
              <a:xfrm>
                <a:off x="6067425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1" name="Freeform 137"/>
              <p:cNvSpPr>
                <a:spLocks/>
              </p:cNvSpPr>
              <p:nvPr/>
            </p:nvSpPr>
            <p:spPr bwMode="auto">
              <a:xfrm>
                <a:off x="6067425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2" name="Freeform 138"/>
              <p:cNvSpPr>
                <a:spLocks/>
              </p:cNvSpPr>
              <p:nvPr/>
            </p:nvSpPr>
            <p:spPr bwMode="auto">
              <a:xfrm>
                <a:off x="6067425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3" name="Freeform 139"/>
              <p:cNvSpPr>
                <a:spLocks/>
              </p:cNvSpPr>
              <p:nvPr/>
            </p:nvSpPr>
            <p:spPr bwMode="auto">
              <a:xfrm>
                <a:off x="6067425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5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5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4" name="Freeform 140"/>
              <p:cNvSpPr>
                <a:spLocks/>
              </p:cNvSpPr>
              <p:nvPr/>
            </p:nvSpPr>
            <p:spPr bwMode="auto">
              <a:xfrm>
                <a:off x="6067425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5" name="Freeform 141"/>
              <p:cNvSpPr>
                <a:spLocks/>
              </p:cNvSpPr>
              <p:nvPr/>
            </p:nvSpPr>
            <p:spPr bwMode="auto">
              <a:xfrm>
                <a:off x="6067425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5"/>
                  </a:cxn>
                  <a:cxn ang="0">
                    <a:pos x="95" y="108"/>
                  </a:cxn>
                  <a:cxn ang="0">
                    <a:pos x="78" y="116"/>
                  </a:cxn>
                  <a:cxn ang="0">
                    <a:pos x="59" y="119"/>
                  </a:cxn>
                  <a:cxn ang="0">
                    <a:pos x="40" y="116"/>
                  </a:cxn>
                  <a:cxn ang="0">
                    <a:pos x="25" y="108"/>
                  </a:cxn>
                  <a:cxn ang="0">
                    <a:pos x="11" y="95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5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5" y="11"/>
                  </a:cxn>
                  <a:cxn ang="0">
                    <a:pos x="108" y="25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5"/>
                    </a:lnTo>
                    <a:lnTo>
                      <a:pt x="95" y="108"/>
                    </a:lnTo>
                    <a:lnTo>
                      <a:pt x="78" y="116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5" y="108"/>
                    </a:lnTo>
                    <a:lnTo>
                      <a:pt x="11" y="95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5" y="11"/>
                    </a:lnTo>
                    <a:lnTo>
                      <a:pt x="108" y="25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6" name="Freeform 142"/>
              <p:cNvSpPr>
                <a:spLocks/>
              </p:cNvSpPr>
              <p:nvPr/>
            </p:nvSpPr>
            <p:spPr bwMode="auto">
              <a:xfrm>
                <a:off x="6067425" y="2482850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7" name="Freeform 143"/>
              <p:cNvSpPr>
                <a:spLocks/>
              </p:cNvSpPr>
              <p:nvPr/>
            </p:nvSpPr>
            <p:spPr bwMode="auto">
              <a:xfrm>
                <a:off x="6067425" y="2528888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3"/>
                  </a:cxn>
                  <a:cxn ang="0">
                    <a:pos x="95" y="107"/>
                  </a:cxn>
                  <a:cxn ang="0">
                    <a:pos x="78" y="114"/>
                  </a:cxn>
                  <a:cxn ang="0">
                    <a:pos x="59" y="118"/>
                  </a:cxn>
                  <a:cxn ang="0">
                    <a:pos x="40" y="114"/>
                  </a:cxn>
                  <a:cxn ang="0">
                    <a:pos x="25" y="107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5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5" y="11"/>
                  </a:cxn>
                  <a:cxn ang="0">
                    <a:pos x="108" y="25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3"/>
                    </a:lnTo>
                    <a:lnTo>
                      <a:pt x="95" y="107"/>
                    </a:lnTo>
                    <a:lnTo>
                      <a:pt x="78" y="114"/>
                    </a:lnTo>
                    <a:lnTo>
                      <a:pt x="59" y="118"/>
                    </a:lnTo>
                    <a:lnTo>
                      <a:pt x="40" y="114"/>
                    </a:lnTo>
                    <a:lnTo>
                      <a:pt x="25" y="107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5" y="11"/>
                    </a:lnTo>
                    <a:lnTo>
                      <a:pt x="108" y="25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8" name="Freeform 144"/>
              <p:cNvSpPr>
                <a:spLocks/>
              </p:cNvSpPr>
              <p:nvPr/>
            </p:nvSpPr>
            <p:spPr bwMode="auto">
              <a:xfrm>
                <a:off x="6076950" y="2584450"/>
                <a:ext cx="28575" cy="30163"/>
              </a:xfrm>
              <a:custGeom>
                <a:avLst/>
                <a:gdLst/>
                <a:ahLst/>
                <a:cxnLst>
                  <a:cxn ang="0">
                    <a:pos x="74" y="38"/>
                  </a:cxn>
                  <a:cxn ang="0">
                    <a:pos x="70" y="52"/>
                  </a:cxn>
                  <a:cxn ang="0">
                    <a:pos x="63" y="63"/>
                  </a:cxn>
                  <a:cxn ang="0">
                    <a:pos x="51" y="71"/>
                  </a:cxn>
                  <a:cxn ang="0">
                    <a:pos x="36" y="74"/>
                  </a:cxn>
                  <a:cxn ang="0">
                    <a:pos x="22" y="71"/>
                  </a:cxn>
                  <a:cxn ang="0">
                    <a:pos x="11" y="63"/>
                  </a:cxn>
                  <a:cxn ang="0">
                    <a:pos x="3" y="52"/>
                  </a:cxn>
                  <a:cxn ang="0">
                    <a:pos x="0" y="38"/>
                  </a:cxn>
                  <a:cxn ang="0">
                    <a:pos x="3" y="23"/>
                  </a:cxn>
                  <a:cxn ang="0">
                    <a:pos x="11" y="11"/>
                  </a:cxn>
                  <a:cxn ang="0">
                    <a:pos x="22" y="3"/>
                  </a:cxn>
                  <a:cxn ang="0">
                    <a:pos x="36" y="0"/>
                  </a:cxn>
                  <a:cxn ang="0">
                    <a:pos x="51" y="3"/>
                  </a:cxn>
                  <a:cxn ang="0">
                    <a:pos x="63" y="11"/>
                  </a:cxn>
                  <a:cxn ang="0">
                    <a:pos x="70" y="23"/>
                  </a:cxn>
                  <a:cxn ang="0">
                    <a:pos x="74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0" y="52"/>
                    </a:lnTo>
                    <a:lnTo>
                      <a:pt x="63" y="63"/>
                    </a:lnTo>
                    <a:lnTo>
                      <a:pt x="51" y="71"/>
                    </a:lnTo>
                    <a:lnTo>
                      <a:pt x="36" y="74"/>
                    </a:lnTo>
                    <a:lnTo>
                      <a:pt x="22" y="71"/>
                    </a:lnTo>
                    <a:lnTo>
                      <a:pt x="11" y="63"/>
                    </a:lnTo>
                    <a:lnTo>
                      <a:pt x="3" y="52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6" y="0"/>
                    </a:lnTo>
                    <a:lnTo>
                      <a:pt x="51" y="3"/>
                    </a:lnTo>
                    <a:lnTo>
                      <a:pt x="63" y="11"/>
                    </a:lnTo>
                    <a:lnTo>
                      <a:pt x="70" y="23"/>
                    </a:lnTo>
                    <a:lnTo>
                      <a:pt x="74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9" name="Freeform 145"/>
              <p:cNvSpPr>
                <a:spLocks/>
              </p:cNvSpPr>
              <p:nvPr/>
            </p:nvSpPr>
            <p:spPr bwMode="auto">
              <a:xfrm>
                <a:off x="6126163" y="1882775"/>
                <a:ext cx="23813" cy="25400"/>
              </a:xfrm>
              <a:custGeom>
                <a:avLst/>
                <a:gdLst/>
                <a:ahLst/>
                <a:cxnLst>
                  <a:cxn ang="0">
                    <a:pos x="62" y="31"/>
                  </a:cxn>
                  <a:cxn ang="0">
                    <a:pos x="59" y="44"/>
                  </a:cxn>
                  <a:cxn ang="0">
                    <a:pos x="53" y="54"/>
                  </a:cxn>
                  <a:cxn ang="0">
                    <a:pos x="43" y="60"/>
                  </a:cxn>
                  <a:cxn ang="0">
                    <a:pos x="31" y="62"/>
                  </a:cxn>
                  <a:cxn ang="0">
                    <a:pos x="18" y="60"/>
                  </a:cxn>
                  <a:cxn ang="0">
                    <a:pos x="8" y="54"/>
                  </a:cxn>
                  <a:cxn ang="0">
                    <a:pos x="2" y="44"/>
                  </a:cxn>
                  <a:cxn ang="0">
                    <a:pos x="0" y="31"/>
                  </a:cxn>
                  <a:cxn ang="0">
                    <a:pos x="2" y="19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31" y="0"/>
                  </a:cxn>
                  <a:cxn ang="0">
                    <a:pos x="43" y="3"/>
                  </a:cxn>
                  <a:cxn ang="0">
                    <a:pos x="53" y="9"/>
                  </a:cxn>
                  <a:cxn ang="0">
                    <a:pos x="59" y="19"/>
                  </a:cxn>
                  <a:cxn ang="0">
                    <a:pos x="62" y="31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lnTo>
                      <a:pt x="59" y="44"/>
                    </a:lnTo>
                    <a:lnTo>
                      <a:pt x="53" y="54"/>
                    </a:lnTo>
                    <a:lnTo>
                      <a:pt x="43" y="60"/>
                    </a:lnTo>
                    <a:lnTo>
                      <a:pt x="31" y="62"/>
                    </a:lnTo>
                    <a:lnTo>
                      <a:pt x="18" y="60"/>
                    </a:lnTo>
                    <a:lnTo>
                      <a:pt x="8" y="54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31" y="0"/>
                    </a:lnTo>
                    <a:lnTo>
                      <a:pt x="43" y="3"/>
                    </a:lnTo>
                    <a:lnTo>
                      <a:pt x="53" y="9"/>
                    </a:lnTo>
                    <a:lnTo>
                      <a:pt x="59" y="19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0" name="Freeform 146"/>
              <p:cNvSpPr>
                <a:spLocks/>
              </p:cNvSpPr>
              <p:nvPr/>
            </p:nvSpPr>
            <p:spPr bwMode="auto">
              <a:xfrm>
                <a:off x="6119813" y="1924050"/>
                <a:ext cx="36513" cy="36513"/>
              </a:xfrm>
              <a:custGeom>
                <a:avLst/>
                <a:gdLst/>
                <a:ahLst/>
                <a:cxnLst>
                  <a:cxn ang="0">
                    <a:pos x="93" y="47"/>
                  </a:cxn>
                  <a:cxn ang="0">
                    <a:pos x="91" y="61"/>
                  </a:cxn>
                  <a:cxn ang="0">
                    <a:pos x="84" y="75"/>
                  </a:cxn>
                  <a:cxn ang="0">
                    <a:pos x="74" y="85"/>
                  </a:cxn>
                  <a:cxn ang="0">
                    <a:pos x="61" y="91"/>
                  </a:cxn>
                  <a:cxn ang="0">
                    <a:pos x="47" y="93"/>
                  </a:cxn>
                  <a:cxn ang="0">
                    <a:pos x="32" y="91"/>
                  </a:cxn>
                  <a:cxn ang="0">
                    <a:pos x="19" y="85"/>
                  </a:cxn>
                  <a:cxn ang="0">
                    <a:pos x="9" y="75"/>
                  </a:cxn>
                  <a:cxn ang="0">
                    <a:pos x="2" y="61"/>
                  </a:cxn>
                  <a:cxn ang="0">
                    <a:pos x="0" y="47"/>
                  </a:cxn>
                  <a:cxn ang="0">
                    <a:pos x="2" y="33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2" y="3"/>
                  </a:cxn>
                  <a:cxn ang="0">
                    <a:pos x="47" y="0"/>
                  </a:cxn>
                  <a:cxn ang="0">
                    <a:pos x="61" y="3"/>
                  </a:cxn>
                  <a:cxn ang="0">
                    <a:pos x="74" y="9"/>
                  </a:cxn>
                  <a:cxn ang="0">
                    <a:pos x="84" y="19"/>
                  </a:cxn>
                  <a:cxn ang="0">
                    <a:pos x="91" y="33"/>
                  </a:cxn>
                  <a:cxn ang="0">
                    <a:pos x="93" y="47"/>
                  </a:cxn>
                </a:cxnLst>
                <a:rect l="0" t="0" r="r" b="b"/>
                <a:pathLst>
                  <a:path w="93" h="93">
                    <a:moveTo>
                      <a:pt x="93" y="47"/>
                    </a:moveTo>
                    <a:lnTo>
                      <a:pt x="91" y="61"/>
                    </a:lnTo>
                    <a:lnTo>
                      <a:pt x="84" y="75"/>
                    </a:lnTo>
                    <a:lnTo>
                      <a:pt x="74" y="85"/>
                    </a:lnTo>
                    <a:lnTo>
                      <a:pt x="61" y="91"/>
                    </a:lnTo>
                    <a:lnTo>
                      <a:pt x="47" y="93"/>
                    </a:lnTo>
                    <a:lnTo>
                      <a:pt x="32" y="91"/>
                    </a:lnTo>
                    <a:lnTo>
                      <a:pt x="19" y="85"/>
                    </a:lnTo>
                    <a:lnTo>
                      <a:pt x="9" y="75"/>
                    </a:lnTo>
                    <a:lnTo>
                      <a:pt x="2" y="61"/>
                    </a:lnTo>
                    <a:lnTo>
                      <a:pt x="0" y="47"/>
                    </a:lnTo>
                    <a:lnTo>
                      <a:pt x="2" y="33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61" y="3"/>
                    </a:lnTo>
                    <a:lnTo>
                      <a:pt x="74" y="9"/>
                    </a:lnTo>
                    <a:lnTo>
                      <a:pt x="84" y="19"/>
                    </a:lnTo>
                    <a:lnTo>
                      <a:pt x="91" y="33"/>
                    </a:lnTo>
                    <a:lnTo>
                      <a:pt x="93" y="4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1" name="Freeform 147"/>
              <p:cNvSpPr>
                <a:spLocks/>
              </p:cNvSpPr>
              <p:nvPr/>
            </p:nvSpPr>
            <p:spPr bwMode="auto">
              <a:xfrm>
                <a:off x="6116638" y="2014538"/>
                <a:ext cx="44450" cy="44450"/>
              </a:xfrm>
              <a:custGeom>
                <a:avLst/>
                <a:gdLst/>
                <a:ahLst/>
                <a:cxnLst>
                  <a:cxn ang="0">
                    <a:pos x="110" y="55"/>
                  </a:cxn>
                  <a:cxn ang="0">
                    <a:pos x="107" y="72"/>
                  </a:cxn>
                  <a:cxn ang="0">
                    <a:pos x="99" y="87"/>
                  </a:cxn>
                  <a:cxn ang="0">
                    <a:pos x="88" y="99"/>
                  </a:cxn>
                  <a:cxn ang="0">
                    <a:pos x="72" y="106"/>
                  </a:cxn>
                  <a:cxn ang="0">
                    <a:pos x="55" y="109"/>
                  </a:cxn>
                  <a:cxn ang="0">
                    <a:pos x="38" y="106"/>
                  </a:cxn>
                  <a:cxn ang="0">
                    <a:pos x="23" y="99"/>
                  </a:cxn>
                  <a:cxn ang="0">
                    <a:pos x="10" y="87"/>
                  </a:cxn>
                  <a:cxn ang="0">
                    <a:pos x="4" y="72"/>
                  </a:cxn>
                  <a:cxn ang="0">
                    <a:pos x="0" y="55"/>
                  </a:cxn>
                  <a:cxn ang="0">
                    <a:pos x="4" y="37"/>
                  </a:cxn>
                  <a:cxn ang="0">
                    <a:pos x="10" y="22"/>
                  </a:cxn>
                  <a:cxn ang="0">
                    <a:pos x="23" y="11"/>
                  </a:cxn>
                  <a:cxn ang="0">
                    <a:pos x="38" y="3"/>
                  </a:cxn>
                  <a:cxn ang="0">
                    <a:pos x="55" y="0"/>
                  </a:cxn>
                  <a:cxn ang="0">
                    <a:pos x="72" y="3"/>
                  </a:cxn>
                  <a:cxn ang="0">
                    <a:pos x="88" y="11"/>
                  </a:cxn>
                  <a:cxn ang="0">
                    <a:pos x="99" y="22"/>
                  </a:cxn>
                  <a:cxn ang="0">
                    <a:pos x="107" y="37"/>
                  </a:cxn>
                  <a:cxn ang="0">
                    <a:pos x="110" y="55"/>
                  </a:cxn>
                </a:cxnLst>
                <a:rect l="0" t="0" r="r" b="b"/>
                <a:pathLst>
                  <a:path w="110" h="109">
                    <a:moveTo>
                      <a:pt x="110" y="55"/>
                    </a:moveTo>
                    <a:lnTo>
                      <a:pt x="107" y="72"/>
                    </a:lnTo>
                    <a:lnTo>
                      <a:pt x="99" y="87"/>
                    </a:lnTo>
                    <a:lnTo>
                      <a:pt x="88" y="99"/>
                    </a:lnTo>
                    <a:lnTo>
                      <a:pt x="72" y="106"/>
                    </a:lnTo>
                    <a:lnTo>
                      <a:pt x="55" y="109"/>
                    </a:lnTo>
                    <a:lnTo>
                      <a:pt x="38" y="106"/>
                    </a:lnTo>
                    <a:lnTo>
                      <a:pt x="23" y="99"/>
                    </a:lnTo>
                    <a:lnTo>
                      <a:pt x="10" y="87"/>
                    </a:lnTo>
                    <a:lnTo>
                      <a:pt x="4" y="72"/>
                    </a:lnTo>
                    <a:lnTo>
                      <a:pt x="0" y="55"/>
                    </a:lnTo>
                    <a:lnTo>
                      <a:pt x="4" y="37"/>
                    </a:lnTo>
                    <a:lnTo>
                      <a:pt x="10" y="22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5" y="0"/>
                    </a:lnTo>
                    <a:lnTo>
                      <a:pt x="72" y="3"/>
                    </a:lnTo>
                    <a:lnTo>
                      <a:pt x="88" y="11"/>
                    </a:lnTo>
                    <a:lnTo>
                      <a:pt x="99" y="22"/>
                    </a:lnTo>
                    <a:lnTo>
                      <a:pt x="107" y="3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2" name="Freeform 148"/>
              <p:cNvSpPr>
                <a:spLocks/>
              </p:cNvSpPr>
              <p:nvPr/>
            </p:nvSpPr>
            <p:spPr bwMode="auto">
              <a:xfrm>
                <a:off x="6115050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3" name="Freeform 149"/>
              <p:cNvSpPr>
                <a:spLocks/>
              </p:cNvSpPr>
              <p:nvPr/>
            </p:nvSpPr>
            <p:spPr bwMode="auto">
              <a:xfrm>
                <a:off x="6115050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4" name="Freeform 150"/>
              <p:cNvSpPr>
                <a:spLocks/>
              </p:cNvSpPr>
              <p:nvPr/>
            </p:nvSpPr>
            <p:spPr bwMode="auto">
              <a:xfrm>
                <a:off x="6115050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5" name="Freeform 151"/>
              <p:cNvSpPr>
                <a:spLocks/>
              </p:cNvSpPr>
              <p:nvPr/>
            </p:nvSpPr>
            <p:spPr bwMode="auto">
              <a:xfrm>
                <a:off x="6115050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6" name="Freeform 152"/>
              <p:cNvSpPr>
                <a:spLocks/>
              </p:cNvSpPr>
              <p:nvPr/>
            </p:nvSpPr>
            <p:spPr bwMode="auto">
              <a:xfrm>
                <a:off x="6115050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7" name="Freeform 153"/>
              <p:cNvSpPr>
                <a:spLocks/>
              </p:cNvSpPr>
              <p:nvPr/>
            </p:nvSpPr>
            <p:spPr bwMode="auto">
              <a:xfrm>
                <a:off x="6115050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8" name="Freeform 154"/>
              <p:cNvSpPr>
                <a:spLocks/>
              </p:cNvSpPr>
              <p:nvPr/>
            </p:nvSpPr>
            <p:spPr bwMode="auto">
              <a:xfrm>
                <a:off x="6115050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9" name="Freeform 155"/>
              <p:cNvSpPr>
                <a:spLocks/>
              </p:cNvSpPr>
              <p:nvPr/>
            </p:nvSpPr>
            <p:spPr bwMode="auto">
              <a:xfrm>
                <a:off x="6115050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0" name="Freeform 156"/>
              <p:cNvSpPr>
                <a:spLocks/>
              </p:cNvSpPr>
              <p:nvPr/>
            </p:nvSpPr>
            <p:spPr bwMode="auto">
              <a:xfrm>
                <a:off x="6115050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7" y="116"/>
                  </a:cxn>
                  <a:cxn ang="0">
                    <a:pos x="59" y="119"/>
                  </a:cxn>
                  <a:cxn ang="0">
                    <a:pos x="40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7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7" y="116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7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1" name="Freeform 157"/>
              <p:cNvSpPr>
                <a:spLocks/>
              </p:cNvSpPr>
              <p:nvPr/>
            </p:nvSpPr>
            <p:spPr bwMode="auto">
              <a:xfrm>
                <a:off x="6115050" y="2482850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2" name="Freeform 158"/>
              <p:cNvSpPr>
                <a:spLocks/>
              </p:cNvSpPr>
              <p:nvPr/>
            </p:nvSpPr>
            <p:spPr bwMode="auto">
              <a:xfrm>
                <a:off x="6116638" y="2530475"/>
                <a:ext cx="44450" cy="44450"/>
              </a:xfrm>
              <a:custGeom>
                <a:avLst/>
                <a:gdLst/>
                <a:ahLst/>
                <a:cxnLst>
                  <a:cxn ang="0">
                    <a:pos x="110" y="54"/>
                  </a:cxn>
                  <a:cxn ang="0">
                    <a:pos x="107" y="71"/>
                  </a:cxn>
                  <a:cxn ang="0">
                    <a:pos x="99" y="86"/>
                  </a:cxn>
                  <a:cxn ang="0">
                    <a:pos x="87" y="98"/>
                  </a:cxn>
                  <a:cxn ang="0">
                    <a:pos x="72" y="105"/>
                  </a:cxn>
                  <a:cxn ang="0">
                    <a:pos x="55" y="108"/>
                  </a:cxn>
                  <a:cxn ang="0">
                    <a:pos x="38" y="105"/>
                  </a:cxn>
                  <a:cxn ang="0">
                    <a:pos x="23" y="98"/>
                  </a:cxn>
                  <a:cxn ang="0">
                    <a:pos x="10" y="86"/>
                  </a:cxn>
                  <a:cxn ang="0">
                    <a:pos x="4" y="71"/>
                  </a:cxn>
                  <a:cxn ang="0">
                    <a:pos x="0" y="54"/>
                  </a:cxn>
                  <a:cxn ang="0">
                    <a:pos x="4" y="37"/>
                  </a:cxn>
                  <a:cxn ang="0">
                    <a:pos x="10" y="22"/>
                  </a:cxn>
                  <a:cxn ang="0">
                    <a:pos x="23" y="10"/>
                  </a:cxn>
                  <a:cxn ang="0">
                    <a:pos x="38" y="3"/>
                  </a:cxn>
                  <a:cxn ang="0">
                    <a:pos x="55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99" y="22"/>
                  </a:cxn>
                  <a:cxn ang="0">
                    <a:pos x="107" y="37"/>
                  </a:cxn>
                  <a:cxn ang="0">
                    <a:pos x="110" y="54"/>
                  </a:cxn>
                </a:cxnLst>
                <a:rect l="0" t="0" r="r" b="b"/>
                <a:pathLst>
                  <a:path w="110" h="108">
                    <a:moveTo>
                      <a:pt x="110" y="54"/>
                    </a:moveTo>
                    <a:lnTo>
                      <a:pt x="107" y="71"/>
                    </a:lnTo>
                    <a:lnTo>
                      <a:pt x="99" y="86"/>
                    </a:lnTo>
                    <a:lnTo>
                      <a:pt x="87" y="98"/>
                    </a:lnTo>
                    <a:lnTo>
                      <a:pt x="72" y="105"/>
                    </a:lnTo>
                    <a:lnTo>
                      <a:pt x="55" y="108"/>
                    </a:lnTo>
                    <a:lnTo>
                      <a:pt x="38" y="105"/>
                    </a:lnTo>
                    <a:lnTo>
                      <a:pt x="23" y="98"/>
                    </a:lnTo>
                    <a:lnTo>
                      <a:pt x="10" y="86"/>
                    </a:lnTo>
                    <a:lnTo>
                      <a:pt x="4" y="71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0" y="22"/>
                    </a:lnTo>
                    <a:lnTo>
                      <a:pt x="23" y="10"/>
                    </a:lnTo>
                    <a:lnTo>
                      <a:pt x="38" y="3"/>
                    </a:lnTo>
                    <a:lnTo>
                      <a:pt x="55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99" y="22"/>
                    </a:lnTo>
                    <a:lnTo>
                      <a:pt x="107" y="37"/>
                    </a:lnTo>
                    <a:lnTo>
                      <a:pt x="110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3" name="Freeform 159"/>
              <p:cNvSpPr>
                <a:spLocks/>
              </p:cNvSpPr>
              <p:nvPr/>
            </p:nvSpPr>
            <p:spPr bwMode="auto">
              <a:xfrm>
                <a:off x="6165850" y="1970088"/>
                <a:ext cx="38100" cy="38100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62"/>
                  </a:cxn>
                  <a:cxn ang="0">
                    <a:pos x="86" y="75"/>
                  </a:cxn>
                  <a:cxn ang="0">
                    <a:pos x="76" y="85"/>
                  </a:cxn>
                  <a:cxn ang="0">
                    <a:pos x="63" y="93"/>
                  </a:cxn>
                  <a:cxn ang="0">
                    <a:pos x="47" y="95"/>
                  </a:cxn>
                  <a:cxn ang="0">
                    <a:pos x="32" y="93"/>
                  </a:cxn>
                  <a:cxn ang="0">
                    <a:pos x="18" y="85"/>
                  </a:cxn>
                  <a:cxn ang="0">
                    <a:pos x="8" y="75"/>
                  </a:cxn>
                  <a:cxn ang="0">
                    <a:pos x="2" y="62"/>
                  </a:cxn>
                  <a:cxn ang="0">
                    <a:pos x="0" y="47"/>
                  </a:cxn>
                  <a:cxn ang="0">
                    <a:pos x="2" y="32"/>
                  </a:cxn>
                  <a:cxn ang="0">
                    <a:pos x="8" y="19"/>
                  </a:cxn>
                  <a:cxn ang="0">
                    <a:pos x="18" y="9"/>
                  </a:cxn>
                  <a:cxn ang="0">
                    <a:pos x="32" y="2"/>
                  </a:cxn>
                  <a:cxn ang="0">
                    <a:pos x="47" y="0"/>
                  </a:cxn>
                  <a:cxn ang="0">
                    <a:pos x="63" y="2"/>
                  </a:cxn>
                  <a:cxn ang="0">
                    <a:pos x="76" y="9"/>
                  </a:cxn>
                  <a:cxn ang="0">
                    <a:pos x="86" y="19"/>
                  </a:cxn>
                  <a:cxn ang="0">
                    <a:pos x="93" y="32"/>
                  </a:cxn>
                  <a:cxn ang="0">
                    <a:pos x="95" y="47"/>
                  </a:cxn>
                </a:cxnLst>
                <a:rect l="0" t="0" r="r" b="b"/>
                <a:pathLst>
                  <a:path w="95" h="95">
                    <a:moveTo>
                      <a:pt x="95" y="47"/>
                    </a:moveTo>
                    <a:lnTo>
                      <a:pt x="93" y="62"/>
                    </a:lnTo>
                    <a:lnTo>
                      <a:pt x="86" y="75"/>
                    </a:lnTo>
                    <a:lnTo>
                      <a:pt x="76" y="85"/>
                    </a:lnTo>
                    <a:lnTo>
                      <a:pt x="63" y="93"/>
                    </a:lnTo>
                    <a:lnTo>
                      <a:pt x="47" y="95"/>
                    </a:lnTo>
                    <a:lnTo>
                      <a:pt x="32" y="93"/>
                    </a:lnTo>
                    <a:lnTo>
                      <a:pt x="18" y="85"/>
                    </a:lnTo>
                    <a:lnTo>
                      <a:pt x="8" y="75"/>
                    </a:lnTo>
                    <a:lnTo>
                      <a:pt x="2" y="62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2" y="2"/>
                    </a:lnTo>
                    <a:lnTo>
                      <a:pt x="47" y="0"/>
                    </a:lnTo>
                    <a:lnTo>
                      <a:pt x="63" y="2"/>
                    </a:lnTo>
                    <a:lnTo>
                      <a:pt x="76" y="9"/>
                    </a:lnTo>
                    <a:lnTo>
                      <a:pt x="86" y="19"/>
                    </a:lnTo>
                    <a:lnTo>
                      <a:pt x="93" y="32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4" name="Freeform 160"/>
              <p:cNvSpPr>
                <a:spLocks/>
              </p:cNvSpPr>
              <p:nvPr/>
            </p:nvSpPr>
            <p:spPr bwMode="auto">
              <a:xfrm>
                <a:off x="6162675" y="201295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8"/>
                  </a:cxn>
                  <a:cxn ang="0">
                    <a:pos x="12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8"/>
                    </a:lnTo>
                    <a:lnTo>
                      <a:pt x="12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5" name="Freeform 161"/>
              <p:cNvSpPr>
                <a:spLocks/>
              </p:cNvSpPr>
              <p:nvPr/>
            </p:nvSpPr>
            <p:spPr bwMode="auto">
              <a:xfrm>
                <a:off x="6162675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6" name="Freeform 162"/>
              <p:cNvSpPr>
                <a:spLocks/>
              </p:cNvSpPr>
              <p:nvPr/>
            </p:nvSpPr>
            <p:spPr bwMode="auto">
              <a:xfrm>
                <a:off x="6162675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8"/>
                  </a:cxn>
                  <a:cxn ang="0">
                    <a:pos x="12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8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7" name="Freeform 163"/>
              <p:cNvSpPr>
                <a:spLocks/>
              </p:cNvSpPr>
              <p:nvPr/>
            </p:nvSpPr>
            <p:spPr bwMode="auto">
              <a:xfrm>
                <a:off x="6162675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2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2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8" name="Freeform 164"/>
              <p:cNvSpPr>
                <a:spLocks/>
              </p:cNvSpPr>
              <p:nvPr/>
            </p:nvSpPr>
            <p:spPr bwMode="auto">
              <a:xfrm>
                <a:off x="6162675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9" name="Freeform 165"/>
              <p:cNvSpPr>
                <a:spLocks/>
              </p:cNvSpPr>
              <p:nvPr/>
            </p:nvSpPr>
            <p:spPr bwMode="auto">
              <a:xfrm>
                <a:off x="6162675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0" name="Freeform 166"/>
              <p:cNvSpPr>
                <a:spLocks/>
              </p:cNvSpPr>
              <p:nvPr/>
            </p:nvSpPr>
            <p:spPr bwMode="auto">
              <a:xfrm>
                <a:off x="6162675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1" name="Freeform 167"/>
              <p:cNvSpPr>
                <a:spLocks/>
              </p:cNvSpPr>
              <p:nvPr/>
            </p:nvSpPr>
            <p:spPr bwMode="auto">
              <a:xfrm>
                <a:off x="6162675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2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2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2" name="Freeform 168"/>
              <p:cNvSpPr>
                <a:spLocks/>
              </p:cNvSpPr>
              <p:nvPr/>
            </p:nvSpPr>
            <p:spPr bwMode="auto">
              <a:xfrm>
                <a:off x="6162675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3" name="Freeform 169"/>
              <p:cNvSpPr>
                <a:spLocks/>
              </p:cNvSpPr>
              <p:nvPr/>
            </p:nvSpPr>
            <p:spPr bwMode="auto">
              <a:xfrm>
                <a:off x="6162675" y="2435225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8" y="116"/>
                  </a:cxn>
                  <a:cxn ang="0">
                    <a:pos x="59" y="119"/>
                  </a:cxn>
                  <a:cxn ang="0">
                    <a:pos x="40" y="116"/>
                  </a:cxn>
                  <a:cxn ang="0">
                    <a:pos x="25" y="108"/>
                  </a:cxn>
                  <a:cxn ang="0">
                    <a:pos x="12" y="95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5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8" y="116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5" y="108"/>
                    </a:lnTo>
                    <a:lnTo>
                      <a:pt x="12" y="95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5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4" name="Freeform 170"/>
              <p:cNvSpPr>
                <a:spLocks/>
              </p:cNvSpPr>
              <p:nvPr/>
            </p:nvSpPr>
            <p:spPr bwMode="auto">
              <a:xfrm>
                <a:off x="6162675" y="2482850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5" name="Freeform 171"/>
              <p:cNvSpPr>
                <a:spLocks/>
              </p:cNvSpPr>
              <p:nvPr/>
            </p:nvSpPr>
            <p:spPr bwMode="auto">
              <a:xfrm>
                <a:off x="6162675" y="2528888"/>
                <a:ext cx="46038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3"/>
                  </a:cxn>
                  <a:cxn ang="0">
                    <a:pos x="94" y="107"/>
                  </a:cxn>
                  <a:cxn ang="0">
                    <a:pos x="78" y="114"/>
                  </a:cxn>
                  <a:cxn ang="0">
                    <a:pos x="59" y="118"/>
                  </a:cxn>
                  <a:cxn ang="0">
                    <a:pos x="40" y="114"/>
                  </a:cxn>
                  <a:cxn ang="0">
                    <a:pos x="25" y="107"/>
                  </a:cxn>
                  <a:cxn ang="0">
                    <a:pos x="12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5"/>
                  </a:cxn>
                  <a:cxn ang="0">
                    <a:pos x="25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3"/>
                    </a:lnTo>
                    <a:lnTo>
                      <a:pt x="94" y="107"/>
                    </a:lnTo>
                    <a:lnTo>
                      <a:pt x="78" y="114"/>
                    </a:lnTo>
                    <a:lnTo>
                      <a:pt x="59" y="118"/>
                    </a:lnTo>
                    <a:lnTo>
                      <a:pt x="40" y="114"/>
                    </a:lnTo>
                    <a:lnTo>
                      <a:pt x="25" y="107"/>
                    </a:lnTo>
                    <a:lnTo>
                      <a:pt x="12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5"/>
                    </a:lnTo>
                    <a:lnTo>
                      <a:pt x="25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6" name="Freeform 172"/>
              <p:cNvSpPr>
                <a:spLocks/>
              </p:cNvSpPr>
              <p:nvPr/>
            </p:nvSpPr>
            <p:spPr bwMode="auto">
              <a:xfrm>
                <a:off x="6218238" y="1974850"/>
                <a:ext cx="28575" cy="30163"/>
              </a:xfrm>
              <a:custGeom>
                <a:avLst/>
                <a:gdLst/>
                <a:ahLst/>
                <a:cxnLst>
                  <a:cxn ang="0">
                    <a:pos x="75" y="37"/>
                  </a:cxn>
                  <a:cxn ang="0">
                    <a:pos x="72" y="52"/>
                  </a:cxn>
                  <a:cxn ang="0">
                    <a:pos x="64" y="64"/>
                  </a:cxn>
                  <a:cxn ang="0">
                    <a:pos x="52" y="72"/>
                  </a:cxn>
                  <a:cxn ang="0">
                    <a:pos x="38" y="75"/>
                  </a:cxn>
                  <a:cxn ang="0">
                    <a:pos x="23" y="72"/>
                  </a:cxn>
                  <a:cxn ang="0">
                    <a:pos x="11" y="64"/>
                  </a:cxn>
                  <a:cxn ang="0">
                    <a:pos x="3" y="52"/>
                  </a:cxn>
                  <a:cxn ang="0">
                    <a:pos x="0" y="37"/>
                  </a:cxn>
                  <a:cxn ang="0">
                    <a:pos x="3" y="23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  <a:cxn ang="0">
                    <a:pos x="52" y="3"/>
                  </a:cxn>
                  <a:cxn ang="0">
                    <a:pos x="64" y="11"/>
                  </a:cxn>
                  <a:cxn ang="0">
                    <a:pos x="72" y="23"/>
                  </a:cxn>
                  <a:cxn ang="0">
                    <a:pos x="75" y="37"/>
                  </a:cxn>
                </a:cxnLst>
                <a:rect l="0" t="0" r="r" b="b"/>
                <a:pathLst>
                  <a:path w="75" h="75">
                    <a:moveTo>
                      <a:pt x="75" y="37"/>
                    </a:moveTo>
                    <a:lnTo>
                      <a:pt x="72" y="52"/>
                    </a:lnTo>
                    <a:lnTo>
                      <a:pt x="64" y="64"/>
                    </a:lnTo>
                    <a:lnTo>
                      <a:pt x="52" y="72"/>
                    </a:lnTo>
                    <a:lnTo>
                      <a:pt x="38" y="75"/>
                    </a:lnTo>
                    <a:lnTo>
                      <a:pt x="23" y="72"/>
                    </a:lnTo>
                    <a:lnTo>
                      <a:pt x="11" y="64"/>
                    </a:lnTo>
                    <a:lnTo>
                      <a:pt x="3" y="52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52" y="3"/>
                    </a:lnTo>
                    <a:lnTo>
                      <a:pt x="64" y="11"/>
                    </a:lnTo>
                    <a:lnTo>
                      <a:pt x="72" y="23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7" name="Freeform 173"/>
              <p:cNvSpPr>
                <a:spLocks/>
              </p:cNvSpPr>
              <p:nvPr/>
            </p:nvSpPr>
            <p:spPr bwMode="auto">
              <a:xfrm>
                <a:off x="6211888" y="2016125"/>
                <a:ext cx="41275" cy="41275"/>
              </a:xfrm>
              <a:custGeom>
                <a:avLst/>
                <a:gdLst/>
                <a:ahLst/>
                <a:cxnLst>
                  <a:cxn ang="0">
                    <a:pos x="105" y="53"/>
                  </a:cxn>
                  <a:cxn ang="0">
                    <a:pos x="103" y="70"/>
                  </a:cxn>
                  <a:cxn ang="0">
                    <a:pos x="95" y="84"/>
                  </a:cxn>
                  <a:cxn ang="0">
                    <a:pos x="84" y="95"/>
                  </a:cxn>
                  <a:cxn ang="0">
                    <a:pos x="69" y="103"/>
                  </a:cxn>
                  <a:cxn ang="0">
                    <a:pos x="53" y="105"/>
                  </a:cxn>
                  <a:cxn ang="0">
                    <a:pos x="36" y="103"/>
                  </a:cxn>
                  <a:cxn ang="0">
                    <a:pos x="22" y="95"/>
                  </a:cxn>
                  <a:cxn ang="0">
                    <a:pos x="10" y="84"/>
                  </a:cxn>
                  <a:cxn ang="0">
                    <a:pos x="2" y="70"/>
                  </a:cxn>
                  <a:cxn ang="0">
                    <a:pos x="0" y="53"/>
                  </a:cxn>
                  <a:cxn ang="0">
                    <a:pos x="2" y="36"/>
                  </a:cxn>
                  <a:cxn ang="0">
                    <a:pos x="10" y="21"/>
                  </a:cxn>
                  <a:cxn ang="0">
                    <a:pos x="22" y="10"/>
                  </a:cxn>
                  <a:cxn ang="0">
                    <a:pos x="36" y="2"/>
                  </a:cxn>
                  <a:cxn ang="0">
                    <a:pos x="53" y="0"/>
                  </a:cxn>
                  <a:cxn ang="0">
                    <a:pos x="69" y="2"/>
                  </a:cxn>
                  <a:cxn ang="0">
                    <a:pos x="84" y="10"/>
                  </a:cxn>
                  <a:cxn ang="0">
                    <a:pos x="95" y="21"/>
                  </a:cxn>
                  <a:cxn ang="0">
                    <a:pos x="103" y="36"/>
                  </a:cxn>
                  <a:cxn ang="0">
                    <a:pos x="105" y="53"/>
                  </a:cxn>
                </a:cxnLst>
                <a:rect l="0" t="0" r="r" b="b"/>
                <a:pathLst>
                  <a:path w="105" h="105">
                    <a:moveTo>
                      <a:pt x="105" y="53"/>
                    </a:moveTo>
                    <a:lnTo>
                      <a:pt x="103" y="70"/>
                    </a:lnTo>
                    <a:lnTo>
                      <a:pt x="95" y="84"/>
                    </a:lnTo>
                    <a:lnTo>
                      <a:pt x="84" y="95"/>
                    </a:lnTo>
                    <a:lnTo>
                      <a:pt x="69" y="103"/>
                    </a:lnTo>
                    <a:lnTo>
                      <a:pt x="53" y="105"/>
                    </a:lnTo>
                    <a:lnTo>
                      <a:pt x="36" y="103"/>
                    </a:lnTo>
                    <a:lnTo>
                      <a:pt x="22" y="95"/>
                    </a:lnTo>
                    <a:lnTo>
                      <a:pt x="10" y="84"/>
                    </a:lnTo>
                    <a:lnTo>
                      <a:pt x="2" y="70"/>
                    </a:lnTo>
                    <a:lnTo>
                      <a:pt x="0" y="53"/>
                    </a:lnTo>
                    <a:lnTo>
                      <a:pt x="2" y="36"/>
                    </a:lnTo>
                    <a:lnTo>
                      <a:pt x="10" y="21"/>
                    </a:lnTo>
                    <a:lnTo>
                      <a:pt x="22" y="10"/>
                    </a:lnTo>
                    <a:lnTo>
                      <a:pt x="36" y="2"/>
                    </a:lnTo>
                    <a:lnTo>
                      <a:pt x="53" y="0"/>
                    </a:lnTo>
                    <a:lnTo>
                      <a:pt x="69" y="2"/>
                    </a:lnTo>
                    <a:lnTo>
                      <a:pt x="84" y="10"/>
                    </a:lnTo>
                    <a:lnTo>
                      <a:pt x="95" y="21"/>
                    </a:lnTo>
                    <a:lnTo>
                      <a:pt x="103" y="36"/>
                    </a:lnTo>
                    <a:lnTo>
                      <a:pt x="105" y="5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8" name="Freeform 174"/>
              <p:cNvSpPr>
                <a:spLocks/>
              </p:cNvSpPr>
              <p:nvPr/>
            </p:nvSpPr>
            <p:spPr bwMode="auto">
              <a:xfrm>
                <a:off x="6210300" y="2060575"/>
                <a:ext cx="44450" cy="46038"/>
              </a:xfrm>
              <a:custGeom>
                <a:avLst/>
                <a:gdLst/>
                <a:ahLst/>
                <a:cxnLst>
                  <a:cxn ang="0">
                    <a:pos x="115" y="57"/>
                  </a:cxn>
                  <a:cxn ang="0">
                    <a:pos x="112" y="76"/>
                  </a:cxn>
                  <a:cxn ang="0">
                    <a:pos x="104" y="92"/>
                  </a:cxn>
                  <a:cxn ang="0">
                    <a:pos x="92" y="105"/>
                  </a:cxn>
                  <a:cxn ang="0">
                    <a:pos x="77" y="113"/>
                  </a:cxn>
                  <a:cxn ang="0">
                    <a:pos x="58" y="116"/>
                  </a:cxn>
                  <a:cxn ang="0">
                    <a:pos x="39" y="113"/>
                  </a:cxn>
                  <a:cxn ang="0">
                    <a:pos x="23" y="105"/>
                  </a:cxn>
                  <a:cxn ang="0">
                    <a:pos x="11" y="92"/>
                  </a:cxn>
                  <a:cxn ang="0">
                    <a:pos x="3" y="76"/>
                  </a:cxn>
                  <a:cxn ang="0">
                    <a:pos x="0" y="57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2" y="11"/>
                  </a:cxn>
                  <a:cxn ang="0">
                    <a:pos x="104" y="24"/>
                  </a:cxn>
                  <a:cxn ang="0">
                    <a:pos x="112" y="40"/>
                  </a:cxn>
                  <a:cxn ang="0">
                    <a:pos x="115" y="57"/>
                  </a:cxn>
                </a:cxnLst>
                <a:rect l="0" t="0" r="r" b="b"/>
                <a:pathLst>
                  <a:path w="115" h="116">
                    <a:moveTo>
                      <a:pt x="115" y="57"/>
                    </a:moveTo>
                    <a:lnTo>
                      <a:pt x="112" y="76"/>
                    </a:lnTo>
                    <a:lnTo>
                      <a:pt x="104" y="92"/>
                    </a:lnTo>
                    <a:lnTo>
                      <a:pt x="92" y="105"/>
                    </a:lnTo>
                    <a:lnTo>
                      <a:pt x="77" y="113"/>
                    </a:lnTo>
                    <a:lnTo>
                      <a:pt x="58" y="116"/>
                    </a:lnTo>
                    <a:lnTo>
                      <a:pt x="39" y="113"/>
                    </a:lnTo>
                    <a:lnTo>
                      <a:pt x="23" y="105"/>
                    </a:lnTo>
                    <a:lnTo>
                      <a:pt x="11" y="92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2" y="40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9" name="Freeform 175"/>
              <p:cNvSpPr>
                <a:spLocks/>
              </p:cNvSpPr>
              <p:nvPr/>
            </p:nvSpPr>
            <p:spPr bwMode="auto">
              <a:xfrm>
                <a:off x="6208713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0" name="Freeform 176"/>
              <p:cNvSpPr>
                <a:spLocks/>
              </p:cNvSpPr>
              <p:nvPr/>
            </p:nvSpPr>
            <p:spPr bwMode="auto">
              <a:xfrm>
                <a:off x="6208713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1" name="Freeform 177"/>
              <p:cNvSpPr>
                <a:spLocks/>
              </p:cNvSpPr>
              <p:nvPr/>
            </p:nvSpPr>
            <p:spPr bwMode="auto">
              <a:xfrm>
                <a:off x="6208713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2" name="Freeform 178"/>
              <p:cNvSpPr>
                <a:spLocks/>
              </p:cNvSpPr>
              <p:nvPr/>
            </p:nvSpPr>
            <p:spPr bwMode="auto">
              <a:xfrm>
                <a:off x="6208713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3" name="Freeform 179"/>
              <p:cNvSpPr>
                <a:spLocks/>
              </p:cNvSpPr>
              <p:nvPr/>
            </p:nvSpPr>
            <p:spPr bwMode="auto">
              <a:xfrm>
                <a:off x="6208713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4" name="Freeform 180"/>
              <p:cNvSpPr>
                <a:spLocks/>
              </p:cNvSpPr>
              <p:nvPr/>
            </p:nvSpPr>
            <p:spPr bwMode="auto">
              <a:xfrm>
                <a:off x="6208713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5" name="Freeform 181"/>
              <p:cNvSpPr>
                <a:spLocks/>
              </p:cNvSpPr>
              <p:nvPr/>
            </p:nvSpPr>
            <p:spPr bwMode="auto">
              <a:xfrm>
                <a:off x="6208713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6" name="Freeform 182"/>
              <p:cNvSpPr>
                <a:spLocks/>
              </p:cNvSpPr>
              <p:nvPr/>
            </p:nvSpPr>
            <p:spPr bwMode="auto">
              <a:xfrm>
                <a:off x="6208713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9" y="116"/>
                  </a:cxn>
                  <a:cxn ang="0">
                    <a:pos x="60" y="119"/>
                  </a:cxn>
                  <a:cxn ang="0">
                    <a:pos x="41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60" y="0"/>
                  </a:cxn>
                  <a:cxn ang="0">
                    <a:pos x="79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9" y="116"/>
                    </a:lnTo>
                    <a:lnTo>
                      <a:pt x="60" y="119"/>
                    </a:lnTo>
                    <a:lnTo>
                      <a:pt x="41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60" y="0"/>
                    </a:lnTo>
                    <a:lnTo>
                      <a:pt x="79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7" name="Freeform 183"/>
              <p:cNvSpPr>
                <a:spLocks/>
              </p:cNvSpPr>
              <p:nvPr/>
            </p:nvSpPr>
            <p:spPr bwMode="auto">
              <a:xfrm>
                <a:off x="6208713" y="2482850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8">
                    <a:moveTo>
                      <a:pt x="118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8" name="Freeform 184"/>
              <p:cNvSpPr>
                <a:spLocks/>
              </p:cNvSpPr>
              <p:nvPr/>
            </p:nvSpPr>
            <p:spPr bwMode="auto">
              <a:xfrm>
                <a:off x="6221413" y="2541588"/>
                <a:ext cx="22225" cy="22225"/>
              </a:xfrm>
              <a:custGeom>
                <a:avLst/>
                <a:gdLst/>
                <a:ahLst/>
                <a:cxnLst>
                  <a:cxn ang="0">
                    <a:pos x="54" y="26"/>
                  </a:cxn>
                  <a:cxn ang="0">
                    <a:pos x="52" y="36"/>
                  </a:cxn>
                  <a:cxn ang="0">
                    <a:pos x="47" y="45"/>
                  </a:cxn>
                  <a:cxn ang="0">
                    <a:pos x="38" y="50"/>
                  </a:cxn>
                  <a:cxn ang="0">
                    <a:pos x="28" y="53"/>
                  </a:cxn>
                  <a:cxn ang="0">
                    <a:pos x="17" y="50"/>
                  </a:cxn>
                  <a:cxn ang="0">
                    <a:pos x="8" y="45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7" y="7"/>
                  </a:cxn>
                  <a:cxn ang="0">
                    <a:pos x="52" y="16"/>
                  </a:cxn>
                  <a:cxn ang="0">
                    <a:pos x="54" y="26"/>
                  </a:cxn>
                </a:cxnLst>
                <a:rect l="0" t="0" r="r" b="b"/>
                <a:pathLst>
                  <a:path w="54" h="53">
                    <a:moveTo>
                      <a:pt x="54" y="26"/>
                    </a:moveTo>
                    <a:lnTo>
                      <a:pt x="52" y="36"/>
                    </a:lnTo>
                    <a:lnTo>
                      <a:pt x="47" y="45"/>
                    </a:lnTo>
                    <a:lnTo>
                      <a:pt x="38" y="50"/>
                    </a:lnTo>
                    <a:lnTo>
                      <a:pt x="28" y="53"/>
                    </a:lnTo>
                    <a:lnTo>
                      <a:pt x="17" y="50"/>
                    </a:lnTo>
                    <a:lnTo>
                      <a:pt x="8" y="45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7" y="7"/>
                    </a:lnTo>
                    <a:lnTo>
                      <a:pt x="52" y="1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9" name="Freeform 185"/>
              <p:cNvSpPr>
                <a:spLocks/>
              </p:cNvSpPr>
              <p:nvPr/>
            </p:nvSpPr>
            <p:spPr bwMode="auto">
              <a:xfrm>
                <a:off x="6264275" y="2022475"/>
                <a:ext cx="30163" cy="28575"/>
              </a:xfrm>
              <a:custGeom>
                <a:avLst/>
                <a:gdLst/>
                <a:ahLst/>
                <a:cxnLst>
                  <a:cxn ang="0">
                    <a:pos x="74" y="38"/>
                  </a:cxn>
                  <a:cxn ang="0">
                    <a:pos x="71" y="52"/>
                  </a:cxn>
                  <a:cxn ang="0">
                    <a:pos x="63" y="63"/>
                  </a:cxn>
                  <a:cxn ang="0">
                    <a:pos x="52" y="71"/>
                  </a:cxn>
                  <a:cxn ang="0">
                    <a:pos x="37" y="74"/>
                  </a:cxn>
                  <a:cxn ang="0">
                    <a:pos x="23" y="71"/>
                  </a:cxn>
                  <a:cxn ang="0">
                    <a:pos x="11" y="63"/>
                  </a:cxn>
                  <a:cxn ang="0">
                    <a:pos x="3" y="52"/>
                  </a:cxn>
                  <a:cxn ang="0">
                    <a:pos x="0" y="38"/>
                  </a:cxn>
                  <a:cxn ang="0">
                    <a:pos x="3" y="24"/>
                  </a:cxn>
                  <a:cxn ang="0">
                    <a:pos x="11" y="11"/>
                  </a:cxn>
                  <a:cxn ang="0">
                    <a:pos x="23" y="4"/>
                  </a:cxn>
                  <a:cxn ang="0">
                    <a:pos x="37" y="0"/>
                  </a:cxn>
                  <a:cxn ang="0">
                    <a:pos x="52" y="4"/>
                  </a:cxn>
                  <a:cxn ang="0">
                    <a:pos x="63" y="11"/>
                  </a:cxn>
                  <a:cxn ang="0">
                    <a:pos x="71" y="24"/>
                  </a:cxn>
                  <a:cxn ang="0">
                    <a:pos x="74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1" y="52"/>
                    </a:lnTo>
                    <a:lnTo>
                      <a:pt x="63" y="63"/>
                    </a:lnTo>
                    <a:lnTo>
                      <a:pt x="52" y="71"/>
                    </a:lnTo>
                    <a:lnTo>
                      <a:pt x="37" y="74"/>
                    </a:lnTo>
                    <a:lnTo>
                      <a:pt x="23" y="71"/>
                    </a:lnTo>
                    <a:lnTo>
                      <a:pt x="11" y="63"/>
                    </a:lnTo>
                    <a:lnTo>
                      <a:pt x="3" y="52"/>
                    </a:lnTo>
                    <a:lnTo>
                      <a:pt x="0" y="38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7" y="0"/>
                    </a:lnTo>
                    <a:lnTo>
                      <a:pt x="52" y="4"/>
                    </a:lnTo>
                    <a:lnTo>
                      <a:pt x="63" y="11"/>
                    </a:lnTo>
                    <a:lnTo>
                      <a:pt x="71" y="24"/>
                    </a:lnTo>
                    <a:lnTo>
                      <a:pt x="74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0" name="Freeform 186"/>
              <p:cNvSpPr>
                <a:spLocks/>
              </p:cNvSpPr>
              <p:nvPr/>
            </p:nvSpPr>
            <p:spPr bwMode="auto">
              <a:xfrm>
                <a:off x="6256338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1" name="Freeform 187"/>
              <p:cNvSpPr>
                <a:spLocks/>
              </p:cNvSpPr>
              <p:nvPr/>
            </p:nvSpPr>
            <p:spPr bwMode="auto">
              <a:xfrm>
                <a:off x="6256338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4"/>
                  </a:cxn>
                  <a:cxn ang="0">
                    <a:pos x="95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5" y="108"/>
                  </a:cxn>
                  <a:cxn ang="0">
                    <a:pos x="12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4"/>
                    </a:lnTo>
                    <a:lnTo>
                      <a:pt x="95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5" y="108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2" name="Freeform 188"/>
              <p:cNvSpPr>
                <a:spLocks/>
              </p:cNvSpPr>
              <p:nvPr/>
            </p:nvSpPr>
            <p:spPr bwMode="auto">
              <a:xfrm>
                <a:off x="6256338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5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5" y="106"/>
                  </a:cxn>
                  <a:cxn ang="0">
                    <a:pos x="12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3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3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5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5" y="106"/>
                    </a:lnTo>
                    <a:lnTo>
                      <a:pt x="12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3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3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3" name="Freeform 189"/>
              <p:cNvSpPr>
                <a:spLocks/>
              </p:cNvSpPr>
              <p:nvPr/>
            </p:nvSpPr>
            <p:spPr bwMode="auto">
              <a:xfrm>
                <a:off x="6256338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4" name="Freeform 190"/>
              <p:cNvSpPr>
                <a:spLocks/>
              </p:cNvSpPr>
              <p:nvPr/>
            </p:nvSpPr>
            <p:spPr bwMode="auto">
              <a:xfrm>
                <a:off x="6256338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5" name="Freeform 191"/>
              <p:cNvSpPr>
                <a:spLocks/>
              </p:cNvSpPr>
              <p:nvPr/>
            </p:nvSpPr>
            <p:spPr bwMode="auto">
              <a:xfrm>
                <a:off x="6256338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6" name="Freeform 192"/>
              <p:cNvSpPr>
                <a:spLocks/>
              </p:cNvSpPr>
              <p:nvPr/>
            </p:nvSpPr>
            <p:spPr bwMode="auto">
              <a:xfrm>
                <a:off x="6256338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6" y="77"/>
                  </a:cxn>
                  <a:cxn ang="0">
                    <a:pos x="108" y="93"/>
                  </a:cxn>
                  <a:cxn ang="0">
                    <a:pos x="95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5" y="106"/>
                  </a:cxn>
                  <a:cxn ang="0">
                    <a:pos x="12" y="93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6" y="77"/>
                    </a:lnTo>
                    <a:lnTo>
                      <a:pt x="108" y="93"/>
                    </a:lnTo>
                    <a:lnTo>
                      <a:pt x="95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5" y="106"/>
                    </a:lnTo>
                    <a:lnTo>
                      <a:pt x="12" y="93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7" name="Freeform 193"/>
              <p:cNvSpPr>
                <a:spLocks/>
              </p:cNvSpPr>
              <p:nvPr/>
            </p:nvSpPr>
            <p:spPr bwMode="auto">
              <a:xfrm>
                <a:off x="6256338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6" y="79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6" y="79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8" name="Freeform 194"/>
              <p:cNvSpPr>
                <a:spLocks/>
              </p:cNvSpPr>
              <p:nvPr/>
            </p:nvSpPr>
            <p:spPr bwMode="auto">
              <a:xfrm>
                <a:off x="6256338" y="2435225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8"/>
                  </a:cxn>
                  <a:cxn ang="0">
                    <a:pos x="108" y="95"/>
                  </a:cxn>
                  <a:cxn ang="0">
                    <a:pos x="95" y="108"/>
                  </a:cxn>
                  <a:cxn ang="0">
                    <a:pos x="79" y="116"/>
                  </a:cxn>
                  <a:cxn ang="0">
                    <a:pos x="60" y="119"/>
                  </a:cxn>
                  <a:cxn ang="0">
                    <a:pos x="41" y="116"/>
                  </a:cxn>
                  <a:cxn ang="0">
                    <a:pos x="25" y="108"/>
                  </a:cxn>
                  <a:cxn ang="0">
                    <a:pos x="12" y="95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5"/>
                  </a:cxn>
                  <a:cxn ang="0">
                    <a:pos x="25" y="11"/>
                  </a:cxn>
                  <a:cxn ang="0">
                    <a:pos x="41" y="4"/>
                  </a:cxn>
                  <a:cxn ang="0">
                    <a:pos x="60" y="0"/>
                  </a:cxn>
                  <a:cxn ang="0">
                    <a:pos x="79" y="4"/>
                  </a:cxn>
                  <a:cxn ang="0">
                    <a:pos x="95" y="11"/>
                  </a:cxn>
                  <a:cxn ang="0">
                    <a:pos x="108" y="25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6" y="78"/>
                    </a:lnTo>
                    <a:lnTo>
                      <a:pt x="108" y="95"/>
                    </a:lnTo>
                    <a:lnTo>
                      <a:pt x="95" y="108"/>
                    </a:lnTo>
                    <a:lnTo>
                      <a:pt x="79" y="116"/>
                    </a:lnTo>
                    <a:lnTo>
                      <a:pt x="60" y="119"/>
                    </a:lnTo>
                    <a:lnTo>
                      <a:pt x="41" y="116"/>
                    </a:lnTo>
                    <a:lnTo>
                      <a:pt x="25" y="108"/>
                    </a:lnTo>
                    <a:lnTo>
                      <a:pt x="12" y="95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5"/>
                    </a:lnTo>
                    <a:lnTo>
                      <a:pt x="25" y="11"/>
                    </a:lnTo>
                    <a:lnTo>
                      <a:pt x="41" y="4"/>
                    </a:lnTo>
                    <a:lnTo>
                      <a:pt x="60" y="0"/>
                    </a:lnTo>
                    <a:lnTo>
                      <a:pt x="79" y="4"/>
                    </a:lnTo>
                    <a:lnTo>
                      <a:pt x="95" y="11"/>
                    </a:lnTo>
                    <a:lnTo>
                      <a:pt x="108" y="25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9" name="Freeform 195"/>
              <p:cNvSpPr>
                <a:spLocks/>
              </p:cNvSpPr>
              <p:nvPr/>
            </p:nvSpPr>
            <p:spPr bwMode="auto">
              <a:xfrm>
                <a:off x="6256338" y="2482850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6" y="77"/>
                  </a:cxn>
                  <a:cxn ang="0">
                    <a:pos x="108" y="94"/>
                  </a:cxn>
                  <a:cxn ang="0">
                    <a:pos x="95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5" y="107"/>
                  </a:cxn>
                  <a:cxn ang="0">
                    <a:pos x="12" y="94"/>
                  </a:cxn>
                  <a:cxn ang="0">
                    <a:pos x="4" y="77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2" y="24"/>
                  </a:cxn>
                  <a:cxn ang="0">
                    <a:pos x="25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5" y="11"/>
                  </a:cxn>
                  <a:cxn ang="0">
                    <a:pos x="108" y="24"/>
                  </a:cxn>
                  <a:cxn ang="0">
                    <a:pos x="116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6" y="77"/>
                    </a:lnTo>
                    <a:lnTo>
                      <a:pt x="108" y="94"/>
                    </a:lnTo>
                    <a:lnTo>
                      <a:pt x="95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5" y="107"/>
                    </a:lnTo>
                    <a:lnTo>
                      <a:pt x="12" y="94"/>
                    </a:lnTo>
                    <a:lnTo>
                      <a:pt x="4" y="77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5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5" y="11"/>
                    </a:lnTo>
                    <a:lnTo>
                      <a:pt x="108" y="24"/>
                    </a:lnTo>
                    <a:lnTo>
                      <a:pt x="116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0" name="Freeform 196"/>
              <p:cNvSpPr>
                <a:spLocks/>
              </p:cNvSpPr>
              <p:nvPr/>
            </p:nvSpPr>
            <p:spPr bwMode="auto">
              <a:xfrm>
                <a:off x="6261100" y="2535238"/>
                <a:ext cx="34925" cy="34925"/>
              </a:xfrm>
              <a:custGeom>
                <a:avLst/>
                <a:gdLst/>
                <a:ahLst/>
                <a:cxnLst>
                  <a:cxn ang="0">
                    <a:pos x="87" y="43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70" y="79"/>
                  </a:cxn>
                  <a:cxn ang="0">
                    <a:pos x="58" y="84"/>
                  </a:cxn>
                  <a:cxn ang="0">
                    <a:pos x="44" y="86"/>
                  </a:cxn>
                  <a:cxn ang="0">
                    <a:pos x="30" y="84"/>
                  </a:cxn>
                  <a:cxn ang="0">
                    <a:pos x="18" y="79"/>
                  </a:cxn>
                  <a:cxn ang="0">
                    <a:pos x="9" y="69"/>
                  </a:cxn>
                  <a:cxn ang="0">
                    <a:pos x="2" y="57"/>
                  </a:cxn>
                  <a:cxn ang="0">
                    <a:pos x="0" y="43"/>
                  </a:cxn>
                  <a:cxn ang="0">
                    <a:pos x="2" y="29"/>
                  </a:cxn>
                  <a:cxn ang="0">
                    <a:pos x="9" y="18"/>
                  </a:cxn>
                  <a:cxn ang="0">
                    <a:pos x="18" y="8"/>
                  </a:cxn>
                  <a:cxn ang="0">
                    <a:pos x="30" y="2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70" y="8"/>
                  </a:cxn>
                  <a:cxn ang="0">
                    <a:pos x="79" y="18"/>
                  </a:cxn>
                  <a:cxn ang="0">
                    <a:pos x="85" y="29"/>
                  </a:cxn>
                  <a:cxn ang="0">
                    <a:pos x="87" y="43"/>
                  </a:cxn>
                </a:cxnLst>
                <a:rect l="0" t="0" r="r" b="b"/>
                <a:pathLst>
                  <a:path w="87" h="86">
                    <a:moveTo>
                      <a:pt x="87" y="43"/>
                    </a:moveTo>
                    <a:lnTo>
                      <a:pt x="85" y="57"/>
                    </a:lnTo>
                    <a:lnTo>
                      <a:pt x="79" y="69"/>
                    </a:lnTo>
                    <a:lnTo>
                      <a:pt x="70" y="79"/>
                    </a:lnTo>
                    <a:lnTo>
                      <a:pt x="58" y="84"/>
                    </a:lnTo>
                    <a:lnTo>
                      <a:pt x="44" y="86"/>
                    </a:lnTo>
                    <a:lnTo>
                      <a:pt x="30" y="84"/>
                    </a:lnTo>
                    <a:lnTo>
                      <a:pt x="18" y="79"/>
                    </a:lnTo>
                    <a:lnTo>
                      <a:pt x="9" y="69"/>
                    </a:lnTo>
                    <a:lnTo>
                      <a:pt x="2" y="57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9" y="1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70" y="8"/>
                    </a:lnTo>
                    <a:lnTo>
                      <a:pt x="79" y="18"/>
                    </a:lnTo>
                    <a:lnTo>
                      <a:pt x="85" y="29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1" name="Freeform 197"/>
              <p:cNvSpPr>
                <a:spLocks/>
              </p:cNvSpPr>
              <p:nvPr/>
            </p:nvSpPr>
            <p:spPr bwMode="auto">
              <a:xfrm>
                <a:off x="6305550" y="2016125"/>
                <a:ext cx="41275" cy="41275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102" y="69"/>
                  </a:cxn>
                  <a:cxn ang="0">
                    <a:pos x="94" y="83"/>
                  </a:cxn>
                  <a:cxn ang="0">
                    <a:pos x="83" y="94"/>
                  </a:cxn>
                  <a:cxn ang="0">
                    <a:pos x="68" y="102"/>
                  </a:cxn>
                  <a:cxn ang="0">
                    <a:pos x="52" y="104"/>
                  </a:cxn>
                  <a:cxn ang="0">
                    <a:pos x="35" y="102"/>
                  </a:cxn>
                  <a:cxn ang="0">
                    <a:pos x="21" y="94"/>
                  </a:cxn>
                  <a:cxn ang="0">
                    <a:pos x="10" y="83"/>
                  </a:cxn>
                  <a:cxn ang="0">
                    <a:pos x="2" y="69"/>
                  </a:cxn>
                  <a:cxn ang="0">
                    <a:pos x="0" y="52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5" y="2"/>
                  </a:cxn>
                  <a:cxn ang="0">
                    <a:pos x="52" y="0"/>
                  </a:cxn>
                  <a:cxn ang="0">
                    <a:pos x="68" y="2"/>
                  </a:cxn>
                  <a:cxn ang="0">
                    <a:pos x="83" y="10"/>
                  </a:cxn>
                  <a:cxn ang="0">
                    <a:pos x="94" y="21"/>
                  </a:cxn>
                  <a:cxn ang="0">
                    <a:pos x="102" y="35"/>
                  </a:cxn>
                  <a:cxn ang="0">
                    <a:pos x="104" y="52"/>
                  </a:cxn>
                </a:cxnLst>
                <a:rect l="0" t="0" r="r" b="b"/>
                <a:pathLst>
                  <a:path w="104" h="104">
                    <a:moveTo>
                      <a:pt x="104" y="52"/>
                    </a:moveTo>
                    <a:lnTo>
                      <a:pt x="102" y="69"/>
                    </a:lnTo>
                    <a:lnTo>
                      <a:pt x="94" y="83"/>
                    </a:lnTo>
                    <a:lnTo>
                      <a:pt x="83" y="94"/>
                    </a:lnTo>
                    <a:lnTo>
                      <a:pt x="68" y="102"/>
                    </a:lnTo>
                    <a:lnTo>
                      <a:pt x="52" y="104"/>
                    </a:lnTo>
                    <a:lnTo>
                      <a:pt x="35" y="102"/>
                    </a:lnTo>
                    <a:lnTo>
                      <a:pt x="21" y="94"/>
                    </a:lnTo>
                    <a:lnTo>
                      <a:pt x="10" y="83"/>
                    </a:lnTo>
                    <a:lnTo>
                      <a:pt x="2" y="69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2" y="0"/>
                    </a:lnTo>
                    <a:lnTo>
                      <a:pt x="68" y="2"/>
                    </a:lnTo>
                    <a:lnTo>
                      <a:pt x="83" y="10"/>
                    </a:lnTo>
                    <a:lnTo>
                      <a:pt x="94" y="21"/>
                    </a:lnTo>
                    <a:lnTo>
                      <a:pt x="102" y="35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2" name="Freeform 198"/>
              <p:cNvSpPr>
                <a:spLocks/>
              </p:cNvSpPr>
              <p:nvPr/>
            </p:nvSpPr>
            <p:spPr bwMode="auto">
              <a:xfrm>
                <a:off x="6302375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3" name="Freeform 199"/>
              <p:cNvSpPr>
                <a:spLocks/>
              </p:cNvSpPr>
              <p:nvPr/>
            </p:nvSpPr>
            <p:spPr bwMode="auto">
              <a:xfrm>
                <a:off x="6302375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4" name="Freeform 200"/>
              <p:cNvSpPr>
                <a:spLocks/>
              </p:cNvSpPr>
              <p:nvPr/>
            </p:nvSpPr>
            <p:spPr bwMode="auto">
              <a:xfrm>
                <a:off x="6302375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5" name="Freeform 201"/>
              <p:cNvSpPr>
                <a:spLocks/>
              </p:cNvSpPr>
              <p:nvPr/>
            </p:nvSpPr>
            <p:spPr bwMode="auto">
              <a:xfrm>
                <a:off x="6302375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6" name="Freeform 202"/>
              <p:cNvSpPr>
                <a:spLocks/>
              </p:cNvSpPr>
              <p:nvPr/>
            </p:nvSpPr>
            <p:spPr bwMode="auto">
              <a:xfrm>
                <a:off x="6302375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7" name="Freeform 203"/>
              <p:cNvSpPr>
                <a:spLocks/>
              </p:cNvSpPr>
              <p:nvPr/>
            </p:nvSpPr>
            <p:spPr bwMode="auto">
              <a:xfrm>
                <a:off x="6302375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8" name="Freeform 204"/>
              <p:cNvSpPr>
                <a:spLocks/>
              </p:cNvSpPr>
              <p:nvPr/>
            </p:nvSpPr>
            <p:spPr bwMode="auto">
              <a:xfrm>
                <a:off x="6302375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9" name="Freeform 205"/>
              <p:cNvSpPr>
                <a:spLocks/>
              </p:cNvSpPr>
              <p:nvPr/>
            </p:nvSpPr>
            <p:spPr bwMode="auto">
              <a:xfrm>
                <a:off x="6302375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1" name="Freeform 207"/>
              <p:cNvSpPr>
                <a:spLocks/>
              </p:cNvSpPr>
              <p:nvPr/>
            </p:nvSpPr>
            <p:spPr bwMode="auto">
              <a:xfrm>
                <a:off x="6302375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8" y="116"/>
                  </a:cxn>
                  <a:cxn ang="0">
                    <a:pos x="59" y="119"/>
                  </a:cxn>
                  <a:cxn ang="0">
                    <a:pos x="40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8" y="116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2" name="Freeform 208"/>
              <p:cNvSpPr>
                <a:spLocks/>
              </p:cNvSpPr>
              <p:nvPr/>
            </p:nvSpPr>
            <p:spPr bwMode="auto">
              <a:xfrm>
                <a:off x="6302375" y="2482850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3" name="Freeform 209"/>
              <p:cNvSpPr>
                <a:spLocks/>
              </p:cNvSpPr>
              <p:nvPr/>
            </p:nvSpPr>
            <p:spPr bwMode="auto">
              <a:xfrm>
                <a:off x="6308725" y="2535238"/>
                <a:ext cx="34925" cy="34925"/>
              </a:xfrm>
              <a:custGeom>
                <a:avLst/>
                <a:gdLst/>
                <a:ahLst/>
                <a:cxnLst>
                  <a:cxn ang="0">
                    <a:pos x="86" y="43"/>
                  </a:cxn>
                  <a:cxn ang="0">
                    <a:pos x="84" y="57"/>
                  </a:cxn>
                  <a:cxn ang="0">
                    <a:pos x="78" y="69"/>
                  </a:cxn>
                  <a:cxn ang="0">
                    <a:pos x="68" y="79"/>
                  </a:cxn>
                  <a:cxn ang="0">
                    <a:pos x="57" y="84"/>
                  </a:cxn>
                  <a:cxn ang="0">
                    <a:pos x="43" y="86"/>
                  </a:cxn>
                  <a:cxn ang="0">
                    <a:pos x="29" y="84"/>
                  </a:cxn>
                  <a:cxn ang="0">
                    <a:pos x="17" y="79"/>
                  </a:cxn>
                  <a:cxn ang="0">
                    <a:pos x="8" y="69"/>
                  </a:cxn>
                  <a:cxn ang="0">
                    <a:pos x="2" y="57"/>
                  </a:cxn>
                  <a:cxn ang="0">
                    <a:pos x="0" y="43"/>
                  </a:cxn>
                  <a:cxn ang="0">
                    <a:pos x="2" y="29"/>
                  </a:cxn>
                  <a:cxn ang="0">
                    <a:pos x="8" y="18"/>
                  </a:cxn>
                  <a:cxn ang="0">
                    <a:pos x="17" y="8"/>
                  </a:cxn>
                  <a:cxn ang="0">
                    <a:pos x="29" y="2"/>
                  </a:cxn>
                  <a:cxn ang="0">
                    <a:pos x="43" y="0"/>
                  </a:cxn>
                  <a:cxn ang="0">
                    <a:pos x="57" y="2"/>
                  </a:cxn>
                  <a:cxn ang="0">
                    <a:pos x="68" y="8"/>
                  </a:cxn>
                  <a:cxn ang="0">
                    <a:pos x="78" y="18"/>
                  </a:cxn>
                  <a:cxn ang="0">
                    <a:pos x="84" y="29"/>
                  </a:cxn>
                  <a:cxn ang="0">
                    <a:pos x="86" y="43"/>
                  </a:cxn>
                </a:cxnLst>
                <a:rect l="0" t="0" r="r" b="b"/>
                <a:pathLst>
                  <a:path w="86" h="86">
                    <a:moveTo>
                      <a:pt x="86" y="43"/>
                    </a:moveTo>
                    <a:lnTo>
                      <a:pt x="84" y="57"/>
                    </a:lnTo>
                    <a:lnTo>
                      <a:pt x="78" y="69"/>
                    </a:lnTo>
                    <a:lnTo>
                      <a:pt x="68" y="79"/>
                    </a:lnTo>
                    <a:lnTo>
                      <a:pt x="57" y="84"/>
                    </a:lnTo>
                    <a:lnTo>
                      <a:pt x="43" y="86"/>
                    </a:lnTo>
                    <a:lnTo>
                      <a:pt x="29" y="84"/>
                    </a:lnTo>
                    <a:lnTo>
                      <a:pt x="17" y="79"/>
                    </a:lnTo>
                    <a:lnTo>
                      <a:pt x="8" y="69"/>
                    </a:lnTo>
                    <a:lnTo>
                      <a:pt x="2" y="57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8"/>
                    </a:lnTo>
                    <a:lnTo>
                      <a:pt x="17" y="8"/>
                    </a:lnTo>
                    <a:lnTo>
                      <a:pt x="29" y="2"/>
                    </a:lnTo>
                    <a:lnTo>
                      <a:pt x="43" y="0"/>
                    </a:lnTo>
                    <a:lnTo>
                      <a:pt x="57" y="2"/>
                    </a:lnTo>
                    <a:lnTo>
                      <a:pt x="68" y="8"/>
                    </a:lnTo>
                    <a:lnTo>
                      <a:pt x="78" y="18"/>
                    </a:lnTo>
                    <a:lnTo>
                      <a:pt x="84" y="29"/>
                    </a:lnTo>
                    <a:lnTo>
                      <a:pt x="86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4" name="Freeform 210"/>
              <p:cNvSpPr>
                <a:spLocks/>
              </p:cNvSpPr>
              <p:nvPr/>
            </p:nvSpPr>
            <p:spPr bwMode="auto">
              <a:xfrm>
                <a:off x="6354763" y="1924050"/>
                <a:ext cx="36513" cy="38100"/>
              </a:xfrm>
              <a:custGeom>
                <a:avLst/>
                <a:gdLst/>
                <a:ahLst/>
                <a:cxnLst>
                  <a:cxn ang="0">
                    <a:pos x="95" y="48"/>
                  </a:cxn>
                  <a:cxn ang="0">
                    <a:pos x="93" y="63"/>
                  </a:cxn>
                  <a:cxn ang="0">
                    <a:pos x="86" y="77"/>
                  </a:cxn>
                  <a:cxn ang="0">
                    <a:pos x="76" y="87"/>
                  </a:cxn>
                  <a:cxn ang="0">
                    <a:pos x="63" y="94"/>
                  </a:cxn>
                  <a:cxn ang="0">
                    <a:pos x="47" y="97"/>
                  </a:cxn>
                  <a:cxn ang="0">
                    <a:pos x="32" y="94"/>
                  </a:cxn>
                  <a:cxn ang="0">
                    <a:pos x="18" y="87"/>
                  </a:cxn>
                  <a:cxn ang="0">
                    <a:pos x="8" y="77"/>
                  </a:cxn>
                  <a:cxn ang="0">
                    <a:pos x="2" y="63"/>
                  </a:cxn>
                  <a:cxn ang="0">
                    <a:pos x="0" y="48"/>
                  </a:cxn>
                  <a:cxn ang="0">
                    <a:pos x="2" y="32"/>
                  </a:cxn>
                  <a:cxn ang="0">
                    <a:pos x="8" y="19"/>
                  </a:cxn>
                  <a:cxn ang="0">
                    <a:pos x="18" y="9"/>
                  </a:cxn>
                  <a:cxn ang="0">
                    <a:pos x="32" y="3"/>
                  </a:cxn>
                  <a:cxn ang="0">
                    <a:pos x="47" y="0"/>
                  </a:cxn>
                  <a:cxn ang="0">
                    <a:pos x="63" y="3"/>
                  </a:cxn>
                  <a:cxn ang="0">
                    <a:pos x="76" y="9"/>
                  </a:cxn>
                  <a:cxn ang="0">
                    <a:pos x="86" y="19"/>
                  </a:cxn>
                  <a:cxn ang="0">
                    <a:pos x="93" y="32"/>
                  </a:cxn>
                  <a:cxn ang="0">
                    <a:pos x="95" y="48"/>
                  </a:cxn>
                </a:cxnLst>
                <a:rect l="0" t="0" r="r" b="b"/>
                <a:pathLst>
                  <a:path w="95" h="97">
                    <a:moveTo>
                      <a:pt x="95" y="48"/>
                    </a:moveTo>
                    <a:lnTo>
                      <a:pt x="93" y="63"/>
                    </a:lnTo>
                    <a:lnTo>
                      <a:pt x="86" y="77"/>
                    </a:lnTo>
                    <a:lnTo>
                      <a:pt x="76" y="87"/>
                    </a:lnTo>
                    <a:lnTo>
                      <a:pt x="63" y="94"/>
                    </a:lnTo>
                    <a:lnTo>
                      <a:pt x="47" y="97"/>
                    </a:lnTo>
                    <a:lnTo>
                      <a:pt x="32" y="94"/>
                    </a:lnTo>
                    <a:lnTo>
                      <a:pt x="18" y="87"/>
                    </a:lnTo>
                    <a:lnTo>
                      <a:pt x="8" y="77"/>
                    </a:lnTo>
                    <a:lnTo>
                      <a:pt x="2" y="63"/>
                    </a:lnTo>
                    <a:lnTo>
                      <a:pt x="0" y="48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63" y="3"/>
                    </a:lnTo>
                    <a:lnTo>
                      <a:pt x="76" y="9"/>
                    </a:lnTo>
                    <a:lnTo>
                      <a:pt x="86" y="19"/>
                    </a:lnTo>
                    <a:lnTo>
                      <a:pt x="93" y="32"/>
                    </a:lnTo>
                    <a:lnTo>
                      <a:pt x="95" y="4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5" name="Freeform 211"/>
              <p:cNvSpPr>
                <a:spLocks/>
              </p:cNvSpPr>
              <p:nvPr/>
            </p:nvSpPr>
            <p:spPr bwMode="auto">
              <a:xfrm>
                <a:off x="6356350" y="2019300"/>
                <a:ext cx="33338" cy="33338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81" y="59"/>
                  </a:cxn>
                  <a:cxn ang="0">
                    <a:pos x="72" y="72"/>
                  </a:cxn>
                  <a:cxn ang="0">
                    <a:pos x="59" y="81"/>
                  </a:cxn>
                  <a:cxn ang="0">
                    <a:pos x="42" y="84"/>
                  </a:cxn>
                  <a:cxn ang="0">
                    <a:pos x="26" y="81"/>
                  </a:cxn>
                  <a:cxn ang="0">
                    <a:pos x="12" y="72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3" y="25"/>
                  </a:cxn>
                  <a:cxn ang="0">
                    <a:pos x="12" y="12"/>
                  </a:cxn>
                  <a:cxn ang="0">
                    <a:pos x="26" y="3"/>
                  </a:cxn>
                  <a:cxn ang="0">
                    <a:pos x="42" y="0"/>
                  </a:cxn>
                  <a:cxn ang="0">
                    <a:pos x="59" y="3"/>
                  </a:cxn>
                  <a:cxn ang="0">
                    <a:pos x="72" y="12"/>
                  </a:cxn>
                  <a:cxn ang="0">
                    <a:pos x="81" y="25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lnTo>
                      <a:pt x="81" y="59"/>
                    </a:lnTo>
                    <a:lnTo>
                      <a:pt x="72" y="72"/>
                    </a:lnTo>
                    <a:lnTo>
                      <a:pt x="59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2" y="72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5"/>
                    </a:lnTo>
                    <a:lnTo>
                      <a:pt x="12" y="12"/>
                    </a:lnTo>
                    <a:lnTo>
                      <a:pt x="26" y="3"/>
                    </a:lnTo>
                    <a:lnTo>
                      <a:pt x="42" y="0"/>
                    </a:lnTo>
                    <a:lnTo>
                      <a:pt x="59" y="3"/>
                    </a:lnTo>
                    <a:lnTo>
                      <a:pt x="72" y="12"/>
                    </a:lnTo>
                    <a:lnTo>
                      <a:pt x="81" y="25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6" name="Freeform 212"/>
              <p:cNvSpPr>
                <a:spLocks/>
              </p:cNvSpPr>
              <p:nvPr/>
            </p:nvSpPr>
            <p:spPr bwMode="auto">
              <a:xfrm>
                <a:off x="6350000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8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7" name="Freeform 213"/>
              <p:cNvSpPr>
                <a:spLocks/>
              </p:cNvSpPr>
              <p:nvPr/>
            </p:nvSpPr>
            <p:spPr bwMode="auto">
              <a:xfrm>
                <a:off x="6350000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4"/>
                  </a:cxn>
                  <a:cxn ang="0">
                    <a:pos x="93" y="108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9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4"/>
                    </a:lnTo>
                    <a:lnTo>
                      <a:pt x="93" y="108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8" name="Freeform 214"/>
              <p:cNvSpPr>
                <a:spLocks/>
              </p:cNvSpPr>
              <p:nvPr/>
            </p:nvSpPr>
            <p:spPr bwMode="auto">
              <a:xfrm>
                <a:off x="6350000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3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3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9" name="Freeform 215"/>
              <p:cNvSpPr>
                <a:spLocks/>
              </p:cNvSpPr>
              <p:nvPr/>
            </p:nvSpPr>
            <p:spPr bwMode="auto">
              <a:xfrm>
                <a:off x="6350000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14" y="79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1"/>
                  </a:cxn>
                  <a:cxn ang="0">
                    <a:pos x="117" y="60"/>
                  </a:cxn>
                </a:cxnLst>
                <a:rect l="0" t="0" r="r" b="b"/>
                <a:pathLst>
                  <a:path w="117" h="119">
                    <a:moveTo>
                      <a:pt x="117" y="60"/>
                    </a:moveTo>
                    <a:lnTo>
                      <a:pt x="114" y="79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1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0" name="Freeform 216"/>
              <p:cNvSpPr>
                <a:spLocks/>
              </p:cNvSpPr>
              <p:nvPr/>
            </p:nvSpPr>
            <p:spPr bwMode="auto">
              <a:xfrm>
                <a:off x="6350000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8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1" name="Freeform 217"/>
              <p:cNvSpPr>
                <a:spLocks/>
              </p:cNvSpPr>
              <p:nvPr/>
            </p:nvSpPr>
            <p:spPr bwMode="auto">
              <a:xfrm>
                <a:off x="6350000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9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2" name="Freeform 218"/>
              <p:cNvSpPr>
                <a:spLocks/>
              </p:cNvSpPr>
              <p:nvPr/>
            </p:nvSpPr>
            <p:spPr bwMode="auto">
              <a:xfrm>
                <a:off x="6350000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3" name="Freeform 219"/>
              <p:cNvSpPr>
                <a:spLocks/>
              </p:cNvSpPr>
              <p:nvPr/>
            </p:nvSpPr>
            <p:spPr bwMode="auto">
              <a:xfrm>
                <a:off x="6350000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14" y="79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1"/>
                  </a:cxn>
                  <a:cxn ang="0">
                    <a:pos x="117" y="60"/>
                  </a:cxn>
                </a:cxnLst>
                <a:rect l="0" t="0" r="r" b="b"/>
                <a:pathLst>
                  <a:path w="117" h="118">
                    <a:moveTo>
                      <a:pt x="117" y="60"/>
                    </a:moveTo>
                    <a:lnTo>
                      <a:pt x="114" y="79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1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4" name="Freeform 220"/>
              <p:cNvSpPr>
                <a:spLocks/>
              </p:cNvSpPr>
              <p:nvPr/>
            </p:nvSpPr>
            <p:spPr bwMode="auto">
              <a:xfrm>
                <a:off x="6350000" y="2435225"/>
                <a:ext cx="46038" cy="47625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5"/>
                  </a:cxn>
                  <a:cxn ang="0">
                    <a:pos x="93" y="108"/>
                  </a:cxn>
                  <a:cxn ang="0">
                    <a:pos x="77" y="116"/>
                  </a:cxn>
                  <a:cxn ang="0">
                    <a:pos x="58" y="119"/>
                  </a:cxn>
                  <a:cxn ang="0">
                    <a:pos x="39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8" y="0"/>
                  </a:cxn>
                  <a:cxn ang="0">
                    <a:pos x="77" y="4"/>
                  </a:cxn>
                  <a:cxn ang="0">
                    <a:pos x="93" y="11"/>
                  </a:cxn>
                  <a:cxn ang="0">
                    <a:pos x="106" y="25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9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5"/>
                    </a:lnTo>
                    <a:lnTo>
                      <a:pt x="93" y="108"/>
                    </a:lnTo>
                    <a:lnTo>
                      <a:pt x="77" y="116"/>
                    </a:lnTo>
                    <a:lnTo>
                      <a:pt x="58" y="119"/>
                    </a:lnTo>
                    <a:lnTo>
                      <a:pt x="39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8" y="0"/>
                    </a:lnTo>
                    <a:lnTo>
                      <a:pt x="77" y="4"/>
                    </a:lnTo>
                    <a:lnTo>
                      <a:pt x="93" y="11"/>
                    </a:lnTo>
                    <a:lnTo>
                      <a:pt x="106" y="25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5" name="Freeform 221"/>
              <p:cNvSpPr>
                <a:spLocks/>
              </p:cNvSpPr>
              <p:nvPr/>
            </p:nvSpPr>
            <p:spPr bwMode="auto">
              <a:xfrm>
                <a:off x="6350000" y="2482850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7"/>
                  </a:cxn>
                  <a:cxn ang="0">
                    <a:pos x="106" y="94"/>
                  </a:cxn>
                  <a:cxn ang="0">
                    <a:pos x="93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8">
                    <a:moveTo>
                      <a:pt x="117" y="59"/>
                    </a:moveTo>
                    <a:lnTo>
                      <a:pt x="114" y="77"/>
                    </a:lnTo>
                    <a:lnTo>
                      <a:pt x="106" y="94"/>
                    </a:lnTo>
                    <a:lnTo>
                      <a:pt x="93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6" name="Freeform 222"/>
              <p:cNvSpPr>
                <a:spLocks/>
              </p:cNvSpPr>
              <p:nvPr/>
            </p:nvSpPr>
            <p:spPr bwMode="auto">
              <a:xfrm>
                <a:off x="6353175" y="2533650"/>
                <a:ext cx="39688" cy="38100"/>
              </a:xfrm>
              <a:custGeom>
                <a:avLst/>
                <a:gdLst/>
                <a:ahLst/>
                <a:cxnLst>
                  <a:cxn ang="0">
                    <a:pos x="97" y="49"/>
                  </a:cxn>
                  <a:cxn ang="0">
                    <a:pos x="95" y="65"/>
                  </a:cxn>
                  <a:cxn ang="0">
                    <a:pos x="87" y="78"/>
                  </a:cxn>
                  <a:cxn ang="0">
                    <a:pos x="77" y="88"/>
                  </a:cxn>
                  <a:cxn ang="0">
                    <a:pos x="64" y="96"/>
                  </a:cxn>
                  <a:cxn ang="0">
                    <a:pos x="48" y="98"/>
                  </a:cxn>
                  <a:cxn ang="0">
                    <a:pos x="33" y="96"/>
                  </a:cxn>
                  <a:cxn ang="0">
                    <a:pos x="19" y="88"/>
                  </a:cxn>
                  <a:cxn ang="0">
                    <a:pos x="9" y="78"/>
                  </a:cxn>
                  <a:cxn ang="0">
                    <a:pos x="2" y="65"/>
                  </a:cxn>
                  <a:cxn ang="0">
                    <a:pos x="0" y="49"/>
                  </a:cxn>
                  <a:cxn ang="0">
                    <a:pos x="2" y="34"/>
                  </a:cxn>
                  <a:cxn ang="0">
                    <a:pos x="9" y="20"/>
                  </a:cxn>
                  <a:cxn ang="0">
                    <a:pos x="19" y="10"/>
                  </a:cxn>
                  <a:cxn ang="0">
                    <a:pos x="33" y="3"/>
                  </a:cxn>
                  <a:cxn ang="0">
                    <a:pos x="48" y="0"/>
                  </a:cxn>
                  <a:cxn ang="0">
                    <a:pos x="64" y="3"/>
                  </a:cxn>
                  <a:cxn ang="0">
                    <a:pos x="77" y="10"/>
                  </a:cxn>
                  <a:cxn ang="0">
                    <a:pos x="87" y="20"/>
                  </a:cxn>
                  <a:cxn ang="0">
                    <a:pos x="95" y="34"/>
                  </a:cxn>
                  <a:cxn ang="0">
                    <a:pos x="97" y="49"/>
                  </a:cxn>
                </a:cxnLst>
                <a:rect l="0" t="0" r="r" b="b"/>
                <a:pathLst>
                  <a:path w="97" h="98">
                    <a:moveTo>
                      <a:pt x="97" y="49"/>
                    </a:moveTo>
                    <a:lnTo>
                      <a:pt x="95" y="65"/>
                    </a:lnTo>
                    <a:lnTo>
                      <a:pt x="87" y="78"/>
                    </a:lnTo>
                    <a:lnTo>
                      <a:pt x="77" y="88"/>
                    </a:lnTo>
                    <a:lnTo>
                      <a:pt x="64" y="96"/>
                    </a:lnTo>
                    <a:lnTo>
                      <a:pt x="48" y="98"/>
                    </a:lnTo>
                    <a:lnTo>
                      <a:pt x="33" y="96"/>
                    </a:lnTo>
                    <a:lnTo>
                      <a:pt x="19" y="88"/>
                    </a:lnTo>
                    <a:lnTo>
                      <a:pt x="9" y="78"/>
                    </a:lnTo>
                    <a:lnTo>
                      <a:pt x="2" y="65"/>
                    </a:lnTo>
                    <a:lnTo>
                      <a:pt x="0" y="49"/>
                    </a:lnTo>
                    <a:lnTo>
                      <a:pt x="2" y="34"/>
                    </a:lnTo>
                    <a:lnTo>
                      <a:pt x="9" y="20"/>
                    </a:lnTo>
                    <a:lnTo>
                      <a:pt x="19" y="10"/>
                    </a:lnTo>
                    <a:lnTo>
                      <a:pt x="33" y="3"/>
                    </a:lnTo>
                    <a:lnTo>
                      <a:pt x="48" y="0"/>
                    </a:lnTo>
                    <a:lnTo>
                      <a:pt x="64" y="3"/>
                    </a:lnTo>
                    <a:lnTo>
                      <a:pt x="77" y="10"/>
                    </a:lnTo>
                    <a:lnTo>
                      <a:pt x="87" y="20"/>
                    </a:lnTo>
                    <a:lnTo>
                      <a:pt x="95" y="34"/>
                    </a:lnTo>
                    <a:lnTo>
                      <a:pt x="97" y="4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7" name="Freeform 223"/>
              <p:cNvSpPr>
                <a:spLocks/>
              </p:cNvSpPr>
              <p:nvPr/>
            </p:nvSpPr>
            <p:spPr bwMode="auto">
              <a:xfrm>
                <a:off x="6408738" y="1884363"/>
                <a:ext cx="23813" cy="23813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7" y="42"/>
                  </a:cxn>
                  <a:cxn ang="0">
                    <a:pos x="51" y="52"/>
                  </a:cxn>
                  <a:cxn ang="0">
                    <a:pos x="42" y="58"/>
                  </a:cxn>
                  <a:cxn ang="0">
                    <a:pos x="30" y="60"/>
                  </a:cxn>
                  <a:cxn ang="0">
                    <a:pos x="18" y="58"/>
                  </a:cxn>
                  <a:cxn ang="0">
                    <a:pos x="9" y="52"/>
                  </a:cxn>
                  <a:cxn ang="0">
                    <a:pos x="2" y="42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42" y="2"/>
                  </a:cxn>
                  <a:cxn ang="0">
                    <a:pos x="51" y="8"/>
                  </a:cxn>
                  <a:cxn ang="0">
                    <a:pos x="57" y="17"/>
                  </a:cxn>
                  <a:cxn ang="0">
                    <a:pos x="60" y="29"/>
                  </a:cxn>
                </a:cxnLst>
                <a:rect l="0" t="0" r="r" b="b"/>
                <a:pathLst>
                  <a:path w="60" h="60">
                    <a:moveTo>
                      <a:pt x="60" y="29"/>
                    </a:moveTo>
                    <a:lnTo>
                      <a:pt x="57" y="42"/>
                    </a:lnTo>
                    <a:lnTo>
                      <a:pt x="51" y="52"/>
                    </a:lnTo>
                    <a:lnTo>
                      <a:pt x="42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9" y="52"/>
                    </a:lnTo>
                    <a:lnTo>
                      <a:pt x="2" y="42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1" y="8"/>
                    </a:lnTo>
                    <a:lnTo>
                      <a:pt x="57" y="17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8" name="Freeform 224"/>
              <p:cNvSpPr>
                <a:spLocks/>
              </p:cNvSpPr>
              <p:nvPr/>
            </p:nvSpPr>
            <p:spPr bwMode="auto">
              <a:xfrm>
                <a:off x="6400800" y="1970088"/>
                <a:ext cx="38100" cy="38100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63"/>
                  </a:cxn>
                  <a:cxn ang="0">
                    <a:pos x="87" y="76"/>
                  </a:cxn>
                  <a:cxn ang="0">
                    <a:pos x="77" y="86"/>
                  </a:cxn>
                  <a:cxn ang="0">
                    <a:pos x="63" y="93"/>
                  </a:cxn>
                  <a:cxn ang="0">
                    <a:pos x="48" y="95"/>
                  </a:cxn>
                  <a:cxn ang="0">
                    <a:pos x="32" y="93"/>
                  </a:cxn>
                  <a:cxn ang="0">
                    <a:pos x="19" y="86"/>
                  </a:cxn>
                  <a:cxn ang="0">
                    <a:pos x="9" y="76"/>
                  </a:cxn>
                  <a:cxn ang="0">
                    <a:pos x="2" y="63"/>
                  </a:cxn>
                  <a:cxn ang="0">
                    <a:pos x="0" y="47"/>
                  </a:cxn>
                  <a:cxn ang="0">
                    <a:pos x="2" y="32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2" y="2"/>
                  </a:cxn>
                  <a:cxn ang="0">
                    <a:pos x="48" y="0"/>
                  </a:cxn>
                  <a:cxn ang="0">
                    <a:pos x="63" y="2"/>
                  </a:cxn>
                  <a:cxn ang="0">
                    <a:pos x="77" y="9"/>
                  </a:cxn>
                  <a:cxn ang="0">
                    <a:pos x="87" y="19"/>
                  </a:cxn>
                  <a:cxn ang="0">
                    <a:pos x="93" y="32"/>
                  </a:cxn>
                  <a:cxn ang="0">
                    <a:pos x="95" y="47"/>
                  </a:cxn>
                </a:cxnLst>
                <a:rect l="0" t="0" r="r" b="b"/>
                <a:pathLst>
                  <a:path w="95" h="95">
                    <a:moveTo>
                      <a:pt x="95" y="47"/>
                    </a:moveTo>
                    <a:lnTo>
                      <a:pt x="93" y="63"/>
                    </a:lnTo>
                    <a:lnTo>
                      <a:pt x="87" y="76"/>
                    </a:lnTo>
                    <a:lnTo>
                      <a:pt x="77" y="86"/>
                    </a:lnTo>
                    <a:lnTo>
                      <a:pt x="63" y="93"/>
                    </a:lnTo>
                    <a:lnTo>
                      <a:pt x="48" y="95"/>
                    </a:lnTo>
                    <a:lnTo>
                      <a:pt x="32" y="93"/>
                    </a:lnTo>
                    <a:lnTo>
                      <a:pt x="19" y="86"/>
                    </a:lnTo>
                    <a:lnTo>
                      <a:pt x="9" y="76"/>
                    </a:lnTo>
                    <a:lnTo>
                      <a:pt x="2" y="63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2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7" y="9"/>
                    </a:lnTo>
                    <a:lnTo>
                      <a:pt x="87" y="19"/>
                    </a:lnTo>
                    <a:lnTo>
                      <a:pt x="93" y="32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9" name="Freeform 225"/>
              <p:cNvSpPr>
                <a:spLocks/>
              </p:cNvSpPr>
              <p:nvPr/>
            </p:nvSpPr>
            <p:spPr bwMode="auto">
              <a:xfrm>
                <a:off x="6397625" y="2014538"/>
                <a:ext cx="44450" cy="44450"/>
              </a:xfrm>
              <a:custGeom>
                <a:avLst/>
                <a:gdLst/>
                <a:ahLst/>
                <a:cxnLst>
                  <a:cxn ang="0">
                    <a:pos x="113" y="58"/>
                  </a:cxn>
                  <a:cxn ang="0">
                    <a:pos x="110" y="76"/>
                  </a:cxn>
                  <a:cxn ang="0">
                    <a:pos x="102" y="91"/>
                  </a:cxn>
                  <a:cxn ang="0">
                    <a:pos x="90" y="103"/>
                  </a:cxn>
                  <a:cxn ang="0">
                    <a:pos x="75" y="111"/>
                  </a:cxn>
                  <a:cxn ang="0">
                    <a:pos x="57" y="114"/>
                  </a:cxn>
                  <a:cxn ang="0">
                    <a:pos x="39" y="111"/>
                  </a:cxn>
                  <a:cxn ang="0">
                    <a:pos x="24" y="103"/>
                  </a:cxn>
                  <a:cxn ang="0">
                    <a:pos x="11" y="91"/>
                  </a:cxn>
                  <a:cxn ang="0">
                    <a:pos x="4" y="76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7" y="0"/>
                  </a:cxn>
                  <a:cxn ang="0">
                    <a:pos x="75" y="4"/>
                  </a:cxn>
                  <a:cxn ang="0">
                    <a:pos x="90" y="11"/>
                  </a:cxn>
                  <a:cxn ang="0">
                    <a:pos x="102" y="24"/>
                  </a:cxn>
                  <a:cxn ang="0">
                    <a:pos x="110" y="39"/>
                  </a:cxn>
                  <a:cxn ang="0">
                    <a:pos x="113" y="58"/>
                  </a:cxn>
                </a:cxnLst>
                <a:rect l="0" t="0" r="r" b="b"/>
                <a:pathLst>
                  <a:path w="113" h="114">
                    <a:moveTo>
                      <a:pt x="113" y="58"/>
                    </a:moveTo>
                    <a:lnTo>
                      <a:pt x="110" y="76"/>
                    </a:lnTo>
                    <a:lnTo>
                      <a:pt x="102" y="91"/>
                    </a:lnTo>
                    <a:lnTo>
                      <a:pt x="90" y="103"/>
                    </a:lnTo>
                    <a:lnTo>
                      <a:pt x="75" y="111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4" y="103"/>
                    </a:lnTo>
                    <a:lnTo>
                      <a:pt x="11" y="91"/>
                    </a:lnTo>
                    <a:lnTo>
                      <a:pt x="4" y="76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75" y="4"/>
                    </a:lnTo>
                    <a:lnTo>
                      <a:pt x="90" y="11"/>
                    </a:lnTo>
                    <a:lnTo>
                      <a:pt x="102" y="24"/>
                    </a:lnTo>
                    <a:lnTo>
                      <a:pt x="110" y="39"/>
                    </a:lnTo>
                    <a:lnTo>
                      <a:pt x="113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0" name="Freeform 226"/>
              <p:cNvSpPr>
                <a:spLocks/>
              </p:cNvSpPr>
              <p:nvPr/>
            </p:nvSpPr>
            <p:spPr bwMode="auto">
              <a:xfrm>
                <a:off x="6396038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1" name="Freeform 227"/>
              <p:cNvSpPr>
                <a:spLocks/>
              </p:cNvSpPr>
              <p:nvPr/>
            </p:nvSpPr>
            <p:spPr bwMode="auto">
              <a:xfrm>
                <a:off x="6396038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2" name="Freeform 228"/>
              <p:cNvSpPr>
                <a:spLocks/>
              </p:cNvSpPr>
              <p:nvPr/>
            </p:nvSpPr>
            <p:spPr bwMode="auto">
              <a:xfrm>
                <a:off x="6396038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3" name="Freeform 229"/>
              <p:cNvSpPr>
                <a:spLocks/>
              </p:cNvSpPr>
              <p:nvPr/>
            </p:nvSpPr>
            <p:spPr bwMode="auto">
              <a:xfrm>
                <a:off x="6396038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4" name="Freeform 230"/>
              <p:cNvSpPr>
                <a:spLocks/>
              </p:cNvSpPr>
              <p:nvPr/>
            </p:nvSpPr>
            <p:spPr bwMode="auto">
              <a:xfrm>
                <a:off x="6396038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5" name="Freeform 231"/>
              <p:cNvSpPr>
                <a:spLocks/>
              </p:cNvSpPr>
              <p:nvPr/>
            </p:nvSpPr>
            <p:spPr bwMode="auto">
              <a:xfrm>
                <a:off x="6396038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6" name="Freeform 232"/>
              <p:cNvSpPr>
                <a:spLocks/>
              </p:cNvSpPr>
              <p:nvPr/>
            </p:nvSpPr>
            <p:spPr bwMode="auto">
              <a:xfrm>
                <a:off x="6396038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7" name="Freeform 233"/>
              <p:cNvSpPr>
                <a:spLocks/>
              </p:cNvSpPr>
              <p:nvPr/>
            </p:nvSpPr>
            <p:spPr bwMode="auto">
              <a:xfrm>
                <a:off x="6396038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8" name="Freeform 234"/>
              <p:cNvSpPr>
                <a:spLocks/>
              </p:cNvSpPr>
              <p:nvPr/>
            </p:nvSpPr>
            <p:spPr bwMode="auto">
              <a:xfrm>
                <a:off x="6396038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9" y="116"/>
                  </a:cxn>
                  <a:cxn ang="0">
                    <a:pos x="60" y="119"/>
                  </a:cxn>
                  <a:cxn ang="0">
                    <a:pos x="41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60" y="0"/>
                  </a:cxn>
                  <a:cxn ang="0">
                    <a:pos x="79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9" y="116"/>
                    </a:lnTo>
                    <a:lnTo>
                      <a:pt x="60" y="119"/>
                    </a:lnTo>
                    <a:lnTo>
                      <a:pt x="41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60" y="0"/>
                    </a:lnTo>
                    <a:lnTo>
                      <a:pt x="79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9" name="Freeform 235"/>
              <p:cNvSpPr>
                <a:spLocks/>
              </p:cNvSpPr>
              <p:nvPr/>
            </p:nvSpPr>
            <p:spPr bwMode="auto">
              <a:xfrm>
                <a:off x="6397625" y="2482850"/>
                <a:ext cx="44450" cy="46038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111" y="75"/>
                  </a:cxn>
                  <a:cxn ang="0">
                    <a:pos x="103" y="91"/>
                  </a:cxn>
                  <a:cxn ang="0">
                    <a:pos x="91" y="103"/>
                  </a:cxn>
                  <a:cxn ang="0">
                    <a:pos x="76" y="111"/>
                  </a:cxn>
                  <a:cxn ang="0">
                    <a:pos x="58" y="114"/>
                  </a:cxn>
                  <a:cxn ang="0">
                    <a:pos x="39" y="111"/>
                  </a:cxn>
                  <a:cxn ang="0">
                    <a:pos x="23" y="103"/>
                  </a:cxn>
                  <a:cxn ang="0">
                    <a:pos x="11" y="91"/>
                  </a:cxn>
                  <a:cxn ang="0">
                    <a:pos x="4" y="75"/>
                  </a:cxn>
                  <a:cxn ang="0">
                    <a:pos x="0" y="57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1" y="11"/>
                  </a:cxn>
                  <a:cxn ang="0">
                    <a:pos x="103" y="23"/>
                  </a:cxn>
                  <a:cxn ang="0">
                    <a:pos x="111" y="39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lnTo>
                      <a:pt x="111" y="75"/>
                    </a:lnTo>
                    <a:lnTo>
                      <a:pt x="103" y="91"/>
                    </a:lnTo>
                    <a:lnTo>
                      <a:pt x="91" y="103"/>
                    </a:lnTo>
                    <a:lnTo>
                      <a:pt x="76" y="111"/>
                    </a:lnTo>
                    <a:lnTo>
                      <a:pt x="58" y="114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1" y="91"/>
                    </a:lnTo>
                    <a:lnTo>
                      <a:pt x="4" y="75"/>
                    </a:lnTo>
                    <a:lnTo>
                      <a:pt x="0" y="57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1" y="11"/>
                    </a:lnTo>
                    <a:lnTo>
                      <a:pt x="103" y="23"/>
                    </a:lnTo>
                    <a:lnTo>
                      <a:pt x="111" y="39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0" name="Freeform 236"/>
              <p:cNvSpPr>
                <a:spLocks/>
              </p:cNvSpPr>
              <p:nvPr/>
            </p:nvSpPr>
            <p:spPr bwMode="auto">
              <a:xfrm>
                <a:off x="6453188" y="1928813"/>
                <a:ext cx="26988" cy="28575"/>
              </a:xfrm>
              <a:custGeom>
                <a:avLst/>
                <a:gdLst/>
                <a:ahLst/>
                <a:cxnLst>
                  <a:cxn ang="0">
                    <a:pos x="70" y="36"/>
                  </a:cxn>
                  <a:cxn ang="0">
                    <a:pos x="67" y="50"/>
                  </a:cxn>
                  <a:cxn ang="0">
                    <a:pos x="60" y="61"/>
                  </a:cxn>
                  <a:cxn ang="0">
                    <a:pos x="49" y="69"/>
                  </a:cxn>
                  <a:cxn ang="0">
                    <a:pos x="35" y="71"/>
                  </a:cxn>
                  <a:cxn ang="0">
                    <a:pos x="21" y="69"/>
                  </a:cxn>
                  <a:cxn ang="0">
                    <a:pos x="10" y="61"/>
                  </a:cxn>
                  <a:cxn ang="0">
                    <a:pos x="2" y="50"/>
                  </a:cxn>
                  <a:cxn ang="0">
                    <a:pos x="0" y="36"/>
                  </a:cxn>
                  <a:cxn ang="0">
                    <a:pos x="2" y="23"/>
                  </a:cxn>
                  <a:cxn ang="0">
                    <a:pos x="10" y="12"/>
                  </a:cxn>
                  <a:cxn ang="0">
                    <a:pos x="21" y="4"/>
                  </a:cxn>
                  <a:cxn ang="0">
                    <a:pos x="35" y="0"/>
                  </a:cxn>
                  <a:cxn ang="0">
                    <a:pos x="49" y="4"/>
                  </a:cxn>
                  <a:cxn ang="0">
                    <a:pos x="60" y="12"/>
                  </a:cxn>
                  <a:cxn ang="0">
                    <a:pos x="67" y="23"/>
                  </a:cxn>
                  <a:cxn ang="0">
                    <a:pos x="70" y="36"/>
                  </a:cxn>
                </a:cxnLst>
                <a:rect l="0" t="0" r="r" b="b"/>
                <a:pathLst>
                  <a:path w="70" h="71">
                    <a:moveTo>
                      <a:pt x="70" y="36"/>
                    </a:moveTo>
                    <a:lnTo>
                      <a:pt x="67" y="50"/>
                    </a:lnTo>
                    <a:lnTo>
                      <a:pt x="60" y="61"/>
                    </a:lnTo>
                    <a:lnTo>
                      <a:pt x="49" y="69"/>
                    </a:lnTo>
                    <a:lnTo>
                      <a:pt x="35" y="71"/>
                    </a:lnTo>
                    <a:lnTo>
                      <a:pt x="21" y="69"/>
                    </a:lnTo>
                    <a:lnTo>
                      <a:pt x="10" y="61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2" y="23"/>
                    </a:lnTo>
                    <a:lnTo>
                      <a:pt x="10" y="12"/>
                    </a:lnTo>
                    <a:lnTo>
                      <a:pt x="21" y="4"/>
                    </a:lnTo>
                    <a:lnTo>
                      <a:pt x="35" y="0"/>
                    </a:lnTo>
                    <a:lnTo>
                      <a:pt x="49" y="4"/>
                    </a:lnTo>
                    <a:lnTo>
                      <a:pt x="60" y="12"/>
                    </a:lnTo>
                    <a:lnTo>
                      <a:pt x="67" y="23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1" name="Freeform 237"/>
              <p:cNvSpPr>
                <a:spLocks/>
              </p:cNvSpPr>
              <p:nvPr/>
            </p:nvSpPr>
            <p:spPr bwMode="auto">
              <a:xfrm>
                <a:off x="6443663" y="1966913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3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40" y="114"/>
                  </a:cxn>
                  <a:cxn ang="0">
                    <a:pos x="23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3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40" y="114"/>
                    </a:lnTo>
                    <a:lnTo>
                      <a:pt x="23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2" name="Freeform 238"/>
              <p:cNvSpPr>
                <a:spLocks/>
              </p:cNvSpPr>
              <p:nvPr/>
            </p:nvSpPr>
            <p:spPr bwMode="auto">
              <a:xfrm>
                <a:off x="6443663" y="201295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3" name="Freeform 239"/>
              <p:cNvSpPr>
                <a:spLocks/>
              </p:cNvSpPr>
              <p:nvPr/>
            </p:nvSpPr>
            <p:spPr bwMode="auto">
              <a:xfrm>
                <a:off x="6443663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4" name="Freeform 240"/>
              <p:cNvSpPr>
                <a:spLocks/>
              </p:cNvSpPr>
              <p:nvPr/>
            </p:nvSpPr>
            <p:spPr bwMode="auto">
              <a:xfrm>
                <a:off x="6443663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5" name="Freeform 241"/>
              <p:cNvSpPr>
                <a:spLocks/>
              </p:cNvSpPr>
              <p:nvPr/>
            </p:nvSpPr>
            <p:spPr bwMode="auto">
              <a:xfrm>
                <a:off x="6443663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6" name="Freeform 242"/>
              <p:cNvSpPr>
                <a:spLocks/>
              </p:cNvSpPr>
              <p:nvPr/>
            </p:nvSpPr>
            <p:spPr bwMode="auto">
              <a:xfrm>
                <a:off x="6443663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7" name="Freeform 243"/>
              <p:cNvSpPr>
                <a:spLocks/>
              </p:cNvSpPr>
              <p:nvPr/>
            </p:nvSpPr>
            <p:spPr bwMode="auto">
              <a:xfrm>
                <a:off x="6443663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8" name="Freeform 244"/>
              <p:cNvSpPr>
                <a:spLocks/>
              </p:cNvSpPr>
              <p:nvPr/>
            </p:nvSpPr>
            <p:spPr bwMode="auto">
              <a:xfrm>
                <a:off x="6443663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9" name="Freeform 245"/>
              <p:cNvSpPr>
                <a:spLocks/>
              </p:cNvSpPr>
              <p:nvPr/>
            </p:nvSpPr>
            <p:spPr bwMode="auto">
              <a:xfrm>
                <a:off x="6443663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0" name="Freeform 246"/>
              <p:cNvSpPr>
                <a:spLocks/>
              </p:cNvSpPr>
              <p:nvPr/>
            </p:nvSpPr>
            <p:spPr bwMode="auto">
              <a:xfrm>
                <a:off x="6443663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6" y="59"/>
                  </a:cxn>
                  <a:cxn ang="0">
                    <a:pos x="113" y="78"/>
                  </a:cxn>
                  <a:cxn ang="0">
                    <a:pos x="105" y="93"/>
                  </a:cxn>
                  <a:cxn ang="0">
                    <a:pos x="93" y="105"/>
                  </a:cxn>
                  <a:cxn ang="0">
                    <a:pos x="77" y="113"/>
                  </a:cxn>
                  <a:cxn ang="0">
                    <a:pos x="58" y="116"/>
                  </a:cxn>
                  <a:cxn ang="0">
                    <a:pos x="40" y="113"/>
                  </a:cxn>
                  <a:cxn ang="0">
                    <a:pos x="23" y="105"/>
                  </a:cxn>
                  <a:cxn ang="0">
                    <a:pos x="11" y="93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5" y="24"/>
                  </a:cxn>
                  <a:cxn ang="0">
                    <a:pos x="113" y="40"/>
                  </a:cxn>
                  <a:cxn ang="0">
                    <a:pos x="116" y="59"/>
                  </a:cxn>
                </a:cxnLst>
                <a:rect l="0" t="0" r="r" b="b"/>
                <a:pathLst>
                  <a:path w="116" h="116">
                    <a:moveTo>
                      <a:pt x="116" y="59"/>
                    </a:moveTo>
                    <a:lnTo>
                      <a:pt x="113" y="78"/>
                    </a:lnTo>
                    <a:lnTo>
                      <a:pt x="105" y="93"/>
                    </a:lnTo>
                    <a:lnTo>
                      <a:pt x="93" y="105"/>
                    </a:lnTo>
                    <a:lnTo>
                      <a:pt x="77" y="113"/>
                    </a:lnTo>
                    <a:lnTo>
                      <a:pt x="58" y="116"/>
                    </a:lnTo>
                    <a:lnTo>
                      <a:pt x="40" y="113"/>
                    </a:lnTo>
                    <a:lnTo>
                      <a:pt x="23" y="105"/>
                    </a:lnTo>
                    <a:lnTo>
                      <a:pt x="11" y="93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5" y="24"/>
                    </a:lnTo>
                    <a:lnTo>
                      <a:pt x="113" y="40"/>
                    </a:lnTo>
                    <a:lnTo>
                      <a:pt x="116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1" name="Freeform 247"/>
              <p:cNvSpPr>
                <a:spLocks/>
              </p:cNvSpPr>
              <p:nvPr/>
            </p:nvSpPr>
            <p:spPr bwMode="auto">
              <a:xfrm>
                <a:off x="6443663" y="2435225"/>
                <a:ext cx="46038" cy="46038"/>
              </a:xfrm>
              <a:custGeom>
                <a:avLst/>
                <a:gdLst/>
                <a:ahLst/>
                <a:cxnLst>
                  <a:cxn ang="0">
                    <a:pos x="116" y="57"/>
                  </a:cxn>
                  <a:cxn ang="0">
                    <a:pos x="113" y="76"/>
                  </a:cxn>
                  <a:cxn ang="0">
                    <a:pos x="105" y="93"/>
                  </a:cxn>
                  <a:cxn ang="0">
                    <a:pos x="93" y="105"/>
                  </a:cxn>
                  <a:cxn ang="0">
                    <a:pos x="77" y="112"/>
                  </a:cxn>
                  <a:cxn ang="0">
                    <a:pos x="58" y="116"/>
                  </a:cxn>
                  <a:cxn ang="0">
                    <a:pos x="40" y="112"/>
                  </a:cxn>
                  <a:cxn ang="0">
                    <a:pos x="23" y="105"/>
                  </a:cxn>
                  <a:cxn ang="0">
                    <a:pos x="11" y="93"/>
                  </a:cxn>
                  <a:cxn ang="0">
                    <a:pos x="3" y="76"/>
                  </a:cxn>
                  <a:cxn ang="0">
                    <a:pos x="0" y="57"/>
                  </a:cxn>
                  <a:cxn ang="0">
                    <a:pos x="3" y="38"/>
                  </a:cxn>
                  <a:cxn ang="0">
                    <a:pos x="11" y="23"/>
                  </a:cxn>
                  <a:cxn ang="0">
                    <a:pos x="23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5" y="23"/>
                  </a:cxn>
                  <a:cxn ang="0">
                    <a:pos x="113" y="38"/>
                  </a:cxn>
                  <a:cxn ang="0">
                    <a:pos x="116" y="57"/>
                  </a:cxn>
                </a:cxnLst>
                <a:rect l="0" t="0" r="r" b="b"/>
                <a:pathLst>
                  <a:path w="116" h="116">
                    <a:moveTo>
                      <a:pt x="116" y="57"/>
                    </a:moveTo>
                    <a:lnTo>
                      <a:pt x="113" y="76"/>
                    </a:lnTo>
                    <a:lnTo>
                      <a:pt x="105" y="93"/>
                    </a:lnTo>
                    <a:lnTo>
                      <a:pt x="93" y="105"/>
                    </a:lnTo>
                    <a:lnTo>
                      <a:pt x="77" y="112"/>
                    </a:lnTo>
                    <a:lnTo>
                      <a:pt x="58" y="116"/>
                    </a:lnTo>
                    <a:lnTo>
                      <a:pt x="40" y="112"/>
                    </a:lnTo>
                    <a:lnTo>
                      <a:pt x="23" y="105"/>
                    </a:lnTo>
                    <a:lnTo>
                      <a:pt x="11" y="93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38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5" y="23"/>
                    </a:lnTo>
                    <a:lnTo>
                      <a:pt x="113" y="38"/>
                    </a:lnTo>
                    <a:lnTo>
                      <a:pt x="116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2" name="Freeform 248"/>
              <p:cNvSpPr>
                <a:spLocks/>
              </p:cNvSpPr>
              <p:nvPr/>
            </p:nvSpPr>
            <p:spPr bwMode="auto">
              <a:xfrm>
                <a:off x="6446838" y="2486025"/>
                <a:ext cx="41275" cy="39688"/>
              </a:xfrm>
              <a:custGeom>
                <a:avLst/>
                <a:gdLst/>
                <a:ahLst/>
                <a:cxnLst>
                  <a:cxn ang="0">
                    <a:pos x="103" y="51"/>
                  </a:cxn>
                  <a:cxn ang="0">
                    <a:pos x="101" y="67"/>
                  </a:cxn>
                  <a:cxn ang="0">
                    <a:pos x="93" y="82"/>
                  </a:cxn>
                  <a:cxn ang="0">
                    <a:pos x="82" y="93"/>
                  </a:cxn>
                  <a:cxn ang="0">
                    <a:pos x="68" y="100"/>
                  </a:cxn>
                  <a:cxn ang="0">
                    <a:pos x="52" y="103"/>
                  </a:cxn>
                  <a:cxn ang="0">
                    <a:pos x="36" y="100"/>
                  </a:cxn>
                  <a:cxn ang="0">
                    <a:pos x="21" y="93"/>
                  </a:cxn>
                  <a:cxn ang="0">
                    <a:pos x="10" y="82"/>
                  </a:cxn>
                  <a:cxn ang="0">
                    <a:pos x="2" y="67"/>
                  </a:cxn>
                  <a:cxn ang="0">
                    <a:pos x="0" y="51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2" y="0"/>
                  </a:cxn>
                  <a:cxn ang="0">
                    <a:pos x="68" y="2"/>
                  </a:cxn>
                  <a:cxn ang="0">
                    <a:pos x="82" y="10"/>
                  </a:cxn>
                  <a:cxn ang="0">
                    <a:pos x="93" y="21"/>
                  </a:cxn>
                  <a:cxn ang="0">
                    <a:pos x="101" y="35"/>
                  </a:cxn>
                  <a:cxn ang="0">
                    <a:pos x="103" y="51"/>
                  </a:cxn>
                </a:cxnLst>
                <a:rect l="0" t="0" r="r" b="b"/>
                <a:pathLst>
                  <a:path w="103" h="103">
                    <a:moveTo>
                      <a:pt x="103" y="51"/>
                    </a:moveTo>
                    <a:lnTo>
                      <a:pt x="101" y="67"/>
                    </a:lnTo>
                    <a:lnTo>
                      <a:pt x="93" y="82"/>
                    </a:lnTo>
                    <a:lnTo>
                      <a:pt x="82" y="93"/>
                    </a:lnTo>
                    <a:lnTo>
                      <a:pt x="68" y="100"/>
                    </a:lnTo>
                    <a:lnTo>
                      <a:pt x="52" y="103"/>
                    </a:lnTo>
                    <a:lnTo>
                      <a:pt x="36" y="100"/>
                    </a:lnTo>
                    <a:lnTo>
                      <a:pt x="21" y="93"/>
                    </a:lnTo>
                    <a:lnTo>
                      <a:pt x="10" y="82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2" y="0"/>
                    </a:lnTo>
                    <a:lnTo>
                      <a:pt x="68" y="2"/>
                    </a:lnTo>
                    <a:lnTo>
                      <a:pt x="82" y="10"/>
                    </a:lnTo>
                    <a:lnTo>
                      <a:pt x="93" y="21"/>
                    </a:lnTo>
                    <a:lnTo>
                      <a:pt x="101" y="35"/>
                    </a:lnTo>
                    <a:lnTo>
                      <a:pt x="103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3" name="Freeform 249"/>
              <p:cNvSpPr>
                <a:spLocks/>
              </p:cNvSpPr>
              <p:nvPr/>
            </p:nvSpPr>
            <p:spPr bwMode="auto">
              <a:xfrm>
                <a:off x="6492875" y="1922463"/>
                <a:ext cx="41275" cy="41275"/>
              </a:xfrm>
              <a:custGeom>
                <a:avLst/>
                <a:gdLst/>
                <a:ahLst/>
                <a:cxnLst>
                  <a:cxn ang="0">
                    <a:pos x="105" y="52"/>
                  </a:cxn>
                  <a:cxn ang="0">
                    <a:pos x="103" y="69"/>
                  </a:cxn>
                  <a:cxn ang="0">
                    <a:pos x="95" y="83"/>
                  </a:cxn>
                  <a:cxn ang="0">
                    <a:pos x="83" y="94"/>
                  </a:cxn>
                  <a:cxn ang="0">
                    <a:pos x="68" y="102"/>
                  </a:cxn>
                  <a:cxn ang="0">
                    <a:pos x="52" y="104"/>
                  </a:cxn>
                  <a:cxn ang="0">
                    <a:pos x="35" y="102"/>
                  </a:cxn>
                  <a:cxn ang="0">
                    <a:pos x="21" y="94"/>
                  </a:cxn>
                  <a:cxn ang="0">
                    <a:pos x="10" y="83"/>
                  </a:cxn>
                  <a:cxn ang="0">
                    <a:pos x="2" y="69"/>
                  </a:cxn>
                  <a:cxn ang="0">
                    <a:pos x="0" y="52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5" y="2"/>
                  </a:cxn>
                  <a:cxn ang="0">
                    <a:pos x="52" y="0"/>
                  </a:cxn>
                  <a:cxn ang="0">
                    <a:pos x="68" y="2"/>
                  </a:cxn>
                  <a:cxn ang="0">
                    <a:pos x="83" y="10"/>
                  </a:cxn>
                  <a:cxn ang="0">
                    <a:pos x="95" y="21"/>
                  </a:cxn>
                  <a:cxn ang="0">
                    <a:pos x="103" y="35"/>
                  </a:cxn>
                  <a:cxn ang="0">
                    <a:pos x="105" y="52"/>
                  </a:cxn>
                </a:cxnLst>
                <a:rect l="0" t="0" r="r" b="b"/>
                <a:pathLst>
                  <a:path w="105" h="104">
                    <a:moveTo>
                      <a:pt x="105" y="52"/>
                    </a:moveTo>
                    <a:lnTo>
                      <a:pt x="103" y="69"/>
                    </a:lnTo>
                    <a:lnTo>
                      <a:pt x="95" y="83"/>
                    </a:lnTo>
                    <a:lnTo>
                      <a:pt x="83" y="94"/>
                    </a:lnTo>
                    <a:lnTo>
                      <a:pt x="68" y="102"/>
                    </a:lnTo>
                    <a:lnTo>
                      <a:pt x="52" y="104"/>
                    </a:lnTo>
                    <a:lnTo>
                      <a:pt x="35" y="102"/>
                    </a:lnTo>
                    <a:lnTo>
                      <a:pt x="21" y="94"/>
                    </a:lnTo>
                    <a:lnTo>
                      <a:pt x="10" y="83"/>
                    </a:lnTo>
                    <a:lnTo>
                      <a:pt x="2" y="69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2" y="0"/>
                    </a:lnTo>
                    <a:lnTo>
                      <a:pt x="68" y="2"/>
                    </a:lnTo>
                    <a:lnTo>
                      <a:pt x="83" y="10"/>
                    </a:lnTo>
                    <a:lnTo>
                      <a:pt x="95" y="21"/>
                    </a:lnTo>
                    <a:lnTo>
                      <a:pt x="103" y="35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4" name="Freeform 250"/>
              <p:cNvSpPr>
                <a:spLocks/>
              </p:cNvSpPr>
              <p:nvPr/>
            </p:nvSpPr>
            <p:spPr bwMode="auto">
              <a:xfrm>
                <a:off x="6491288" y="196691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5" y="40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5" y="40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5" name="Freeform 251"/>
              <p:cNvSpPr>
                <a:spLocks/>
              </p:cNvSpPr>
              <p:nvPr/>
            </p:nvSpPr>
            <p:spPr bwMode="auto">
              <a:xfrm>
                <a:off x="6491288" y="201295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6" name="Freeform 252"/>
              <p:cNvSpPr>
                <a:spLocks/>
              </p:cNvSpPr>
              <p:nvPr/>
            </p:nvSpPr>
            <p:spPr bwMode="auto">
              <a:xfrm>
                <a:off x="6491288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7" name="Freeform 253"/>
              <p:cNvSpPr>
                <a:spLocks/>
              </p:cNvSpPr>
              <p:nvPr/>
            </p:nvSpPr>
            <p:spPr bwMode="auto">
              <a:xfrm>
                <a:off x="6491288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8" name="Freeform 254"/>
              <p:cNvSpPr>
                <a:spLocks/>
              </p:cNvSpPr>
              <p:nvPr/>
            </p:nvSpPr>
            <p:spPr bwMode="auto">
              <a:xfrm>
                <a:off x="6491288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9" name="Freeform 255"/>
              <p:cNvSpPr>
                <a:spLocks/>
              </p:cNvSpPr>
              <p:nvPr/>
            </p:nvSpPr>
            <p:spPr bwMode="auto">
              <a:xfrm>
                <a:off x="6491288" y="2200275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0" name="Freeform 256"/>
              <p:cNvSpPr>
                <a:spLocks/>
              </p:cNvSpPr>
              <p:nvPr/>
            </p:nvSpPr>
            <p:spPr bwMode="auto">
              <a:xfrm>
                <a:off x="6491288" y="22479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1" name="Freeform 257"/>
              <p:cNvSpPr>
                <a:spLocks/>
              </p:cNvSpPr>
              <p:nvPr/>
            </p:nvSpPr>
            <p:spPr bwMode="auto">
              <a:xfrm>
                <a:off x="6491288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2" name="Freeform 258"/>
              <p:cNvSpPr>
                <a:spLocks/>
              </p:cNvSpPr>
              <p:nvPr/>
            </p:nvSpPr>
            <p:spPr bwMode="auto">
              <a:xfrm>
                <a:off x="6491288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3" name="Freeform 259"/>
              <p:cNvSpPr>
                <a:spLocks/>
              </p:cNvSpPr>
              <p:nvPr/>
            </p:nvSpPr>
            <p:spPr bwMode="auto">
              <a:xfrm>
                <a:off x="6496050" y="2393950"/>
                <a:ext cx="36513" cy="36513"/>
              </a:xfrm>
              <a:custGeom>
                <a:avLst/>
                <a:gdLst/>
                <a:ahLst/>
                <a:cxnLst>
                  <a:cxn ang="0">
                    <a:pos x="92" y="47"/>
                  </a:cxn>
                  <a:cxn ang="0">
                    <a:pos x="90" y="61"/>
                  </a:cxn>
                  <a:cxn ang="0">
                    <a:pos x="83" y="73"/>
                  </a:cxn>
                  <a:cxn ang="0">
                    <a:pos x="73" y="83"/>
                  </a:cxn>
                  <a:cxn ang="0">
                    <a:pos x="60" y="90"/>
                  </a:cxn>
                  <a:cxn ang="0">
                    <a:pos x="46" y="92"/>
                  </a:cxn>
                  <a:cxn ang="0">
                    <a:pos x="31" y="90"/>
                  </a:cxn>
                  <a:cxn ang="0">
                    <a:pos x="19" y="83"/>
                  </a:cxn>
                  <a:cxn ang="0">
                    <a:pos x="9" y="73"/>
                  </a:cxn>
                  <a:cxn ang="0">
                    <a:pos x="3" y="61"/>
                  </a:cxn>
                  <a:cxn ang="0">
                    <a:pos x="0" y="47"/>
                  </a:cxn>
                  <a:cxn ang="0">
                    <a:pos x="3" y="32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1" y="2"/>
                  </a:cxn>
                  <a:cxn ang="0">
                    <a:pos x="46" y="0"/>
                  </a:cxn>
                  <a:cxn ang="0">
                    <a:pos x="60" y="2"/>
                  </a:cxn>
                  <a:cxn ang="0">
                    <a:pos x="73" y="9"/>
                  </a:cxn>
                  <a:cxn ang="0">
                    <a:pos x="83" y="19"/>
                  </a:cxn>
                  <a:cxn ang="0">
                    <a:pos x="90" y="32"/>
                  </a:cxn>
                  <a:cxn ang="0">
                    <a:pos x="92" y="47"/>
                  </a:cxn>
                </a:cxnLst>
                <a:rect l="0" t="0" r="r" b="b"/>
                <a:pathLst>
                  <a:path w="92" h="92">
                    <a:moveTo>
                      <a:pt x="92" y="47"/>
                    </a:moveTo>
                    <a:lnTo>
                      <a:pt x="90" y="61"/>
                    </a:lnTo>
                    <a:lnTo>
                      <a:pt x="83" y="73"/>
                    </a:lnTo>
                    <a:lnTo>
                      <a:pt x="73" y="83"/>
                    </a:lnTo>
                    <a:lnTo>
                      <a:pt x="60" y="90"/>
                    </a:lnTo>
                    <a:lnTo>
                      <a:pt x="46" y="92"/>
                    </a:lnTo>
                    <a:lnTo>
                      <a:pt x="31" y="90"/>
                    </a:lnTo>
                    <a:lnTo>
                      <a:pt x="19" y="83"/>
                    </a:lnTo>
                    <a:lnTo>
                      <a:pt x="9" y="73"/>
                    </a:lnTo>
                    <a:lnTo>
                      <a:pt x="3" y="61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lnTo>
                      <a:pt x="60" y="2"/>
                    </a:lnTo>
                    <a:lnTo>
                      <a:pt x="73" y="9"/>
                    </a:lnTo>
                    <a:lnTo>
                      <a:pt x="83" y="19"/>
                    </a:lnTo>
                    <a:lnTo>
                      <a:pt x="90" y="32"/>
                    </a:lnTo>
                    <a:lnTo>
                      <a:pt x="92" y="4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4" name="Freeform 260"/>
              <p:cNvSpPr>
                <a:spLocks/>
              </p:cNvSpPr>
              <p:nvPr/>
            </p:nvSpPr>
            <p:spPr bwMode="auto">
              <a:xfrm>
                <a:off x="6553200" y="1747838"/>
                <a:ext cx="15875" cy="1428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28"/>
                  </a:cxn>
                  <a:cxn ang="0">
                    <a:pos x="28" y="36"/>
                  </a:cxn>
                  <a:cxn ang="0">
                    <a:pos x="19" y="38"/>
                  </a:cxn>
                  <a:cxn ang="0">
                    <a:pos x="10" y="36"/>
                  </a:cxn>
                  <a:cxn ang="0">
                    <a:pos x="3" y="28"/>
                  </a:cxn>
                  <a:cxn ang="0">
                    <a:pos x="0" y="19"/>
                  </a:cxn>
                  <a:cxn ang="0">
                    <a:pos x="3" y="10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28" y="2"/>
                  </a:cxn>
                  <a:cxn ang="0">
                    <a:pos x="36" y="10"/>
                  </a:cxn>
                  <a:cxn ang="0">
                    <a:pos x="38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28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0" y="36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28" y="2"/>
                    </a:lnTo>
                    <a:lnTo>
                      <a:pt x="36" y="10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5" name="Freeform 261"/>
              <p:cNvSpPr>
                <a:spLocks/>
              </p:cNvSpPr>
              <p:nvPr/>
            </p:nvSpPr>
            <p:spPr bwMode="auto">
              <a:xfrm>
                <a:off x="6537325" y="1919288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3"/>
                  </a:cxn>
                  <a:cxn ang="0">
                    <a:pos x="93" y="107"/>
                  </a:cxn>
                  <a:cxn ang="0">
                    <a:pos x="77" y="114"/>
                  </a:cxn>
                  <a:cxn ang="0">
                    <a:pos x="58" y="118"/>
                  </a:cxn>
                  <a:cxn ang="0">
                    <a:pos x="39" y="114"/>
                  </a:cxn>
                  <a:cxn ang="0">
                    <a:pos x="24" y="107"/>
                  </a:cxn>
                  <a:cxn ang="0">
                    <a:pos x="11" y="93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8" y="0"/>
                  </a:cxn>
                  <a:cxn ang="0">
                    <a:pos x="77" y="4"/>
                  </a:cxn>
                  <a:cxn ang="0">
                    <a:pos x="93" y="11"/>
                  </a:cxn>
                  <a:cxn ang="0">
                    <a:pos x="106" y="25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8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3"/>
                    </a:lnTo>
                    <a:lnTo>
                      <a:pt x="93" y="107"/>
                    </a:lnTo>
                    <a:lnTo>
                      <a:pt x="77" y="114"/>
                    </a:lnTo>
                    <a:lnTo>
                      <a:pt x="58" y="118"/>
                    </a:lnTo>
                    <a:lnTo>
                      <a:pt x="39" y="114"/>
                    </a:lnTo>
                    <a:lnTo>
                      <a:pt x="24" y="107"/>
                    </a:lnTo>
                    <a:lnTo>
                      <a:pt x="11" y="93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8" y="0"/>
                    </a:lnTo>
                    <a:lnTo>
                      <a:pt x="77" y="4"/>
                    </a:lnTo>
                    <a:lnTo>
                      <a:pt x="93" y="11"/>
                    </a:lnTo>
                    <a:lnTo>
                      <a:pt x="106" y="25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6" name="Freeform 262"/>
              <p:cNvSpPr>
                <a:spLocks/>
              </p:cNvSpPr>
              <p:nvPr/>
            </p:nvSpPr>
            <p:spPr bwMode="auto">
              <a:xfrm>
                <a:off x="6537325" y="1966913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3"/>
                  </a:cxn>
                  <a:cxn ang="0">
                    <a:pos x="114" y="40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3"/>
                    </a:lnTo>
                    <a:lnTo>
                      <a:pt x="114" y="40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7" name="Freeform 263"/>
              <p:cNvSpPr>
                <a:spLocks/>
              </p:cNvSpPr>
              <p:nvPr/>
            </p:nvSpPr>
            <p:spPr bwMode="auto">
              <a:xfrm>
                <a:off x="6537325" y="2012950"/>
                <a:ext cx="47625" cy="47625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14" y="79"/>
                  </a:cxn>
                  <a:cxn ang="0">
                    <a:pos x="106" y="94"/>
                  </a:cxn>
                  <a:cxn ang="0">
                    <a:pos x="94" y="108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41"/>
                  </a:cxn>
                  <a:cxn ang="0">
                    <a:pos x="117" y="60"/>
                  </a:cxn>
                </a:cxnLst>
                <a:rect l="0" t="0" r="r" b="b"/>
                <a:pathLst>
                  <a:path w="117" h="119">
                    <a:moveTo>
                      <a:pt x="117" y="60"/>
                    </a:moveTo>
                    <a:lnTo>
                      <a:pt x="114" y="79"/>
                    </a:lnTo>
                    <a:lnTo>
                      <a:pt x="106" y="94"/>
                    </a:lnTo>
                    <a:lnTo>
                      <a:pt x="94" y="108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41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8" name="Freeform 264"/>
              <p:cNvSpPr>
                <a:spLocks/>
              </p:cNvSpPr>
              <p:nvPr/>
            </p:nvSpPr>
            <p:spPr bwMode="auto">
              <a:xfrm>
                <a:off x="6537325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8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9" name="Freeform 265"/>
              <p:cNvSpPr>
                <a:spLocks/>
              </p:cNvSpPr>
              <p:nvPr/>
            </p:nvSpPr>
            <p:spPr bwMode="auto">
              <a:xfrm>
                <a:off x="6537325" y="2106613"/>
                <a:ext cx="47625" cy="47625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4"/>
                  </a:cxn>
                  <a:cxn ang="0">
                    <a:pos x="94" y="108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9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4"/>
                    </a:lnTo>
                    <a:lnTo>
                      <a:pt x="94" y="108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0" name="Freeform 266"/>
              <p:cNvSpPr>
                <a:spLocks/>
              </p:cNvSpPr>
              <p:nvPr/>
            </p:nvSpPr>
            <p:spPr bwMode="auto">
              <a:xfrm>
                <a:off x="6537325" y="2154238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3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3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1" name="Freeform 267"/>
              <p:cNvSpPr>
                <a:spLocks/>
              </p:cNvSpPr>
              <p:nvPr/>
            </p:nvSpPr>
            <p:spPr bwMode="auto">
              <a:xfrm>
                <a:off x="6537325" y="2200275"/>
                <a:ext cx="47625" cy="47625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14" y="79"/>
                  </a:cxn>
                  <a:cxn ang="0">
                    <a:pos x="106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41"/>
                  </a:cxn>
                  <a:cxn ang="0">
                    <a:pos x="117" y="60"/>
                  </a:cxn>
                </a:cxnLst>
                <a:rect l="0" t="0" r="r" b="b"/>
                <a:pathLst>
                  <a:path w="117" h="119">
                    <a:moveTo>
                      <a:pt x="117" y="60"/>
                    </a:moveTo>
                    <a:lnTo>
                      <a:pt x="114" y="79"/>
                    </a:lnTo>
                    <a:lnTo>
                      <a:pt x="106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41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2" name="Freeform 268"/>
              <p:cNvSpPr>
                <a:spLocks/>
              </p:cNvSpPr>
              <p:nvPr/>
            </p:nvSpPr>
            <p:spPr bwMode="auto">
              <a:xfrm>
                <a:off x="6537325" y="2247900"/>
                <a:ext cx="47625" cy="47625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8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8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8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3" name="Freeform 269"/>
              <p:cNvSpPr>
                <a:spLocks/>
              </p:cNvSpPr>
              <p:nvPr/>
            </p:nvSpPr>
            <p:spPr bwMode="auto">
              <a:xfrm>
                <a:off x="6537325" y="2295525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4" y="78"/>
                  </a:cxn>
                  <a:cxn ang="0">
                    <a:pos x="106" y="94"/>
                  </a:cxn>
                  <a:cxn ang="0">
                    <a:pos x="94" y="107"/>
                  </a:cxn>
                  <a:cxn ang="0">
                    <a:pos x="77" y="115"/>
                  </a:cxn>
                  <a:cxn ang="0">
                    <a:pos x="58" y="119"/>
                  </a:cxn>
                  <a:cxn ang="0">
                    <a:pos x="39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9">
                    <a:moveTo>
                      <a:pt x="117" y="59"/>
                    </a:moveTo>
                    <a:lnTo>
                      <a:pt x="114" y="78"/>
                    </a:lnTo>
                    <a:lnTo>
                      <a:pt x="106" y="94"/>
                    </a:lnTo>
                    <a:lnTo>
                      <a:pt x="94" y="107"/>
                    </a:lnTo>
                    <a:lnTo>
                      <a:pt x="77" y="115"/>
                    </a:lnTo>
                    <a:lnTo>
                      <a:pt x="58" y="119"/>
                    </a:lnTo>
                    <a:lnTo>
                      <a:pt x="39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4" name="Freeform 270"/>
              <p:cNvSpPr>
                <a:spLocks/>
              </p:cNvSpPr>
              <p:nvPr/>
            </p:nvSpPr>
            <p:spPr bwMode="auto">
              <a:xfrm>
                <a:off x="6537325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7" y="58"/>
                  </a:cxn>
                  <a:cxn ang="0">
                    <a:pos x="114" y="77"/>
                  </a:cxn>
                  <a:cxn ang="0">
                    <a:pos x="106" y="93"/>
                  </a:cxn>
                  <a:cxn ang="0">
                    <a:pos x="94" y="106"/>
                  </a:cxn>
                  <a:cxn ang="0">
                    <a:pos x="77" y="114"/>
                  </a:cxn>
                  <a:cxn ang="0">
                    <a:pos x="58" y="117"/>
                  </a:cxn>
                  <a:cxn ang="0">
                    <a:pos x="39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4" y="11"/>
                  </a:cxn>
                  <a:cxn ang="0">
                    <a:pos x="106" y="24"/>
                  </a:cxn>
                  <a:cxn ang="0">
                    <a:pos x="114" y="39"/>
                  </a:cxn>
                  <a:cxn ang="0">
                    <a:pos x="117" y="58"/>
                  </a:cxn>
                </a:cxnLst>
                <a:rect l="0" t="0" r="r" b="b"/>
                <a:pathLst>
                  <a:path w="117" h="117">
                    <a:moveTo>
                      <a:pt x="117" y="58"/>
                    </a:moveTo>
                    <a:lnTo>
                      <a:pt x="114" y="77"/>
                    </a:lnTo>
                    <a:lnTo>
                      <a:pt x="106" y="93"/>
                    </a:lnTo>
                    <a:lnTo>
                      <a:pt x="94" y="106"/>
                    </a:lnTo>
                    <a:lnTo>
                      <a:pt x="77" y="114"/>
                    </a:lnTo>
                    <a:lnTo>
                      <a:pt x="58" y="117"/>
                    </a:lnTo>
                    <a:lnTo>
                      <a:pt x="39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4" y="11"/>
                    </a:lnTo>
                    <a:lnTo>
                      <a:pt x="106" y="24"/>
                    </a:lnTo>
                    <a:lnTo>
                      <a:pt x="114" y="39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5" name="Freeform 271"/>
              <p:cNvSpPr>
                <a:spLocks/>
              </p:cNvSpPr>
              <p:nvPr/>
            </p:nvSpPr>
            <p:spPr bwMode="auto">
              <a:xfrm>
                <a:off x="6540500" y="2390775"/>
                <a:ext cx="41275" cy="41275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102" y="68"/>
                  </a:cxn>
                  <a:cxn ang="0">
                    <a:pos x="94" y="83"/>
                  </a:cxn>
                  <a:cxn ang="0">
                    <a:pos x="83" y="94"/>
                  </a:cxn>
                  <a:cxn ang="0">
                    <a:pos x="69" y="102"/>
                  </a:cxn>
                  <a:cxn ang="0">
                    <a:pos x="52" y="104"/>
                  </a:cxn>
                  <a:cxn ang="0">
                    <a:pos x="36" y="102"/>
                  </a:cxn>
                  <a:cxn ang="0">
                    <a:pos x="21" y="94"/>
                  </a:cxn>
                  <a:cxn ang="0">
                    <a:pos x="10" y="83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2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2" y="0"/>
                  </a:cxn>
                  <a:cxn ang="0">
                    <a:pos x="69" y="2"/>
                  </a:cxn>
                  <a:cxn ang="0">
                    <a:pos x="83" y="10"/>
                  </a:cxn>
                  <a:cxn ang="0">
                    <a:pos x="94" y="21"/>
                  </a:cxn>
                  <a:cxn ang="0">
                    <a:pos x="102" y="35"/>
                  </a:cxn>
                  <a:cxn ang="0">
                    <a:pos x="104" y="52"/>
                  </a:cxn>
                </a:cxnLst>
                <a:rect l="0" t="0" r="r" b="b"/>
                <a:pathLst>
                  <a:path w="104" h="104">
                    <a:moveTo>
                      <a:pt x="104" y="52"/>
                    </a:moveTo>
                    <a:lnTo>
                      <a:pt x="102" y="68"/>
                    </a:lnTo>
                    <a:lnTo>
                      <a:pt x="94" y="83"/>
                    </a:lnTo>
                    <a:lnTo>
                      <a:pt x="83" y="94"/>
                    </a:lnTo>
                    <a:lnTo>
                      <a:pt x="69" y="102"/>
                    </a:lnTo>
                    <a:lnTo>
                      <a:pt x="52" y="104"/>
                    </a:lnTo>
                    <a:lnTo>
                      <a:pt x="36" y="102"/>
                    </a:lnTo>
                    <a:lnTo>
                      <a:pt x="21" y="94"/>
                    </a:lnTo>
                    <a:lnTo>
                      <a:pt x="10" y="83"/>
                    </a:lnTo>
                    <a:lnTo>
                      <a:pt x="2" y="6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2" y="0"/>
                    </a:lnTo>
                    <a:lnTo>
                      <a:pt x="69" y="2"/>
                    </a:lnTo>
                    <a:lnTo>
                      <a:pt x="83" y="10"/>
                    </a:lnTo>
                    <a:lnTo>
                      <a:pt x="94" y="21"/>
                    </a:lnTo>
                    <a:lnTo>
                      <a:pt x="102" y="35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6" name="Freeform 272"/>
              <p:cNvSpPr>
                <a:spLocks/>
              </p:cNvSpPr>
              <p:nvPr/>
            </p:nvSpPr>
            <p:spPr bwMode="auto">
              <a:xfrm>
                <a:off x="6586538" y="1827213"/>
                <a:ext cx="42863" cy="42863"/>
              </a:xfrm>
              <a:custGeom>
                <a:avLst/>
                <a:gdLst/>
                <a:ahLst/>
                <a:cxnLst>
                  <a:cxn ang="0">
                    <a:pos x="108" y="55"/>
                  </a:cxn>
                  <a:cxn ang="0">
                    <a:pos x="105" y="72"/>
                  </a:cxn>
                  <a:cxn ang="0">
                    <a:pos x="98" y="87"/>
                  </a:cxn>
                  <a:cxn ang="0">
                    <a:pos x="86" y="99"/>
                  </a:cxn>
                  <a:cxn ang="0">
                    <a:pos x="70" y="106"/>
                  </a:cxn>
                  <a:cxn ang="0">
                    <a:pos x="54" y="109"/>
                  </a:cxn>
                  <a:cxn ang="0">
                    <a:pos x="37" y="106"/>
                  </a:cxn>
                  <a:cxn ang="0">
                    <a:pos x="22" y="99"/>
                  </a:cxn>
                  <a:cxn ang="0">
                    <a:pos x="10" y="87"/>
                  </a:cxn>
                  <a:cxn ang="0">
                    <a:pos x="3" y="72"/>
                  </a:cxn>
                  <a:cxn ang="0">
                    <a:pos x="0" y="55"/>
                  </a:cxn>
                  <a:cxn ang="0">
                    <a:pos x="3" y="37"/>
                  </a:cxn>
                  <a:cxn ang="0">
                    <a:pos x="10" y="22"/>
                  </a:cxn>
                  <a:cxn ang="0">
                    <a:pos x="22" y="11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70" y="3"/>
                  </a:cxn>
                  <a:cxn ang="0">
                    <a:pos x="86" y="11"/>
                  </a:cxn>
                  <a:cxn ang="0">
                    <a:pos x="98" y="22"/>
                  </a:cxn>
                  <a:cxn ang="0">
                    <a:pos x="105" y="37"/>
                  </a:cxn>
                  <a:cxn ang="0">
                    <a:pos x="108" y="55"/>
                  </a:cxn>
                </a:cxnLst>
                <a:rect l="0" t="0" r="r" b="b"/>
                <a:pathLst>
                  <a:path w="108" h="109">
                    <a:moveTo>
                      <a:pt x="108" y="55"/>
                    </a:moveTo>
                    <a:lnTo>
                      <a:pt x="105" y="72"/>
                    </a:lnTo>
                    <a:lnTo>
                      <a:pt x="98" y="87"/>
                    </a:lnTo>
                    <a:lnTo>
                      <a:pt x="86" y="99"/>
                    </a:lnTo>
                    <a:lnTo>
                      <a:pt x="70" y="106"/>
                    </a:lnTo>
                    <a:lnTo>
                      <a:pt x="54" y="109"/>
                    </a:lnTo>
                    <a:lnTo>
                      <a:pt x="37" y="106"/>
                    </a:lnTo>
                    <a:lnTo>
                      <a:pt x="22" y="99"/>
                    </a:lnTo>
                    <a:lnTo>
                      <a:pt x="10" y="87"/>
                    </a:lnTo>
                    <a:lnTo>
                      <a:pt x="3" y="72"/>
                    </a:lnTo>
                    <a:lnTo>
                      <a:pt x="0" y="55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4" y="0"/>
                    </a:lnTo>
                    <a:lnTo>
                      <a:pt x="70" y="3"/>
                    </a:lnTo>
                    <a:lnTo>
                      <a:pt x="86" y="11"/>
                    </a:lnTo>
                    <a:lnTo>
                      <a:pt x="98" y="22"/>
                    </a:lnTo>
                    <a:lnTo>
                      <a:pt x="105" y="37"/>
                    </a:lnTo>
                    <a:lnTo>
                      <a:pt x="108" y="5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7" name="Freeform 273"/>
              <p:cNvSpPr>
                <a:spLocks/>
              </p:cNvSpPr>
              <p:nvPr/>
            </p:nvSpPr>
            <p:spPr bwMode="auto">
              <a:xfrm>
                <a:off x="6584950" y="1871663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8" name="Freeform 274"/>
              <p:cNvSpPr>
                <a:spLocks/>
              </p:cNvSpPr>
              <p:nvPr/>
            </p:nvSpPr>
            <p:spPr bwMode="auto">
              <a:xfrm>
                <a:off x="6584950" y="1919288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60" y="0"/>
                  </a:cxn>
                  <a:cxn ang="0">
                    <a:pos x="79" y="4"/>
                  </a:cxn>
                  <a:cxn ang="0">
                    <a:pos x="94" y="11"/>
                  </a:cxn>
                  <a:cxn ang="0">
                    <a:pos x="108" y="25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60" y="0"/>
                    </a:lnTo>
                    <a:lnTo>
                      <a:pt x="79" y="4"/>
                    </a:lnTo>
                    <a:lnTo>
                      <a:pt x="94" y="11"/>
                    </a:lnTo>
                    <a:lnTo>
                      <a:pt x="108" y="25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9" name="Freeform 275"/>
              <p:cNvSpPr>
                <a:spLocks/>
              </p:cNvSpPr>
              <p:nvPr/>
            </p:nvSpPr>
            <p:spPr bwMode="auto">
              <a:xfrm>
                <a:off x="6584950" y="196691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3"/>
                  </a:cxn>
                  <a:cxn ang="0">
                    <a:pos x="115" y="40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3"/>
                    </a:lnTo>
                    <a:lnTo>
                      <a:pt x="115" y="40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0" name="Freeform 276"/>
              <p:cNvSpPr>
                <a:spLocks/>
              </p:cNvSpPr>
              <p:nvPr/>
            </p:nvSpPr>
            <p:spPr bwMode="auto">
              <a:xfrm>
                <a:off x="6584950" y="201295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9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1" name="Freeform 277"/>
              <p:cNvSpPr>
                <a:spLocks/>
              </p:cNvSpPr>
              <p:nvPr/>
            </p:nvSpPr>
            <p:spPr bwMode="auto">
              <a:xfrm>
                <a:off x="6584950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2" name="Freeform 278"/>
              <p:cNvSpPr>
                <a:spLocks/>
              </p:cNvSpPr>
              <p:nvPr/>
            </p:nvSpPr>
            <p:spPr bwMode="auto">
              <a:xfrm>
                <a:off x="6584950" y="2106613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9" y="115"/>
                  </a:cxn>
                  <a:cxn ang="0">
                    <a:pos x="60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9" y="115"/>
                    </a:lnTo>
                    <a:lnTo>
                      <a:pt x="60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3" name="Freeform 279"/>
              <p:cNvSpPr>
                <a:spLocks/>
              </p:cNvSpPr>
              <p:nvPr/>
            </p:nvSpPr>
            <p:spPr bwMode="auto">
              <a:xfrm>
                <a:off x="6584950" y="2154238"/>
                <a:ext cx="46038" cy="46038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111" y="75"/>
                  </a:cxn>
                  <a:cxn ang="0">
                    <a:pos x="103" y="91"/>
                  </a:cxn>
                  <a:cxn ang="0">
                    <a:pos x="91" y="104"/>
                  </a:cxn>
                  <a:cxn ang="0">
                    <a:pos x="76" y="112"/>
                  </a:cxn>
                  <a:cxn ang="0">
                    <a:pos x="58" y="115"/>
                  </a:cxn>
                  <a:cxn ang="0">
                    <a:pos x="39" y="112"/>
                  </a:cxn>
                  <a:cxn ang="0">
                    <a:pos x="24" y="104"/>
                  </a:cxn>
                  <a:cxn ang="0">
                    <a:pos x="11" y="91"/>
                  </a:cxn>
                  <a:cxn ang="0">
                    <a:pos x="4" y="75"/>
                  </a:cxn>
                  <a:cxn ang="0">
                    <a:pos x="0" y="57"/>
                  </a:cxn>
                  <a:cxn ang="0">
                    <a:pos x="4" y="38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1" y="11"/>
                  </a:cxn>
                  <a:cxn ang="0">
                    <a:pos x="103" y="23"/>
                  </a:cxn>
                  <a:cxn ang="0">
                    <a:pos x="111" y="38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5">
                    <a:moveTo>
                      <a:pt x="114" y="57"/>
                    </a:moveTo>
                    <a:lnTo>
                      <a:pt x="111" y="75"/>
                    </a:lnTo>
                    <a:lnTo>
                      <a:pt x="103" y="91"/>
                    </a:lnTo>
                    <a:lnTo>
                      <a:pt x="91" y="104"/>
                    </a:lnTo>
                    <a:lnTo>
                      <a:pt x="76" y="112"/>
                    </a:lnTo>
                    <a:lnTo>
                      <a:pt x="58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1" y="91"/>
                    </a:lnTo>
                    <a:lnTo>
                      <a:pt x="4" y="75"/>
                    </a:lnTo>
                    <a:lnTo>
                      <a:pt x="0" y="57"/>
                    </a:lnTo>
                    <a:lnTo>
                      <a:pt x="4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1" y="11"/>
                    </a:lnTo>
                    <a:lnTo>
                      <a:pt x="103" y="23"/>
                    </a:lnTo>
                    <a:lnTo>
                      <a:pt x="111" y="38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4" name="Freeform 280"/>
              <p:cNvSpPr>
                <a:spLocks/>
              </p:cNvSpPr>
              <p:nvPr/>
            </p:nvSpPr>
            <p:spPr bwMode="auto">
              <a:xfrm>
                <a:off x="6586538" y="2201863"/>
                <a:ext cx="42863" cy="44450"/>
              </a:xfrm>
              <a:custGeom>
                <a:avLst/>
                <a:gdLst/>
                <a:ahLst/>
                <a:cxnLst>
                  <a:cxn ang="0">
                    <a:pos x="111" y="56"/>
                  </a:cxn>
                  <a:cxn ang="0">
                    <a:pos x="108" y="72"/>
                  </a:cxn>
                  <a:cxn ang="0">
                    <a:pos x="100" y="88"/>
                  </a:cxn>
                  <a:cxn ang="0">
                    <a:pos x="88" y="100"/>
                  </a:cxn>
                  <a:cxn ang="0">
                    <a:pos x="74" y="107"/>
                  </a:cxn>
                  <a:cxn ang="0">
                    <a:pos x="56" y="110"/>
                  </a:cxn>
                  <a:cxn ang="0">
                    <a:pos x="38" y="107"/>
                  </a:cxn>
                  <a:cxn ang="0">
                    <a:pos x="23" y="100"/>
                  </a:cxn>
                  <a:cxn ang="0">
                    <a:pos x="12" y="88"/>
                  </a:cxn>
                  <a:cxn ang="0">
                    <a:pos x="4" y="72"/>
                  </a:cxn>
                  <a:cxn ang="0">
                    <a:pos x="0" y="56"/>
                  </a:cxn>
                  <a:cxn ang="0">
                    <a:pos x="4" y="38"/>
                  </a:cxn>
                  <a:cxn ang="0">
                    <a:pos x="12" y="23"/>
                  </a:cxn>
                  <a:cxn ang="0">
                    <a:pos x="23" y="12"/>
                  </a:cxn>
                  <a:cxn ang="0">
                    <a:pos x="38" y="4"/>
                  </a:cxn>
                  <a:cxn ang="0">
                    <a:pos x="56" y="0"/>
                  </a:cxn>
                  <a:cxn ang="0">
                    <a:pos x="74" y="4"/>
                  </a:cxn>
                  <a:cxn ang="0">
                    <a:pos x="88" y="12"/>
                  </a:cxn>
                  <a:cxn ang="0">
                    <a:pos x="100" y="23"/>
                  </a:cxn>
                  <a:cxn ang="0">
                    <a:pos x="108" y="38"/>
                  </a:cxn>
                  <a:cxn ang="0">
                    <a:pos x="111" y="56"/>
                  </a:cxn>
                </a:cxnLst>
                <a:rect l="0" t="0" r="r" b="b"/>
                <a:pathLst>
                  <a:path w="111" h="110">
                    <a:moveTo>
                      <a:pt x="111" y="56"/>
                    </a:moveTo>
                    <a:lnTo>
                      <a:pt x="108" y="72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4" y="107"/>
                    </a:lnTo>
                    <a:lnTo>
                      <a:pt x="56" y="110"/>
                    </a:lnTo>
                    <a:lnTo>
                      <a:pt x="38" y="107"/>
                    </a:lnTo>
                    <a:lnTo>
                      <a:pt x="23" y="100"/>
                    </a:lnTo>
                    <a:lnTo>
                      <a:pt x="12" y="88"/>
                    </a:lnTo>
                    <a:lnTo>
                      <a:pt x="4" y="72"/>
                    </a:lnTo>
                    <a:lnTo>
                      <a:pt x="0" y="56"/>
                    </a:lnTo>
                    <a:lnTo>
                      <a:pt x="4" y="38"/>
                    </a:lnTo>
                    <a:lnTo>
                      <a:pt x="12" y="23"/>
                    </a:lnTo>
                    <a:lnTo>
                      <a:pt x="23" y="12"/>
                    </a:lnTo>
                    <a:lnTo>
                      <a:pt x="38" y="4"/>
                    </a:lnTo>
                    <a:lnTo>
                      <a:pt x="56" y="0"/>
                    </a:lnTo>
                    <a:lnTo>
                      <a:pt x="74" y="4"/>
                    </a:lnTo>
                    <a:lnTo>
                      <a:pt x="88" y="12"/>
                    </a:lnTo>
                    <a:lnTo>
                      <a:pt x="100" y="23"/>
                    </a:lnTo>
                    <a:lnTo>
                      <a:pt x="108" y="38"/>
                    </a:lnTo>
                    <a:lnTo>
                      <a:pt x="111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5" name="Freeform 281"/>
              <p:cNvSpPr>
                <a:spLocks/>
              </p:cNvSpPr>
              <p:nvPr/>
            </p:nvSpPr>
            <p:spPr bwMode="auto">
              <a:xfrm>
                <a:off x="6584950" y="2295525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8"/>
                  </a:cxn>
                  <a:cxn ang="0">
                    <a:pos x="112" y="77"/>
                  </a:cxn>
                  <a:cxn ang="0">
                    <a:pos x="104" y="92"/>
                  </a:cxn>
                  <a:cxn ang="0">
                    <a:pos x="91" y="104"/>
                  </a:cxn>
                  <a:cxn ang="0">
                    <a:pos x="76" y="112"/>
                  </a:cxn>
                  <a:cxn ang="0">
                    <a:pos x="58" y="115"/>
                  </a:cxn>
                  <a:cxn ang="0">
                    <a:pos x="39" y="112"/>
                  </a:cxn>
                  <a:cxn ang="0">
                    <a:pos x="24" y="104"/>
                  </a:cxn>
                  <a:cxn ang="0">
                    <a:pos x="11" y="92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1" y="11"/>
                  </a:cxn>
                  <a:cxn ang="0">
                    <a:pos x="104" y="24"/>
                  </a:cxn>
                  <a:cxn ang="0">
                    <a:pos x="112" y="40"/>
                  </a:cxn>
                  <a:cxn ang="0">
                    <a:pos x="115" y="58"/>
                  </a:cxn>
                </a:cxnLst>
                <a:rect l="0" t="0" r="r" b="b"/>
                <a:pathLst>
                  <a:path w="115" h="115">
                    <a:moveTo>
                      <a:pt x="115" y="58"/>
                    </a:moveTo>
                    <a:lnTo>
                      <a:pt x="112" y="77"/>
                    </a:lnTo>
                    <a:lnTo>
                      <a:pt x="104" y="92"/>
                    </a:lnTo>
                    <a:lnTo>
                      <a:pt x="91" y="104"/>
                    </a:lnTo>
                    <a:lnTo>
                      <a:pt x="76" y="112"/>
                    </a:lnTo>
                    <a:lnTo>
                      <a:pt x="58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1" y="92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1" y="11"/>
                    </a:lnTo>
                    <a:lnTo>
                      <a:pt x="104" y="24"/>
                    </a:lnTo>
                    <a:lnTo>
                      <a:pt x="112" y="40"/>
                    </a:lnTo>
                    <a:lnTo>
                      <a:pt x="115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6" name="Freeform 282"/>
              <p:cNvSpPr>
                <a:spLocks/>
              </p:cNvSpPr>
              <p:nvPr/>
            </p:nvSpPr>
            <p:spPr bwMode="auto">
              <a:xfrm>
                <a:off x="6584950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9" y="114"/>
                  </a:cxn>
                  <a:cxn ang="0">
                    <a:pos x="60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9" y="114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7" name="Freeform 283"/>
              <p:cNvSpPr>
                <a:spLocks/>
              </p:cNvSpPr>
              <p:nvPr/>
            </p:nvSpPr>
            <p:spPr bwMode="auto">
              <a:xfrm>
                <a:off x="6584950" y="2387600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60"/>
                  </a:cxn>
                  <a:cxn ang="0">
                    <a:pos x="115" y="79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9" y="115"/>
                  </a:cxn>
                  <a:cxn ang="0">
                    <a:pos x="60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60" y="0"/>
                  </a:cxn>
                  <a:cxn ang="0">
                    <a:pos x="79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1"/>
                  </a:cxn>
                  <a:cxn ang="0">
                    <a:pos x="119" y="60"/>
                  </a:cxn>
                </a:cxnLst>
                <a:rect l="0" t="0" r="r" b="b"/>
                <a:pathLst>
                  <a:path w="119" h="118">
                    <a:moveTo>
                      <a:pt x="119" y="60"/>
                    </a:moveTo>
                    <a:lnTo>
                      <a:pt x="115" y="79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9" y="115"/>
                    </a:lnTo>
                    <a:lnTo>
                      <a:pt x="60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60" y="0"/>
                    </a:lnTo>
                    <a:lnTo>
                      <a:pt x="79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1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8" name="Freeform 284"/>
              <p:cNvSpPr>
                <a:spLocks/>
              </p:cNvSpPr>
              <p:nvPr/>
            </p:nvSpPr>
            <p:spPr bwMode="auto">
              <a:xfrm>
                <a:off x="6592888" y="2443163"/>
                <a:ext cx="30163" cy="30163"/>
              </a:xfrm>
              <a:custGeom>
                <a:avLst/>
                <a:gdLst/>
                <a:ahLst/>
                <a:cxnLst>
                  <a:cxn ang="0">
                    <a:pos x="76" y="38"/>
                  </a:cxn>
                  <a:cxn ang="0">
                    <a:pos x="72" y="52"/>
                  </a:cxn>
                  <a:cxn ang="0">
                    <a:pos x="64" y="66"/>
                  </a:cxn>
                  <a:cxn ang="0">
                    <a:pos x="52" y="74"/>
                  </a:cxn>
                  <a:cxn ang="0">
                    <a:pos x="38" y="77"/>
                  </a:cxn>
                  <a:cxn ang="0">
                    <a:pos x="23" y="74"/>
                  </a:cxn>
                  <a:cxn ang="0">
                    <a:pos x="11" y="66"/>
                  </a:cxn>
                  <a:cxn ang="0">
                    <a:pos x="4" y="52"/>
                  </a:cxn>
                  <a:cxn ang="0">
                    <a:pos x="0" y="38"/>
                  </a:cxn>
                  <a:cxn ang="0">
                    <a:pos x="4" y="24"/>
                  </a:cxn>
                  <a:cxn ang="0">
                    <a:pos x="11" y="12"/>
                  </a:cxn>
                  <a:cxn ang="0">
                    <a:pos x="23" y="4"/>
                  </a:cxn>
                  <a:cxn ang="0">
                    <a:pos x="38" y="0"/>
                  </a:cxn>
                  <a:cxn ang="0">
                    <a:pos x="52" y="4"/>
                  </a:cxn>
                  <a:cxn ang="0">
                    <a:pos x="64" y="12"/>
                  </a:cxn>
                  <a:cxn ang="0">
                    <a:pos x="72" y="24"/>
                  </a:cxn>
                  <a:cxn ang="0">
                    <a:pos x="76" y="38"/>
                  </a:cxn>
                </a:cxnLst>
                <a:rect l="0" t="0" r="r" b="b"/>
                <a:pathLst>
                  <a:path w="76" h="77">
                    <a:moveTo>
                      <a:pt x="76" y="38"/>
                    </a:moveTo>
                    <a:lnTo>
                      <a:pt x="72" y="52"/>
                    </a:lnTo>
                    <a:lnTo>
                      <a:pt x="64" y="66"/>
                    </a:lnTo>
                    <a:lnTo>
                      <a:pt x="52" y="74"/>
                    </a:lnTo>
                    <a:lnTo>
                      <a:pt x="38" y="77"/>
                    </a:lnTo>
                    <a:lnTo>
                      <a:pt x="23" y="74"/>
                    </a:lnTo>
                    <a:lnTo>
                      <a:pt x="11" y="66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8" y="0"/>
                    </a:lnTo>
                    <a:lnTo>
                      <a:pt x="52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9" name="Freeform 285"/>
              <p:cNvSpPr>
                <a:spLocks/>
              </p:cNvSpPr>
              <p:nvPr/>
            </p:nvSpPr>
            <p:spPr bwMode="auto">
              <a:xfrm>
                <a:off x="6642100" y="1743075"/>
                <a:ext cx="25400" cy="23813"/>
              </a:xfrm>
              <a:custGeom>
                <a:avLst/>
                <a:gdLst/>
                <a:ahLst/>
                <a:cxnLst>
                  <a:cxn ang="0">
                    <a:pos x="61" y="31"/>
                  </a:cxn>
                  <a:cxn ang="0">
                    <a:pos x="59" y="43"/>
                  </a:cxn>
                  <a:cxn ang="0">
                    <a:pos x="52" y="53"/>
                  </a:cxn>
                  <a:cxn ang="0">
                    <a:pos x="44" y="60"/>
                  </a:cxn>
                  <a:cxn ang="0">
                    <a:pos x="31" y="62"/>
                  </a:cxn>
                  <a:cxn ang="0">
                    <a:pos x="19" y="60"/>
                  </a:cxn>
                  <a:cxn ang="0">
                    <a:pos x="9" y="53"/>
                  </a:cxn>
                  <a:cxn ang="0">
                    <a:pos x="3" y="43"/>
                  </a:cxn>
                  <a:cxn ang="0">
                    <a:pos x="0" y="31"/>
                  </a:cxn>
                  <a:cxn ang="0">
                    <a:pos x="3" y="19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  <a:cxn ang="0">
                    <a:pos x="44" y="2"/>
                  </a:cxn>
                  <a:cxn ang="0">
                    <a:pos x="52" y="9"/>
                  </a:cxn>
                  <a:cxn ang="0">
                    <a:pos x="59" y="19"/>
                  </a:cxn>
                  <a:cxn ang="0">
                    <a:pos x="61" y="31"/>
                  </a:cxn>
                </a:cxnLst>
                <a:rect l="0" t="0" r="r" b="b"/>
                <a:pathLst>
                  <a:path w="61" h="62">
                    <a:moveTo>
                      <a:pt x="61" y="31"/>
                    </a:moveTo>
                    <a:lnTo>
                      <a:pt x="59" y="43"/>
                    </a:lnTo>
                    <a:lnTo>
                      <a:pt x="52" y="53"/>
                    </a:lnTo>
                    <a:lnTo>
                      <a:pt x="44" y="60"/>
                    </a:lnTo>
                    <a:lnTo>
                      <a:pt x="31" y="62"/>
                    </a:lnTo>
                    <a:lnTo>
                      <a:pt x="19" y="60"/>
                    </a:lnTo>
                    <a:lnTo>
                      <a:pt x="9" y="53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4" y="2"/>
                    </a:lnTo>
                    <a:lnTo>
                      <a:pt x="52" y="9"/>
                    </a:lnTo>
                    <a:lnTo>
                      <a:pt x="59" y="19"/>
                    </a:lnTo>
                    <a:lnTo>
                      <a:pt x="61" y="3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0" name="Freeform 286"/>
              <p:cNvSpPr>
                <a:spLocks/>
              </p:cNvSpPr>
              <p:nvPr/>
            </p:nvSpPr>
            <p:spPr bwMode="auto">
              <a:xfrm>
                <a:off x="6630988" y="1778000"/>
                <a:ext cx="47625" cy="47625"/>
              </a:xfrm>
              <a:custGeom>
                <a:avLst/>
                <a:gdLst/>
                <a:ahLst/>
                <a:cxnLst>
                  <a:cxn ang="0">
                    <a:pos x="116" y="59"/>
                  </a:cxn>
                  <a:cxn ang="0">
                    <a:pos x="113" y="77"/>
                  </a:cxn>
                  <a:cxn ang="0">
                    <a:pos x="105" y="93"/>
                  </a:cxn>
                  <a:cxn ang="0">
                    <a:pos x="93" y="105"/>
                  </a:cxn>
                  <a:cxn ang="0">
                    <a:pos x="77" y="113"/>
                  </a:cxn>
                  <a:cxn ang="0">
                    <a:pos x="58" y="116"/>
                  </a:cxn>
                  <a:cxn ang="0">
                    <a:pos x="40" y="113"/>
                  </a:cxn>
                  <a:cxn ang="0">
                    <a:pos x="24" y="105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3" y="11"/>
                  </a:cxn>
                  <a:cxn ang="0">
                    <a:pos x="105" y="24"/>
                  </a:cxn>
                  <a:cxn ang="0">
                    <a:pos x="113" y="40"/>
                  </a:cxn>
                  <a:cxn ang="0">
                    <a:pos x="116" y="59"/>
                  </a:cxn>
                </a:cxnLst>
                <a:rect l="0" t="0" r="r" b="b"/>
                <a:pathLst>
                  <a:path w="116" h="116">
                    <a:moveTo>
                      <a:pt x="116" y="59"/>
                    </a:moveTo>
                    <a:lnTo>
                      <a:pt x="113" y="77"/>
                    </a:lnTo>
                    <a:lnTo>
                      <a:pt x="105" y="93"/>
                    </a:lnTo>
                    <a:lnTo>
                      <a:pt x="93" y="105"/>
                    </a:lnTo>
                    <a:lnTo>
                      <a:pt x="77" y="113"/>
                    </a:lnTo>
                    <a:lnTo>
                      <a:pt x="58" y="116"/>
                    </a:lnTo>
                    <a:lnTo>
                      <a:pt x="40" y="113"/>
                    </a:lnTo>
                    <a:lnTo>
                      <a:pt x="24" y="105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3" y="11"/>
                    </a:lnTo>
                    <a:lnTo>
                      <a:pt x="105" y="24"/>
                    </a:lnTo>
                    <a:lnTo>
                      <a:pt x="113" y="40"/>
                    </a:lnTo>
                    <a:lnTo>
                      <a:pt x="116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1" name="Freeform 287"/>
              <p:cNvSpPr>
                <a:spLocks/>
              </p:cNvSpPr>
              <p:nvPr/>
            </p:nvSpPr>
            <p:spPr bwMode="auto">
              <a:xfrm>
                <a:off x="6630988" y="182562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2" name="Freeform 288"/>
              <p:cNvSpPr>
                <a:spLocks/>
              </p:cNvSpPr>
              <p:nvPr/>
            </p:nvSpPr>
            <p:spPr bwMode="auto">
              <a:xfrm>
                <a:off x="6630988" y="1871663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0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0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3" name="Freeform 289"/>
              <p:cNvSpPr>
                <a:spLocks/>
              </p:cNvSpPr>
              <p:nvPr/>
            </p:nvSpPr>
            <p:spPr bwMode="auto">
              <a:xfrm>
                <a:off x="6630988" y="1919288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4" name="Freeform 290"/>
              <p:cNvSpPr>
                <a:spLocks/>
              </p:cNvSpPr>
              <p:nvPr/>
            </p:nvSpPr>
            <p:spPr bwMode="auto">
              <a:xfrm>
                <a:off x="6630988" y="196691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3"/>
                  </a:cxn>
                  <a:cxn ang="0">
                    <a:pos x="115" y="40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3"/>
                    </a:lnTo>
                    <a:lnTo>
                      <a:pt x="115" y="40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5" name="Freeform 291"/>
              <p:cNvSpPr>
                <a:spLocks/>
              </p:cNvSpPr>
              <p:nvPr/>
            </p:nvSpPr>
            <p:spPr bwMode="auto">
              <a:xfrm>
                <a:off x="6630988" y="201295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1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9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1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6" name="Freeform 292"/>
              <p:cNvSpPr>
                <a:spLocks/>
              </p:cNvSpPr>
              <p:nvPr/>
            </p:nvSpPr>
            <p:spPr bwMode="auto">
              <a:xfrm>
                <a:off x="6630988" y="2060575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7" name="Freeform 293"/>
              <p:cNvSpPr>
                <a:spLocks/>
              </p:cNvSpPr>
              <p:nvPr/>
            </p:nvSpPr>
            <p:spPr bwMode="auto">
              <a:xfrm>
                <a:off x="6643688" y="2166938"/>
                <a:ext cx="22225" cy="20638"/>
              </a:xfrm>
              <a:custGeom>
                <a:avLst/>
                <a:gdLst/>
                <a:ahLst/>
                <a:cxnLst>
                  <a:cxn ang="0">
                    <a:pos x="53" y="26"/>
                  </a:cxn>
                  <a:cxn ang="0">
                    <a:pos x="51" y="36"/>
                  </a:cxn>
                  <a:cxn ang="0">
                    <a:pos x="45" y="45"/>
                  </a:cxn>
                  <a:cxn ang="0">
                    <a:pos x="36" y="51"/>
                  </a:cxn>
                  <a:cxn ang="0">
                    <a:pos x="26" y="53"/>
                  </a:cxn>
                  <a:cxn ang="0">
                    <a:pos x="15" y="51"/>
                  </a:cxn>
                  <a:cxn ang="0">
                    <a:pos x="8" y="45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5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5" y="7"/>
                  </a:cxn>
                  <a:cxn ang="0">
                    <a:pos x="51" y="16"/>
                  </a:cxn>
                  <a:cxn ang="0">
                    <a:pos x="53" y="26"/>
                  </a:cxn>
                </a:cxnLst>
                <a:rect l="0" t="0" r="r" b="b"/>
                <a:pathLst>
                  <a:path w="53" h="53">
                    <a:moveTo>
                      <a:pt x="53" y="26"/>
                    </a:moveTo>
                    <a:lnTo>
                      <a:pt x="51" y="36"/>
                    </a:lnTo>
                    <a:lnTo>
                      <a:pt x="45" y="45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5" y="51"/>
                    </a:lnTo>
                    <a:lnTo>
                      <a:pt x="8" y="45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5" y="7"/>
                    </a:lnTo>
                    <a:lnTo>
                      <a:pt x="51" y="1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8" name="Freeform 294"/>
              <p:cNvSpPr>
                <a:spLocks/>
              </p:cNvSpPr>
              <p:nvPr/>
            </p:nvSpPr>
            <p:spPr bwMode="auto">
              <a:xfrm>
                <a:off x="6737350" y="2306638"/>
                <a:ext cx="23813" cy="23813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1"/>
                  </a:cxn>
                  <a:cxn ang="0">
                    <a:pos x="49" y="50"/>
                  </a:cxn>
                  <a:cxn ang="0">
                    <a:pos x="41" y="56"/>
                  </a:cxn>
                  <a:cxn ang="0">
                    <a:pos x="28" y="59"/>
                  </a:cxn>
                  <a:cxn ang="0">
                    <a:pos x="17" y="56"/>
                  </a:cxn>
                  <a:cxn ang="0">
                    <a:pos x="7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7" y="9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41" y="2"/>
                  </a:cxn>
                  <a:cxn ang="0">
                    <a:pos x="49" y="9"/>
                  </a:cxn>
                  <a:cxn ang="0">
                    <a:pos x="56" y="18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6" y="41"/>
                    </a:lnTo>
                    <a:lnTo>
                      <a:pt x="49" y="50"/>
                    </a:lnTo>
                    <a:lnTo>
                      <a:pt x="41" y="56"/>
                    </a:lnTo>
                    <a:lnTo>
                      <a:pt x="28" y="59"/>
                    </a:lnTo>
                    <a:lnTo>
                      <a:pt x="17" y="56"/>
                    </a:lnTo>
                    <a:lnTo>
                      <a:pt x="7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7" y="9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49" y="9"/>
                    </a:lnTo>
                    <a:lnTo>
                      <a:pt x="56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9" name="Freeform 295"/>
              <p:cNvSpPr>
                <a:spLocks/>
              </p:cNvSpPr>
              <p:nvPr/>
            </p:nvSpPr>
            <p:spPr bwMode="auto">
              <a:xfrm>
                <a:off x="6632575" y="2295525"/>
                <a:ext cx="44450" cy="44450"/>
              </a:xfrm>
              <a:custGeom>
                <a:avLst/>
                <a:gdLst/>
                <a:ahLst/>
                <a:cxnLst>
                  <a:cxn ang="0">
                    <a:pos x="112" y="56"/>
                  </a:cxn>
                  <a:cxn ang="0">
                    <a:pos x="108" y="73"/>
                  </a:cxn>
                  <a:cxn ang="0">
                    <a:pos x="101" y="89"/>
                  </a:cxn>
                  <a:cxn ang="0">
                    <a:pos x="89" y="101"/>
                  </a:cxn>
                  <a:cxn ang="0">
                    <a:pos x="74" y="109"/>
                  </a:cxn>
                  <a:cxn ang="0">
                    <a:pos x="56" y="112"/>
                  </a:cxn>
                  <a:cxn ang="0">
                    <a:pos x="39" y="109"/>
                  </a:cxn>
                  <a:cxn ang="0">
                    <a:pos x="23" y="101"/>
                  </a:cxn>
                  <a:cxn ang="0">
                    <a:pos x="11" y="89"/>
                  </a:cxn>
                  <a:cxn ang="0">
                    <a:pos x="3" y="73"/>
                  </a:cxn>
                  <a:cxn ang="0">
                    <a:pos x="0" y="56"/>
                  </a:cxn>
                  <a:cxn ang="0">
                    <a:pos x="3" y="38"/>
                  </a:cxn>
                  <a:cxn ang="0">
                    <a:pos x="11" y="22"/>
                  </a:cxn>
                  <a:cxn ang="0">
                    <a:pos x="23" y="11"/>
                  </a:cxn>
                  <a:cxn ang="0">
                    <a:pos x="39" y="4"/>
                  </a:cxn>
                  <a:cxn ang="0">
                    <a:pos x="56" y="0"/>
                  </a:cxn>
                  <a:cxn ang="0">
                    <a:pos x="74" y="4"/>
                  </a:cxn>
                  <a:cxn ang="0">
                    <a:pos x="89" y="11"/>
                  </a:cxn>
                  <a:cxn ang="0">
                    <a:pos x="101" y="22"/>
                  </a:cxn>
                  <a:cxn ang="0">
                    <a:pos x="108" y="38"/>
                  </a:cxn>
                  <a:cxn ang="0">
                    <a:pos x="112" y="56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lnTo>
                      <a:pt x="108" y="73"/>
                    </a:lnTo>
                    <a:lnTo>
                      <a:pt x="101" y="89"/>
                    </a:lnTo>
                    <a:lnTo>
                      <a:pt x="89" y="101"/>
                    </a:lnTo>
                    <a:lnTo>
                      <a:pt x="74" y="109"/>
                    </a:lnTo>
                    <a:lnTo>
                      <a:pt x="56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1" y="89"/>
                    </a:lnTo>
                    <a:lnTo>
                      <a:pt x="3" y="73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9" y="4"/>
                    </a:lnTo>
                    <a:lnTo>
                      <a:pt x="56" y="0"/>
                    </a:lnTo>
                    <a:lnTo>
                      <a:pt x="74" y="4"/>
                    </a:lnTo>
                    <a:lnTo>
                      <a:pt x="89" y="11"/>
                    </a:lnTo>
                    <a:lnTo>
                      <a:pt x="101" y="22"/>
                    </a:lnTo>
                    <a:lnTo>
                      <a:pt x="108" y="38"/>
                    </a:ln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0" name="Freeform 296"/>
              <p:cNvSpPr>
                <a:spLocks/>
              </p:cNvSpPr>
              <p:nvPr/>
            </p:nvSpPr>
            <p:spPr bwMode="auto">
              <a:xfrm>
                <a:off x="6630988" y="2341563"/>
                <a:ext cx="47625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5" y="77"/>
                  </a:cxn>
                  <a:cxn ang="0">
                    <a:pos x="107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1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7">
                    <a:moveTo>
                      <a:pt x="118" y="58"/>
                    </a:moveTo>
                    <a:lnTo>
                      <a:pt x="115" y="77"/>
                    </a:lnTo>
                    <a:lnTo>
                      <a:pt x="107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1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1" name="Freeform 297"/>
              <p:cNvSpPr>
                <a:spLocks/>
              </p:cNvSpPr>
              <p:nvPr/>
            </p:nvSpPr>
            <p:spPr bwMode="auto">
              <a:xfrm>
                <a:off x="6630988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2" name="Freeform 298"/>
              <p:cNvSpPr>
                <a:spLocks/>
              </p:cNvSpPr>
              <p:nvPr/>
            </p:nvSpPr>
            <p:spPr bwMode="auto">
              <a:xfrm>
                <a:off x="6637338" y="2441575"/>
                <a:ext cx="34925" cy="34925"/>
              </a:xfrm>
              <a:custGeom>
                <a:avLst/>
                <a:gdLst/>
                <a:ahLst/>
                <a:cxnLst>
                  <a:cxn ang="0">
                    <a:pos x="88" y="43"/>
                  </a:cxn>
                  <a:cxn ang="0">
                    <a:pos x="85" y="57"/>
                  </a:cxn>
                  <a:cxn ang="0">
                    <a:pos x="79" y="70"/>
                  </a:cxn>
                  <a:cxn ang="0">
                    <a:pos x="70" y="79"/>
                  </a:cxn>
                  <a:cxn ang="0">
                    <a:pos x="58" y="85"/>
                  </a:cxn>
                  <a:cxn ang="0">
                    <a:pos x="44" y="87"/>
                  </a:cxn>
                  <a:cxn ang="0">
                    <a:pos x="30" y="85"/>
                  </a:cxn>
                  <a:cxn ang="0">
                    <a:pos x="18" y="79"/>
                  </a:cxn>
                  <a:cxn ang="0">
                    <a:pos x="9" y="70"/>
                  </a:cxn>
                  <a:cxn ang="0">
                    <a:pos x="2" y="57"/>
                  </a:cxn>
                  <a:cxn ang="0">
                    <a:pos x="0" y="43"/>
                  </a:cxn>
                  <a:cxn ang="0">
                    <a:pos x="2" y="30"/>
                  </a:cxn>
                  <a:cxn ang="0">
                    <a:pos x="9" y="18"/>
                  </a:cxn>
                  <a:cxn ang="0">
                    <a:pos x="18" y="9"/>
                  </a:cxn>
                  <a:cxn ang="0">
                    <a:pos x="30" y="2"/>
                  </a:cxn>
                  <a:cxn ang="0">
                    <a:pos x="44" y="0"/>
                  </a:cxn>
                  <a:cxn ang="0">
                    <a:pos x="61" y="3"/>
                  </a:cxn>
                  <a:cxn ang="0">
                    <a:pos x="74" y="13"/>
                  </a:cxn>
                  <a:cxn ang="0">
                    <a:pos x="84" y="26"/>
                  </a:cxn>
                  <a:cxn ang="0">
                    <a:pos x="88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5" y="57"/>
                    </a:lnTo>
                    <a:lnTo>
                      <a:pt x="79" y="70"/>
                    </a:lnTo>
                    <a:lnTo>
                      <a:pt x="70" y="79"/>
                    </a:lnTo>
                    <a:lnTo>
                      <a:pt x="58" y="85"/>
                    </a:lnTo>
                    <a:lnTo>
                      <a:pt x="44" y="87"/>
                    </a:lnTo>
                    <a:lnTo>
                      <a:pt x="30" y="85"/>
                    </a:lnTo>
                    <a:lnTo>
                      <a:pt x="18" y="79"/>
                    </a:lnTo>
                    <a:lnTo>
                      <a:pt x="9" y="70"/>
                    </a:lnTo>
                    <a:lnTo>
                      <a:pt x="2" y="57"/>
                    </a:lnTo>
                    <a:lnTo>
                      <a:pt x="0" y="43"/>
                    </a:lnTo>
                    <a:lnTo>
                      <a:pt x="2" y="30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61" y="3"/>
                    </a:lnTo>
                    <a:lnTo>
                      <a:pt x="74" y="13"/>
                    </a:lnTo>
                    <a:lnTo>
                      <a:pt x="84" y="26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3" name="Freeform 299"/>
              <p:cNvSpPr>
                <a:spLocks/>
              </p:cNvSpPr>
              <p:nvPr/>
            </p:nvSpPr>
            <p:spPr bwMode="auto">
              <a:xfrm>
                <a:off x="6680200" y="1733550"/>
                <a:ext cx="42863" cy="42863"/>
              </a:xfrm>
              <a:custGeom>
                <a:avLst/>
                <a:gdLst/>
                <a:ahLst/>
                <a:cxnLst>
                  <a:cxn ang="0">
                    <a:pos x="109" y="54"/>
                  </a:cxn>
                  <a:cxn ang="0">
                    <a:pos x="106" y="72"/>
                  </a:cxn>
                  <a:cxn ang="0">
                    <a:pos x="98" y="86"/>
                  </a:cxn>
                  <a:cxn ang="0">
                    <a:pos x="87" y="98"/>
                  </a:cxn>
                  <a:cxn ang="0">
                    <a:pos x="72" y="106"/>
                  </a:cxn>
                  <a:cxn ang="0">
                    <a:pos x="54" y="109"/>
                  </a:cxn>
                  <a:cxn ang="0">
                    <a:pos x="37" y="106"/>
                  </a:cxn>
                  <a:cxn ang="0">
                    <a:pos x="22" y="98"/>
                  </a:cxn>
                  <a:cxn ang="0">
                    <a:pos x="10" y="86"/>
                  </a:cxn>
                  <a:cxn ang="0">
                    <a:pos x="3" y="72"/>
                  </a:cxn>
                  <a:cxn ang="0">
                    <a:pos x="0" y="54"/>
                  </a:cxn>
                  <a:cxn ang="0">
                    <a:pos x="3" y="37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98" y="22"/>
                  </a:cxn>
                  <a:cxn ang="0">
                    <a:pos x="106" y="37"/>
                  </a:cxn>
                  <a:cxn ang="0">
                    <a:pos x="109" y="54"/>
                  </a:cxn>
                </a:cxnLst>
                <a:rect l="0" t="0" r="r" b="b"/>
                <a:pathLst>
                  <a:path w="109" h="109">
                    <a:moveTo>
                      <a:pt x="109" y="54"/>
                    </a:moveTo>
                    <a:lnTo>
                      <a:pt x="106" y="72"/>
                    </a:lnTo>
                    <a:lnTo>
                      <a:pt x="98" y="86"/>
                    </a:lnTo>
                    <a:lnTo>
                      <a:pt x="87" y="98"/>
                    </a:lnTo>
                    <a:lnTo>
                      <a:pt x="72" y="106"/>
                    </a:lnTo>
                    <a:lnTo>
                      <a:pt x="54" y="109"/>
                    </a:lnTo>
                    <a:lnTo>
                      <a:pt x="37" y="106"/>
                    </a:lnTo>
                    <a:lnTo>
                      <a:pt x="22" y="98"/>
                    </a:lnTo>
                    <a:lnTo>
                      <a:pt x="10" y="86"/>
                    </a:lnTo>
                    <a:lnTo>
                      <a:pt x="3" y="72"/>
                    </a:lnTo>
                    <a:lnTo>
                      <a:pt x="0" y="54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98" y="22"/>
                    </a:lnTo>
                    <a:lnTo>
                      <a:pt x="106" y="37"/>
                    </a:lnTo>
                    <a:lnTo>
                      <a:pt x="109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4" name="Freeform 300"/>
              <p:cNvSpPr>
                <a:spLocks/>
              </p:cNvSpPr>
              <p:nvPr/>
            </p:nvSpPr>
            <p:spPr bwMode="auto">
              <a:xfrm>
                <a:off x="6678613" y="1825625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3" y="77"/>
                  </a:cxn>
                  <a:cxn ang="0">
                    <a:pos x="105" y="92"/>
                  </a:cxn>
                  <a:cxn ang="0">
                    <a:pos x="92" y="106"/>
                  </a:cxn>
                  <a:cxn ang="0">
                    <a:pos x="77" y="113"/>
                  </a:cxn>
                  <a:cxn ang="0">
                    <a:pos x="58" y="117"/>
                  </a:cxn>
                  <a:cxn ang="0">
                    <a:pos x="39" y="113"/>
                  </a:cxn>
                  <a:cxn ang="0">
                    <a:pos x="23" y="106"/>
                  </a:cxn>
                  <a:cxn ang="0">
                    <a:pos x="11" y="92"/>
                  </a:cxn>
                  <a:cxn ang="0">
                    <a:pos x="4" y="77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5"/>
                  </a:cxn>
                  <a:cxn ang="0">
                    <a:pos x="23" y="11"/>
                  </a:cxn>
                  <a:cxn ang="0">
                    <a:pos x="39" y="4"/>
                  </a:cxn>
                  <a:cxn ang="0">
                    <a:pos x="58" y="0"/>
                  </a:cxn>
                  <a:cxn ang="0">
                    <a:pos x="77" y="4"/>
                  </a:cxn>
                  <a:cxn ang="0">
                    <a:pos x="92" y="11"/>
                  </a:cxn>
                  <a:cxn ang="0">
                    <a:pos x="105" y="25"/>
                  </a:cxn>
                  <a:cxn ang="0">
                    <a:pos x="113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7">
                    <a:moveTo>
                      <a:pt x="117" y="59"/>
                    </a:moveTo>
                    <a:lnTo>
                      <a:pt x="113" y="77"/>
                    </a:lnTo>
                    <a:lnTo>
                      <a:pt x="105" y="92"/>
                    </a:lnTo>
                    <a:lnTo>
                      <a:pt x="92" y="106"/>
                    </a:lnTo>
                    <a:lnTo>
                      <a:pt x="77" y="113"/>
                    </a:lnTo>
                    <a:lnTo>
                      <a:pt x="58" y="117"/>
                    </a:lnTo>
                    <a:lnTo>
                      <a:pt x="39" y="113"/>
                    </a:lnTo>
                    <a:lnTo>
                      <a:pt x="23" y="106"/>
                    </a:lnTo>
                    <a:lnTo>
                      <a:pt x="11" y="92"/>
                    </a:lnTo>
                    <a:lnTo>
                      <a:pt x="4" y="77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5"/>
                    </a:lnTo>
                    <a:lnTo>
                      <a:pt x="23" y="11"/>
                    </a:lnTo>
                    <a:lnTo>
                      <a:pt x="39" y="4"/>
                    </a:lnTo>
                    <a:lnTo>
                      <a:pt x="58" y="0"/>
                    </a:lnTo>
                    <a:lnTo>
                      <a:pt x="77" y="4"/>
                    </a:lnTo>
                    <a:lnTo>
                      <a:pt x="92" y="11"/>
                    </a:lnTo>
                    <a:lnTo>
                      <a:pt x="105" y="25"/>
                    </a:lnTo>
                    <a:lnTo>
                      <a:pt x="113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5" name="Freeform 301"/>
              <p:cNvSpPr>
                <a:spLocks/>
              </p:cNvSpPr>
              <p:nvPr/>
            </p:nvSpPr>
            <p:spPr bwMode="auto">
              <a:xfrm>
                <a:off x="6678613" y="1871663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40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40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40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6" name="Freeform 302"/>
              <p:cNvSpPr>
                <a:spLocks/>
              </p:cNvSpPr>
              <p:nvPr/>
            </p:nvSpPr>
            <p:spPr bwMode="auto">
              <a:xfrm>
                <a:off x="6678613" y="1919288"/>
                <a:ext cx="46038" cy="47625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78"/>
                  </a:cxn>
                  <a:cxn ang="0">
                    <a:pos x="108" y="94"/>
                  </a:cxn>
                  <a:cxn ang="0">
                    <a:pos x="94" y="108"/>
                  </a:cxn>
                  <a:cxn ang="0">
                    <a:pos x="78" y="115"/>
                  </a:cxn>
                  <a:cxn ang="0">
                    <a:pos x="59" y="119"/>
                  </a:cxn>
                  <a:cxn ang="0">
                    <a:pos x="40" y="115"/>
                  </a:cxn>
                  <a:cxn ang="0">
                    <a:pos x="24" y="108"/>
                  </a:cxn>
                  <a:cxn ang="0">
                    <a:pos x="11" y="94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0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8" y="25"/>
                  </a:cxn>
                  <a:cxn ang="0">
                    <a:pos x="115" y="40"/>
                  </a:cxn>
                  <a:cxn ang="0">
                    <a:pos x="119" y="5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115" y="78"/>
                    </a:lnTo>
                    <a:lnTo>
                      <a:pt x="108" y="94"/>
                    </a:lnTo>
                    <a:lnTo>
                      <a:pt x="94" y="108"/>
                    </a:lnTo>
                    <a:lnTo>
                      <a:pt x="78" y="115"/>
                    </a:lnTo>
                    <a:lnTo>
                      <a:pt x="59" y="119"/>
                    </a:lnTo>
                    <a:lnTo>
                      <a:pt x="40" y="115"/>
                    </a:lnTo>
                    <a:lnTo>
                      <a:pt x="24" y="108"/>
                    </a:lnTo>
                    <a:lnTo>
                      <a:pt x="11" y="94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8" y="25"/>
                    </a:lnTo>
                    <a:lnTo>
                      <a:pt x="115" y="40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7" name="Freeform 303"/>
              <p:cNvSpPr>
                <a:spLocks/>
              </p:cNvSpPr>
              <p:nvPr/>
            </p:nvSpPr>
            <p:spPr bwMode="auto">
              <a:xfrm>
                <a:off x="6680200" y="1968500"/>
                <a:ext cx="42863" cy="42863"/>
              </a:xfrm>
              <a:custGeom>
                <a:avLst/>
                <a:gdLst/>
                <a:ahLst/>
                <a:cxnLst>
                  <a:cxn ang="0">
                    <a:pos x="109" y="55"/>
                  </a:cxn>
                  <a:cxn ang="0">
                    <a:pos x="106" y="73"/>
                  </a:cxn>
                  <a:cxn ang="0">
                    <a:pos x="98" y="88"/>
                  </a:cxn>
                  <a:cxn ang="0">
                    <a:pos x="87" y="100"/>
                  </a:cxn>
                  <a:cxn ang="0">
                    <a:pos x="72" y="107"/>
                  </a:cxn>
                  <a:cxn ang="0">
                    <a:pos x="54" y="111"/>
                  </a:cxn>
                  <a:cxn ang="0">
                    <a:pos x="37" y="107"/>
                  </a:cxn>
                  <a:cxn ang="0">
                    <a:pos x="22" y="100"/>
                  </a:cxn>
                  <a:cxn ang="0">
                    <a:pos x="10" y="88"/>
                  </a:cxn>
                  <a:cxn ang="0">
                    <a:pos x="3" y="73"/>
                  </a:cxn>
                  <a:cxn ang="0">
                    <a:pos x="0" y="55"/>
                  </a:cxn>
                  <a:cxn ang="0">
                    <a:pos x="3" y="38"/>
                  </a:cxn>
                  <a:cxn ang="0">
                    <a:pos x="10" y="23"/>
                  </a:cxn>
                  <a:cxn ang="0">
                    <a:pos x="22" y="11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72" y="3"/>
                  </a:cxn>
                  <a:cxn ang="0">
                    <a:pos x="87" y="11"/>
                  </a:cxn>
                  <a:cxn ang="0">
                    <a:pos x="98" y="23"/>
                  </a:cxn>
                  <a:cxn ang="0">
                    <a:pos x="106" y="38"/>
                  </a:cxn>
                  <a:cxn ang="0">
                    <a:pos x="109" y="5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6" y="73"/>
                    </a:lnTo>
                    <a:lnTo>
                      <a:pt x="98" y="88"/>
                    </a:lnTo>
                    <a:lnTo>
                      <a:pt x="87" y="100"/>
                    </a:lnTo>
                    <a:lnTo>
                      <a:pt x="72" y="107"/>
                    </a:lnTo>
                    <a:lnTo>
                      <a:pt x="54" y="111"/>
                    </a:lnTo>
                    <a:lnTo>
                      <a:pt x="37" y="107"/>
                    </a:lnTo>
                    <a:lnTo>
                      <a:pt x="22" y="100"/>
                    </a:lnTo>
                    <a:lnTo>
                      <a:pt x="10" y="88"/>
                    </a:lnTo>
                    <a:lnTo>
                      <a:pt x="3" y="73"/>
                    </a:lnTo>
                    <a:lnTo>
                      <a:pt x="0" y="55"/>
                    </a:lnTo>
                    <a:lnTo>
                      <a:pt x="3" y="38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4" y="0"/>
                    </a:lnTo>
                    <a:lnTo>
                      <a:pt x="72" y="3"/>
                    </a:lnTo>
                    <a:lnTo>
                      <a:pt x="87" y="11"/>
                    </a:lnTo>
                    <a:lnTo>
                      <a:pt x="98" y="23"/>
                    </a:lnTo>
                    <a:lnTo>
                      <a:pt x="106" y="38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8" name="Freeform 304"/>
              <p:cNvSpPr>
                <a:spLocks/>
              </p:cNvSpPr>
              <p:nvPr/>
            </p:nvSpPr>
            <p:spPr bwMode="auto">
              <a:xfrm>
                <a:off x="6686550" y="2020888"/>
                <a:ext cx="30163" cy="3016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3" y="53"/>
                  </a:cxn>
                  <a:cxn ang="0">
                    <a:pos x="66" y="65"/>
                  </a:cxn>
                  <a:cxn ang="0">
                    <a:pos x="52" y="73"/>
                  </a:cxn>
                  <a:cxn ang="0">
                    <a:pos x="38" y="77"/>
                  </a:cxn>
                  <a:cxn ang="0">
                    <a:pos x="23" y="73"/>
                  </a:cxn>
                  <a:cxn ang="0">
                    <a:pos x="11" y="65"/>
                  </a:cxn>
                  <a:cxn ang="0">
                    <a:pos x="3" y="53"/>
                  </a:cxn>
                  <a:cxn ang="0">
                    <a:pos x="0" y="39"/>
                  </a:cxn>
                  <a:cxn ang="0">
                    <a:pos x="3" y="25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  <a:cxn ang="0">
                    <a:pos x="52" y="3"/>
                  </a:cxn>
                  <a:cxn ang="0">
                    <a:pos x="66" y="11"/>
                  </a:cxn>
                  <a:cxn ang="0">
                    <a:pos x="73" y="25"/>
                  </a:cxn>
                  <a:cxn ang="0">
                    <a:pos x="77" y="39"/>
                  </a:cxn>
                </a:cxnLst>
                <a:rect l="0" t="0" r="r" b="b"/>
                <a:pathLst>
                  <a:path w="77" h="77">
                    <a:moveTo>
                      <a:pt x="77" y="39"/>
                    </a:moveTo>
                    <a:lnTo>
                      <a:pt x="73" y="53"/>
                    </a:lnTo>
                    <a:lnTo>
                      <a:pt x="66" y="65"/>
                    </a:lnTo>
                    <a:lnTo>
                      <a:pt x="52" y="73"/>
                    </a:lnTo>
                    <a:lnTo>
                      <a:pt x="38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3" y="53"/>
                    </a:lnTo>
                    <a:lnTo>
                      <a:pt x="0" y="39"/>
                    </a:lnTo>
                    <a:lnTo>
                      <a:pt x="3" y="25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52" y="3"/>
                    </a:lnTo>
                    <a:lnTo>
                      <a:pt x="66" y="11"/>
                    </a:lnTo>
                    <a:lnTo>
                      <a:pt x="73" y="25"/>
                    </a:ln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9" name="Freeform 305"/>
              <p:cNvSpPr>
                <a:spLocks/>
              </p:cNvSpPr>
              <p:nvPr/>
            </p:nvSpPr>
            <p:spPr bwMode="auto">
              <a:xfrm>
                <a:off x="6683375" y="2065338"/>
                <a:ext cx="36513" cy="36513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6" y="59"/>
                  </a:cxn>
                  <a:cxn ang="0">
                    <a:pos x="79" y="71"/>
                  </a:cxn>
                  <a:cxn ang="0">
                    <a:pos x="70" y="81"/>
                  </a:cxn>
                  <a:cxn ang="0">
                    <a:pos x="58" y="87"/>
                  </a:cxn>
                  <a:cxn ang="0">
                    <a:pos x="44" y="90"/>
                  </a:cxn>
                  <a:cxn ang="0">
                    <a:pos x="29" y="87"/>
                  </a:cxn>
                  <a:cxn ang="0">
                    <a:pos x="17" y="81"/>
                  </a:cxn>
                  <a:cxn ang="0">
                    <a:pos x="8" y="71"/>
                  </a:cxn>
                  <a:cxn ang="0">
                    <a:pos x="2" y="59"/>
                  </a:cxn>
                  <a:cxn ang="0">
                    <a:pos x="0" y="44"/>
                  </a:cxn>
                  <a:cxn ang="0">
                    <a:pos x="2" y="30"/>
                  </a:cxn>
                  <a:cxn ang="0">
                    <a:pos x="8" y="18"/>
                  </a:cxn>
                  <a:cxn ang="0">
                    <a:pos x="17" y="9"/>
                  </a:cxn>
                  <a:cxn ang="0">
                    <a:pos x="29" y="2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70" y="9"/>
                  </a:cxn>
                  <a:cxn ang="0">
                    <a:pos x="79" y="18"/>
                  </a:cxn>
                  <a:cxn ang="0">
                    <a:pos x="86" y="30"/>
                  </a:cxn>
                  <a:cxn ang="0">
                    <a:pos x="88" y="44"/>
                  </a:cxn>
                </a:cxnLst>
                <a:rect l="0" t="0" r="r" b="b"/>
                <a:pathLst>
                  <a:path w="88" h="90">
                    <a:moveTo>
                      <a:pt x="88" y="44"/>
                    </a:moveTo>
                    <a:lnTo>
                      <a:pt x="86" y="59"/>
                    </a:lnTo>
                    <a:lnTo>
                      <a:pt x="79" y="71"/>
                    </a:lnTo>
                    <a:lnTo>
                      <a:pt x="70" y="81"/>
                    </a:lnTo>
                    <a:lnTo>
                      <a:pt x="58" y="87"/>
                    </a:lnTo>
                    <a:lnTo>
                      <a:pt x="44" y="90"/>
                    </a:lnTo>
                    <a:lnTo>
                      <a:pt x="29" y="87"/>
                    </a:lnTo>
                    <a:lnTo>
                      <a:pt x="17" y="81"/>
                    </a:lnTo>
                    <a:lnTo>
                      <a:pt x="8" y="71"/>
                    </a:lnTo>
                    <a:lnTo>
                      <a:pt x="2" y="59"/>
                    </a:lnTo>
                    <a:lnTo>
                      <a:pt x="0" y="44"/>
                    </a:lnTo>
                    <a:lnTo>
                      <a:pt x="2" y="30"/>
                    </a:lnTo>
                    <a:lnTo>
                      <a:pt x="8" y="18"/>
                    </a:lnTo>
                    <a:lnTo>
                      <a:pt x="17" y="9"/>
                    </a:lnTo>
                    <a:lnTo>
                      <a:pt x="29" y="2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70" y="9"/>
                    </a:lnTo>
                    <a:lnTo>
                      <a:pt x="79" y="18"/>
                    </a:lnTo>
                    <a:lnTo>
                      <a:pt x="86" y="30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0" name="Freeform 306"/>
              <p:cNvSpPr>
                <a:spLocks/>
              </p:cNvSpPr>
              <p:nvPr/>
            </p:nvSpPr>
            <p:spPr bwMode="auto">
              <a:xfrm>
                <a:off x="6691313" y="2119313"/>
                <a:ext cx="22225" cy="2222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4" y="39"/>
                  </a:cxn>
                  <a:cxn ang="0">
                    <a:pos x="48" y="48"/>
                  </a:cxn>
                  <a:cxn ang="0">
                    <a:pos x="39" y="53"/>
                  </a:cxn>
                  <a:cxn ang="0">
                    <a:pos x="28" y="55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2" y="39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8" y="8"/>
                  </a:cxn>
                  <a:cxn ang="0">
                    <a:pos x="54" y="17"/>
                  </a:cxn>
                  <a:cxn ang="0">
                    <a:pos x="57" y="28"/>
                  </a:cxn>
                </a:cxnLst>
                <a:rect l="0" t="0" r="r" b="b"/>
                <a:pathLst>
                  <a:path w="57" h="55">
                    <a:moveTo>
                      <a:pt x="57" y="28"/>
                    </a:moveTo>
                    <a:lnTo>
                      <a:pt x="54" y="39"/>
                    </a:lnTo>
                    <a:lnTo>
                      <a:pt x="48" y="48"/>
                    </a:lnTo>
                    <a:lnTo>
                      <a:pt x="39" y="53"/>
                    </a:lnTo>
                    <a:lnTo>
                      <a:pt x="28" y="55"/>
                    </a:lnTo>
                    <a:lnTo>
                      <a:pt x="17" y="53"/>
                    </a:lnTo>
                    <a:lnTo>
                      <a:pt x="8" y="48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8" y="8"/>
                    </a:lnTo>
                    <a:lnTo>
                      <a:pt x="54" y="17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1" name="Freeform 307"/>
              <p:cNvSpPr>
                <a:spLocks/>
              </p:cNvSpPr>
              <p:nvPr/>
            </p:nvSpPr>
            <p:spPr bwMode="auto">
              <a:xfrm>
                <a:off x="6678613" y="2295525"/>
                <a:ext cx="46038" cy="444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111" y="74"/>
                  </a:cxn>
                  <a:cxn ang="0">
                    <a:pos x="103" y="90"/>
                  </a:cxn>
                  <a:cxn ang="0">
                    <a:pos x="91" y="102"/>
                  </a:cxn>
                  <a:cxn ang="0">
                    <a:pos x="76" y="110"/>
                  </a:cxn>
                  <a:cxn ang="0">
                    <a:pos x="57" y="113"/>
                  </a:cxn>
                  <a:cxn ang="0">
                    <a:pos x="39" y="110"/>
                  </a:cxn>
                  <a:cxn ang="0">
                    <a:pos x="24" y="102"/>
                  </a:cxn>
                  <a:cxn ang="0">
                    <a:pos x="11" y="90"/>
                  </a:cxn>
                  <a:cxn ang="0">
                    <a:pos x="4" y="74"/>
                  </a:cxn>
                  <a:cxn ang="0">
                    <a:pos x="0" y="57"/>
                  </a:cxn>
                  <a:cxn ang="0">
                    <a:pos x="4" y="39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4"/>
                  </a:cxn>
                  <a:cxn ang="0">
                    <a:pos x="57" y="0"/>
                  </a:cxn>
                  <a:cxn ang="0">
                    <a:pos x="76" y="4"/>
                  </a:cxn>
                  <a:cxn ang="0">
                    <a:pos x="91" y="11"/>
                  </a:cxn>
                  <a:cxn ang="0">
                    <a:pos x="103" y="23"/>
                  </a:cxn>
                  <a:cxn ang="0">
                    <a:pos x="111" y="39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3">
                    <a:moveTo>
                      <a:pt x="114" y="57"/>
                    </a:moveTo>
                    <a:lnTo>
                      <a:pt x="111" y="74"/>
                    </a:lnTo>
                    <a:lnTo>
                      <a:pt x="103" y="90"/>
                    </a:lnTo>
                    <a:lnTo>
                      <a:pt x="91" y="102"/>
                    </a:lnTo>
                    <a:lnTo>
                      <a:pt x="76" y="110"/>
                    </a:lnTo>
                    <a:lnTo>
                      <a:pt x="57" y="113"/>
                    </a:lnTo>
                    <a:lnTo>
                      <a:pt x="39" y="110"/>
                    </a:lnTo>
                    <a:lnTo>
                      <a:pt x="24" y="102"/>
                    </a:lnTo>
                    <a:lnTo>
                      <a:pt x="11" y="90"/>
                    </a:lnTo>
                    <a:lnTo>
                      <a:pt x="4" y="74"/>
                    </a:lnTo>
                    <a:lnTo>
                      <a:pt x="0" y="57"/>
                    </a:lnTo>
                    <a:lnTo>
                      <a:pt x="4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76" y="4"/>
                    </a:lnTo>
                    <a:lnTo>
                      <a:pt x="91" y="11"/>
                    </a:lnTo>
                    <a:lnTo>
                      <a:pt x="103" y="23"/>
                    </a:lnTo>
                    <a:lnTo>
                      <a:pt x="111" y="39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2" name="Freeform 308"/>
              <p:cNvSpPr>
                <a:spLocks/>
              </p:cNvSpPr>
              <p:nvPr/>
            </p:nvSpPr>
            <p:spPr bwMode="auto">
              <a:xfrm>
                <a:off x="6678613" y="2341563"/>
                <a:ext cx="46038" cy="460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15" y="77"/>
                  </a:cxn>
                  <a:cxn ang="0">
                    <a:pos x="108" y="93"/>
                  </a:cxn>
                  <a:cxn ang="0">
                    <a:pos x="94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4" y="106"/>
                  </a:cxn>
                  <a:cxn ang="0">
                    <a:pos x="11" y="93"/>
                  </a:cxn>
                  <a:cxn ang="0">
                    <a:pos x="3" y="77"/>
                  </a:cxn>
                  <a:cxn ang="0">
                    <a:pos x="0" y="58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8" y="24"/>
                  </a:cxn>
                  <a:cxn ang="0">
                    <a:pos x="115" y="39"/>
                  </a:cxn>
                  <a:cxn ang="0">
                    <a:pos x="119" y="58"/>
                  </a:cxn>
                </a:cxnLst>
                <a:rect l="0" t="0" r="r" b="b"/>
                <a:pathLst>
                  <a:path w="119" h="117">
                    <a:moveTo>
                      <a:pt x="119" y="58"/>
                    </a:moveTo>
                    <a:lnTo>
                      <a:pt x="115" y="77"/>
                    </a:lnTo>
                    <a:lnTo>
                      <a:pt x="108" y="93"/>
                    </a:lnTo>
                    <a:lnTo>
                      <a:pt x="94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4" y="106"/>
                    </a:lnTo>
                    <a:lnTo>
                      <a:pt x="11" y="93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8" y="24"/>
                    </a:lnTo>
                    <a:lnTo>
                      <a:pt x="115" y="39"/>
                    </a:lnTo>
                    <a:lnTo>
                      <a:pt x="119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3" name="Freeform 309"/>
              <p:cNvSpPr>
                <a:spLocks/>
              </p:cNvSpPr>
              <p:nvPr/>
            </p:nvSpPr>
            <p:spPr bwMode="auto">
              <a:xfrm>
                <a:off x="6678613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7" y="59"/>
                  </a:cxn>
                  <a:cxn ang="0">
                    <a:pos x="113" y="78"/>
                  </a:cxn>
                  <a:cxn ang="0">
                    <a:pos x="105" y="93"/>
                  </a:cxn>
                  <a:cxn ang="0">
                    <a:pos x="92" y="105"/>
                  </a:cxn>
                  <a:cxn ang="0">
                    <a:pos x="77" y="113"/>
                  </a:cxn>
                  <a:cxn ang="0">
                    <a:pos x="58" y="116"/>
                  </a:cxn>
                  <a:cxn ang="0">
                    <a:pos x="39" y="113"/>
                  </a:cxn>
                  <a:cxn ang="0">
                    <a:pos x="23" y="105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7" y="3"/>
                  </a:cxn>
                  <a:cxn ang="0">
                    <a:pos x="92" y="11"/>
                  </a:cxn>
                  <a:cxn ang="0">
                    <a:pos x="105" y="24"/>
                  </a:cxn>
                  <a:cxn ang="0">
                    <a:pos x="113" y="40"/>
                  </a:cxn>
                  <a:cxn ang="0">
                    <a:pos x="117" y="59"/>
                  </a:cxn>
                </a:cxnLst>
                <a:rect l="0" t="0" r="r" b="b"/>
                <a:pathLst>
                  <a:path w="117" h="116">
                    <a:moveTo>
                      <a:pt x="117" y="59"/>
                    </a:moveTo>
                    <a:lnTo>
                      <a:pt x="113" y="78"/>
                    </a:lnTo>
                    <a:lnTo>
                      <a:pt x="105" y="93"/>
                    </a:lnTo>
                    <a:lnTo>
                      <a:pt x="92" y="105"/>
                    </a:lnTo>
                    <a:lnTo>
                      <a:pt x="77" y="113"/>
                    </a:lnTo>
                    <a:lnTo>
                      <a:pt x="58" y="116"/>
                    </a:lnTo>
                    <a:lnTo>
                      <a:pt x="39" y="113"/>
                    </a:lnTo>
                    <a:lnTo>
                      <a:pt x="23" y="105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2" y="11"/>
                    </a:lnTo>
                    <a:lnTo>
                      <a:pt x="105" y="24"/>
                    </a:lnTo>
                    <a:lnTo>
                      <a:pt x="113" y="40"/>
                    </a:lnTo>
                    <a:lnTo>
                      <a:pt x="117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4" name="Freeform 310"/>
              <p:cNvSpPr>
                <a:spLocks/>
              </p:cNvSpPr>
              <p:nvPr/>
            </p:nvSpPr>
            <p:spPr bwMode="auto">
              <a:xfrm>
                <a:off x="6683375" y="2441575"/>
                <a:ext cx="36513" cy="34925"/>
              </a:xfrm>
              <a:custGeom>
                <a:avLst/>
                <a:gdLst/>
                <a:ahLst/>
                <a:cxnLst>
                  <a:cxn ang="0">
                    <a:pos x="88" y="43"/>
                  </a:cxn>
                  <a:cxn ang="0">
                    <a:pos x="86" y="57"/>
                  </a:cxn>
                  <a:cxn ang="0">
                    <a:pos x="79" y="70"/>
                  </a:cxn>
                  <a:cxn ang="0">
                    <a:pos x="70" y="79"/>
                  </a:cxn>
                  <a:cxn ang="0">
                    <a:pos x="58" y="85"/>
                  </a:cxn>
                  <a:cxn ang="0">
                    <a:pos x="44" y="87"/>
                  </a:cxn>
                  <a:cxn ang="0">
                    <a:pos x="29" y="85"/>
                  </a:cxn>
                  <a:cxn ang="0">
                    <a:pos x="17" y="79"/>
                  </a:cxn>
                  <a:cxn ang="0">
                    <a:pos x="8" y="70"/>
                  </a:cxn>
                  <a:cxn ang="0">
                    <a:pos x="2" y="57"/>
                  </a:cxn>
                  <a:cxn ang="0">
                    <a:pos x="0" y="43"/>
                  </a:cxn>
                  <a:cxn ang="0">
                    <a:pos x="2" y="29"/>
                  </a:cxn>
                  <a:cxn ang="0">
                    <a:pos x="8" y="18"/>
                  </a:cxn>
                  <a:cxn ang="0">
                    <a:pos x="17" y="8"/>
                  </a:cxn>
                  <a:cxn ang="0">
                    <a:pos x="29" y="2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70" y="8"/>
                  </a:cxn>
                  <a:cxn ang="0">
                    <a:pos x="79" y="18"/>
                  </a:cxn>
                  <a:cxn ang="0">
                    <a:pos x="86" y="29"/>
                  </a:cxn>
                  <a:cxn ang="0">
                    <a:pos x="88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6" y="57"/>
                    </a:lnTo>
                    <a:lnTo>
                      <a:pt x="79" y="70"/>
                    </a:lnTo>
                    <a:lnTo>
                      <a:pt x="70" y="79"/>
                    </a:lnTo>
                    <a:lnTo>
                      <a:pt x="58" y="85"/>
                    </a:lnTo>
                    <a:lnTo>
                      <a:pt x="44" y="87"/>
                    </a:lnTo>
                    <a:lnTo>
                      <a:pt x="29" y="85"/>
                    </a:lnTo>
                    <a:lnTo>
                      <a:pt x="17" y="79"/>
                    </a:lnTo>
                    <a:lnTo>
                      <a:pt x="8" y="70"/>
                    </a:lnTo>
                    <a:lnTo>
                      <a:pt x="2" y="57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8"/>
                    </a:lnTo>
                    <a:lnTo>
                      <a:pt x="17" y="8"/>
                    </a:lnTo>
                    <a:lnTo>
                      <a:pt x="29" y="2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70" y="8"/>
                    </a:lnTo>
                    <a:lnTo>
                      <a:pt x="79" y="18"/>
                    </a:lnTo>
                    <a:lnTo>
                      <a:pt x="86" y="29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5" name="Freeform 311"/>
              <p:cNvSpPr>
                <a:spLocks/>
              </p:cNvSpPr>
              <p:nvPr/>
            </p:nvSpPr>
            <p:spPr bwMode="auto">
              <a:xfrm>
                <a:off x="6729413" y="1830388"/>
                <a:ext cx="38100" cy="38100"/>
              </a:xfrm>
              <a:custGeom>
                <a:avLst/>
                <a:gdLst/>
                <a:ahLst/>
                <a:cxnLst>
                  <a:cxn ang="0">
                    <a:pos x="97" y="49"/>
                  </a:cxn>
                  <a:cxn ang="0">
                    <a:pos x="95" y="65"/>
                  </a:cxn>
                  <a:cxn ang="0">
                    <a:pos x="87" y="78"/>
                  </a:cxn>
                  <a:cxn ang="0">
                    <a:pos x="77" y="88"/>
                  </a:cxn>
                  <a:cxn ang="0">
                    <a:pos x="64" y="96"/>
                  </a:cxn>
                  <a:cxn ang="0">
                    <a:pos x="48" y="98"/>
                  </a:cxn>
                  <a:cxn ang="0">
                    <a:pos x="33" y="96"/>
                  </a:cxn>
                  <a:cxn ang="0">
                    <a:pos x="20" y="88"/>
                  </a:cxn>
                  <a:cxn ang="0">
                    <a:pos x="10" y="78"/>
                  </a:cxn>
                  <a:cxn ang="0">
                    <a:pos x="2" y="65"/>
                  </a:cxn>
                  <a:cxn ang="0">
                    <a:pos x="0" y="49"/>
                  </a:cxn>
                  <a:cxn ang="0">
                    <a:pos x="2" y="34"/>
                  </a:cxn>
                  <a:cxn ang="0">
                    <a:pos x="10" y="20"/>
                  </a:cxn>
                  <a:cxn ang="0">
                    <a:pos x="20" y="9"/>
                  </a:cxn>
                  <a:cxn ang="0">
                    <a:pos x="33" y="3"/>
                  </a:cxn>
                  <a:cxn ang="0">
                    <a:pos x="48" y="0"/>
                  </a:cxn>
                  <a:cxn ang="0">
                    <a:pos x="64" y="3"/>
                  </a:cxn>
                  <a:cxn ang="0">
                    <a:pos x="77" y="9"/>
                  </a:cxn>
                  <a:cxn ang="0">
                    <a:pos x="87" y="20"/>
                  </a:cxn>
                  <a:cxn ang="0">
                    <a:pos x="95" y="34"/>
                  </a:cxn>
                  <a:cxn ang="0">
                    <a:pos x="97" y="49"/>
                  </a:cxn>
                </a:cxnLst>
                <a:rect l="0" t="0" r="r" b="b"/>
                <a:pathLst>
                  <a:path w="97" h="98">
                    <a:moveTo>
                      <a:pt x="97" y="49"/>
                    </a:moveTo>
                    <a:lnTo>
                      <a:pt x="95" y="65"/>
                    </a:lnTo>
                    <a:lnTo>
                      <a:pt x="87" y="78"/>
                    </a:lnTo>
                    <a:lnTo>
                      <a:pt x="77" y="88"/>
                    </a:lnTo>
                    <a:lnTo>
                      <a:pt x="64" y="96"/>
                    </a:lnTo>
                    <a:lnTo>
                      <a:pt x="48" y="98"/>
                    </a:lnTo>
                    <a:lnTo>
                      <a:pt x="33" y="96"/>
                    </a:lnTo>
                    <a:lnTo>
                      <a:pt x="20" y="88"/>
                    </a:lnTo>
                    <a:lnTo>
                      <a:pt x="10" y="78"/>
                    </a:lnTo>
                    <a:lnTo>
                      <a:pt x="2" y="65"/>
                    </a:lnTo>
                    <a:lnTo>
                      <a:pt x="0" y="49"/>
                    </a:lnTo>
                    <a:lnTo>
                      <a:pt x="2" y="34"/>
                    </a:lnTo>
                    <a:lnTo>
                      <a:pt x="10" y="20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lnTo>
                      <a:pt x="64" y="3"/>
                    </a:lnTo>
                    <a:lnTo>
                      <a:pt x="77" y="9"/>
                    </a:lnTo>
                    <a:lnTo>
                      <a:pt x="87" y="20"/>
                    </a:lnTo>
                    <a:lnTo>
                      <a:pt x="95" y="34"/>
                    </a:lnTo>
                    <a:lnTo>
                      <a:pt x="97" y="4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6" name="Freeform 312"/>
              <p:cNvSpPr>
                <a:spLocks/>
              </p:cNvSpPr>
              <p:nvPr/>
            </p:nvSpPr>
            <p:spPr bwMode="auto">
              <a:xfrm>
                <a:off x="6726238" y="1874838"/>
                <a:ext cx="44450" cy="42863"/>
              </a:xfrm>
              <a:custGeom>
                <a:avLst/>
                <a:gdLst/>
                <a:ahLst/>
                <a:cxnLst>
                  <a:cxn ang="0">
                    <a:pos x="111" y="54"/>
                  </a:cxn>
                  <a:cxn ang="0">
                    <a:pos x="107" y="72"/>
                  </a:cxn>
                  <a:cxn ang="0">
                    <a:pos x="100" y="88"/>
                  </a:cxn>
                  <a:cxn ang="0">
                    <a:pos x="88" y="99"/>
                  </a:cxn>
                  <a:cxn ang="0">
                    <a:pos x="73" y="106"/>
                  </a:cxn>
                  <a:cxn ang="0">
                    <a:pos x="55" y="110"/>
                  </a:cxn>
                  <a:cxn ang="0">
                    <a:pos x="38" y="106"/>
                  </a:cxn>
                  <a:cxn ang="0">
                    <a:pos x="23" y="99"/>
                  </a:cxn>
                  <a:cxn ang="0">
                    <a:pos x="11" y="88"/>
                  </a:cxn>
                  <a:cxn ang="0">
                    <a:pos x="3" y="72"/>
                  </a:cxn>
                  <a:cxn ang="0">
                    <a:pos x="0" y="54"/>
                  </a:cxn>
                  <a:cxn ang="0">
                    <a:pos x="3" y="38"/>
                  </a:cxn>
                  <a:cxn ang="0">
                    <a:pos x="11" y="22"/>
                  </a:cxn>
                  <a:cxn ang="0">
                    <a:pos x="23" y="10"/>
                  </a:cxn>
                  <a:cxn ang="0">
                    <a:pos x="38" y="3"/>
                  </a:cxn>
                  <a:cxn ang="0">
                    <a:pos x="55" y="0"/>
                  </a:cxn>
                  <a:cxn ang="0">
                    <a:pos x="73" y="3"/>
                  </a:cxn>
                  <a:cxn ang="0">
                    <a:pos x="88" y="10"/>
                  </a:cxn>
                  <a:cxn ang="0">
                    <a:pos x="100" y="22"/>
                  </a:cxn>
                  <a:cxn ang="0">
                    <a:pos x="107" y="38"/>
                  </a:cxn>
                  <a:cxn ang="0">
                    <a:pos x="111" y="54"/>
                  </a:cxn>
                </a:cxnLst>
                <a:rect l="0" t="0" r="r" b="b"/>
                <a:pathLst>
                  <a:path w="111" h="110">
                    <a:moveTo>
                      <a:pt x="111" y="54"/>
                    </a:moveTo>
                    <a:lnTo>
                      <a:pt x="107" y="72"/>
                    </a:lnTo>
                    <a:lnTo>
                      <a:pt x="100" y="88"/>
                    </a:lnTo>
                    <a:lnTo>
                      <a:pt x="88" y="99"/>
                    </a:lnTo>
                    <a:lnTo>
                      <a:pt x="73" y="106"/>
                    </a:lnTo>
                    <a:lnTo>
                      <a:pt x="55" y="110"/>
                    </a:lnTo>
                    <a:lnTo>
                      <a:pt x="38" y="106"/>
                    </a:lnTo>
                    <a:lnTo>
                      <a:pt x="23" y="99"/>
                    </a:lnTo>
                    <a:lnTo>
                      <a:pt x="11" y="88"/>
                    </a:lnTo>
                    <a:lnTo>
                      <a:pt x="3" y="72"/>
                    </a:lnTo>
                    <a:lnTo>
                      <a:pt x="0" y="54"/>
                    </a:lnTo>
                    <a:lnTo>
                      <a:pt x="3" y="38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8" y="3"/>
                    </a:lnTo>
                    <a:lnTo>
                      <a:pt x="55" y="0"/>
                    </a:lnTo>
                    <a:lnTo>
                      <a:pt x="73" y="3"/>
                    </a:lnTo>
                    <a:lnTo>
                      <a:pt x="88" y="10"/>
                    </a:lnTo>
                    <a:lnTo>
                      <a:pt x="100" y="22"/>
                    </a:lnTo>
                    <a:lnTo>
                      <a:pt x="107" y="38"/>
                    </a:lnTo>
                    <a:lnTo>
                      <a:pt x="111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7" name="Freeform 313"/>
              <p:cNvSpPr>
                <a:spLocks/>
              </p:cNvSpPr>
              <p:nvPr/>
            </p:nvSpPr>
            <p:spPr bwMode="auto">
              <a:xfrm>
                <a:off x="6726238" y="1920875"/>
                <a:ext cx="44450" cy="44450"/>
              </a:xfrm>
              <a:custGeom>
                <a:avLst/>
                <a:gdLst/>
                <a:ahLst/>
                <a:cxnLst>
                  <a:cxn ang="0">
                    <a:pos x="113" y="57"/>
                  </a:cxn>
                  <a:cxn ang="0">
                    <a:pos x="110" y="75"/>
                  </a:cxn>
                  <a:cxn ang="0">
                    <a:pos x="102" y="90"/>
                  </a:cxn>
                  <a:cxn ang="0">
                    <a:pos x="90" y="102"/>
                  </a:cxn>
                  <a:cxn ang="0">
                    <a:pos x="74" y="110"/>
                  </a:cxn>
                  <a:cxn ang="0">
                    <a:pos x="56" y="113"/>
                  </a:cxn>
                  <a:cxn ang="0">
                    <a:pos x="39" y="110"/>
                  </a:cxn>
                  <a:cxn ang="0">
                    <a:pos x="23" y="102"/>
                  </a:cxn>
                  <a:cxn ang="0">
                    <a:pos x="11" y="90"/>
                  </a:cxn>
                  <a:cxn ang="0">
                    <a:pos x="3" y="75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3" y="12"/>
                  </a:cxn>
                  <a:cxn ang="0">
                    <a:pos x="39" y="4"/>
                  </a:cxn>
                  <a:cxn ang="0">
                    <a:pos x="56" y="0"/>
                  </a:cxn>
                  <a:cxn ang="0">
                    <a:pos x="74" y="4"/>
                  </a:cxn>
                  <a:cxn ang="0">
                    <a:pos x="90" y="12"/>
                  </a:cxn>
                  <a:cxn ang="0">
                    <a:pos x="102" y="24"/>
                  </a:cxn>
                  <a:cxn ang="0">
                    <a:pos x="110" y="39"/>
                  </a:cxn>
                  <a:cxn ang="0">
                    <a:pos x="113" y="57"/>
                  </a:cxn>
                </a:cxnLst>
                <a:rect l="0" t="0" r="r" b="b"/>
                <a:pathLst>
                  <a:path w="113" h="113">
                    <a:moveTo>
                      <a:pt x="113" y="57"/>
                    </a:moveTo>
                    <a:lnTo>
                      <a:pt x="110" y="75"/>
                    </a:lnTo>
                    <a:lnTo>
                      <a:pt x="102" y="90"/>
                    </a:lnTo>
                    <a:lnTo>
                      <a:pt x="90" y="102"/>
                    </a:lnTo>
                    <a:lnTo>
                      <a:pt x="74" y="110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2"/>
                    </a:lnTo>
                    <a:lnTo>
                      <a:pt x="11" y="90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4"/>
                    </a:lnTo>
                    <a:lnTo>
                      <a:pt x="56" y="0"/>
                    </a:lnTo>
                    <a:lnTo>
                      <a:pt x="74" y="4"/>
                    </a:lnTo>
                    <a:lnTo>
                      <a:pt x="90" y="12"/>
                    </a:lnTo>
                    <a:lnTo>
                      <a:pt x="102" y="24"/>
                    </a:lnTo>
                    <a:lnTo>
                      <a:pt x="110" y="39"/>
                    </a:lnTo>
                    <a:lnTo>
                      <a:pt x="113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8" name="Freeform 314"/>
              <p:cNvSpPr>
                <a:spLocks/>
              </p:cNvSpPr>
              <p:nvPr/>
            </p:nvSpPr>
            <p:spPr bwMode="auto">
              <a:xfrm>
                <a:off x="6727825" y="1970088"/>
                <a:ext cx="41275" cy="396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67"/>
                  </a:cxn>
                  <a:cxn ang="0">
                    <a:pos x="92" y="81"/>
                  </a:cxn>
                  <a:cxn ang="0">
                    <a:pos x="81" y="92"/>
                  </a:cxn>
                  <a:cxn ang="0">
                    <a:pos x="67" y="100"/>
                  </a:cxn>
                  <a:cxn ang="0">
                    <a:pos x="51" y="102"/>
                  </a:cxn>
                  <a:cxn ang="0">
                    <a:pos x="36" y="100"/>
                  </a:cxn>
                  <a:cxn ang="0">
                    <a:pos x="21" y="92"/>
                  </a:cxn>
                  <a:cxn ang="0">
                    <a:pos x="10" y="81"/>
                  </a:cxn>
                  <a:cxn ang="0">
                    <a:pos x="3" y="67"/>
                  </a:cxn>
                  <a:cxn ang="0">
                    <a:pos x="0" y="51"/>
                  </a:cxn>
                  <a:cxn ang="0">
                    <a:pos x="3" y="36"/>
                  </a:cxn>
                  <a:cxn ang="0">
                    <a:pos x="10" y="22"/>
                  </a:cxn>
                  <a:cxn ang="0">
                    <a:pos x="21" y="10"/>
                  </a:cxn>
                  <a:cxn ang="0">
                    <a:pos x="36" y="3"/>
                  </a:cxn>
                  <a:cxn ang="0">
                    <a:pos x="51" y="0"/>
                  </a:cxn>
                  <a:cxn ang="0">
                    <a:pos x="67" y="3"/>
                  </a:cxn>
                  <a:cxn ang="0">
                    <a:pos x="81" y="10"/>
                  </a:cxn>
                  <a:cxn ang="0">
                    <a:pos x="92" y="22"/>
                  </a:cxn>
                  <a:cxn ang="0">
                    <a:pos x="100" y="36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lnTo>
                      <a:pt x="100" y="67"/>
                    </a:lnTo>
                    <a:lnTo>
                      <a:pt x="92" y="81"/>
                    </a:lnTo>
                    <a:lnTo>
                      <a:pt x="81" y="92"/>
                    </a:lnTo>
                    <a:lnTo>
                      <a:pt x="67" y="100"/>
                    </a:lnTo>
                    <a:lnTo>
                      <a:pt x="51" y="102"/>
                    </a:lnTo>
                    <a:lnTo>
                      <a:pt x="36" y="100"/>
                    </a:lnTo>
                    <a:lnTo>
                      <a:pt x="21" y="92"/>
                    </a:lnTo>
                    <a:lnTo>
                      <a:pt x="10" y="81"/>
                    </a:lnTo>
                    <a:lnTo>
                      <a:pt x="3" y="67"/>
                    </a:lnTo>
                    <a:lnTo>
                      <a:pt x="0" y="51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1" y="0"/>
                    </a:lnTo>
                    <a:lnTo>
                      <a:pt x="67" y="3"/>
                    </a:lnTo>
                    <a:lnTo>
                      <a:pt x="81" y="10"/>
                    </a:lnTo>
                    <a:lnTo>
                      <a:pt x="92" y="22"/>
                    </a:lnTo>
                    <a:lnTo>
                      <a:pt x="100" y="36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9" name="Freeform 315"/>
              <p:cNvSpPr>
                <a:spLocks/>
              </p:cNvSpPr>
              <p:nvPr/>
            </p:nvSpPr>
            <p:spPr bwMode="auto">
              <a:xfrm>
                <a:off x="6727825" y="2016125"/>
                <a:ext cx="41275" cy="41275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66"/>
                  </a:cxn>
                  <a:cxn ang="0">
                    <a:pos x="92" y="81"/>
                  </a:cxn>
                  <a:cxn ang="0">
                    <a:pos x="81" y="92"/>
                  </a:cxn>
                  <a:cxn ang="0">
                    <a:pos x="67" y="100"/>
                  </a:cxn>
                  <a:cxn ang="0">
                    <a:pos x="51" y="102"/>
                  </a:cxn>
                  <a:cxn ang="0">
                    <a:pos x="36" y="100"/>
                  </a:cxn>
                  <a:cxn ang="0">
                    <a:pos x="21" y="92"/>
                  </a:cxn>
                  <a:cxn ang="0">
                    <a:pos x="10" y="81"/>
                  </a:cxn>
                  <a:cxn ang="0">
                    <a:pos x="3" y="66"/>
                  </a:cxn>
                  <a:cxn ang="0">
                    <a:pos x="0" y="51"/>
                  </a:cxn>
                  <a:cxn ang="0">
                    <a:pos x="3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1" y="0"/>
                  </a:cxn>
                  <a:cxn ang="0">
                    <a:pos x="67" y="2"/>
                  </a:cxn>
                  <a:cxn ang="0">
                    <a:pos x="81" y="10"/>
                  </a:cxn>
                  <a:cxn ang="0">
                    <a:pos x="92" y="21"/>
                  </a:cxn>
                  <a:cxn ang="0">
                    <a:pos x="100" y="34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lnTo>
                      <a:pt x="100" y="66"/>
                    </a:lnTo>
                    <a:lnTo>
                      <a:pt x="92" y="81"/>
                    </a:lnTo>
                    <a:lnTo>
                      <a:pt x="81" y="92"/>
                    </a:lnTo>
                    <a:lnTo>
                      <a:pt x="67" y="100"/>
                    </a:lnTo>
                    <a:lnTo>
                      <a:pt x="51" y="102"/>
                    </a:lnTo>
                    <a:lnTo>
                      <a:pt x="36" y="100"/>
                    </a:lnTo>
                    <a:lnTo>
                      <a:pt x="21" y="92"/>
                    </a:lnTo>
                    <a:lnTo>
                      <a:pt x="10" y="81"/>
                    </a:lnTo>
                    <a:lnTo>
                      <a:pt x="3" y="66"/>
                    </a:lnTo>
                    <a:lnTo>
                      <a:pt x="0" y="51"/>
                    </a:lnTo>
                    <a:lnTo>
                      <a:pt x="3" y="34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1" y="0"/>
                    </a:lnTo>
                    <a:lnTo>
                      <a:pt x="67" y="2"/>
                    </a:lnTo>
                    <a:lnTo>
                      <a:pt x="81" y="10"/>
                    </a:lnTo>
                    <a:lnTo>
                      <a:pt x="92" y="21"/>
                    </a:lnTo>
                    <a:lnTo>
                      <a:pt x="100" y="34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0" name="Freeform 316"/>
              <p:cNvSpPr>
                <a:spLocks/>
              </p:cNvSpPr>
              <p:nvPr/>
            </p:nvSpPr>
            <p:spPr bwMode="auto">
              <a:xfrm>
                <a:off x="6731000" y="2065338"/>
                <a:ext cx="34925" cy="36513"/>
              </a:xfrm>
              <a:custGeom>
                <a:avLst/>
                <a:gdLst/>
                <a:ahLst/>
                <a:cxnLst>
                  <a:cxn ang="0">
                    <a:pos x="91" y="45"/>
                  </a:cxn>
                  <a:cxn ang="0">
                    <a:pos x="89" y="60"/>
                  </a:cxn>
                  <a:cxn ang="0">
                    <a:pos x="82" y="72"/>
                  </a:cxn>
                  <a:cxn ang="0">
                    <a:pos x="72" y="82"/>
                  </a:cxn>
                  <a:cxn ang="0">
                    <a:pos x="60" y="88"/>
                  </a:cxn>
                  <a:cxn ang="0">
                    <a:pos x="45" y="91"/>
                  </a:cxn>
                  <a:cxn ang="0">
                    <a:pos x="31" y="88"/>
                  </a:cxn>
                  <a:cxn ang="0">
                    <a:pos x="19" y="82"/>
                  </a:cxn>
                  <a:cxn ang="0">
                    <a:pos x="9" y="72"/>
                  </a:cxn>
                  <a:cxn ang="0">
                    <a:pos x="2" y="60"/>
                  </a:cxn>
                  <a:cxn ang="0">
                    <a:pos x="0" y="45"/>
                  </a:cxn>
                  <a:cxn ang="0">
                    <a:pos x="2" y="31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1" y="2"/>
                  </a:cxn>
                  <a:cxn ang="0">
                    <a:pos x="45" y="0"/>
                  </a:cxn>
                  <a:cxn ang="0">
                    <a:pos x="60" y="2"/>
                  </a:cxn>
                  <a:cxn ang="0">
                    <a:pos x="72" y="9"/>
                  </a:cxn>
                  <a:cxn ang="0">
                    <a:pos x="82" y="19"/>
                  </a:cxn>
                  <a:cxn ang="0">
                    <a:pos x="89" y="31"/>
                  </a:cxn>
                  <a:cxn ang="0">
                    <a:pos x="91" y="45"/>
                  </a:cxn>
                </a:cxnLst>
                <a:rect l="0" t="0" r="r" b="b"/>
                <a:pathLst>
                  <a:path w="91" h="91">
                    <a:moveTo>
                      <a:pt x="91" y="45"/>
                    </a:moveTo>
                    <a:lnTo>
                      <a:pt x="89" y="60"/>
                    </a:lnTo>
                    <a:lnTo>
                      <a:pt x="82" y="72"/>
                    </a:lnTo>
                    <a:lnTo>
                      <a:pt x="72" y="82"/>
                    </a:lnTo>
                    <a:lnTo>
                      <a:pt x="60" y="88"/>
                    </a:lnTo>
                    <a:lnTo>
                      <a:pt x="45" y="91"/>
                    </a:lnTo>
                    <a:lnTo>
                      <a:pt x="31" y="88"/>
                    </a:lnTo>
                    <a:lnTo>
                      <a:pt x="19" y="82"/>
                    </a:lnTo>
                    <a:lnTo>
                      <a:pt x="9" y="72"/>
                    </a:lnTo>
                    <a:lnTo>
                      <a:pt x="2" y="60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5" y="0"/>
                    </a:lnTo>
                    <a:lnTo>
                      <a:pt x="60" y="2"/>
                    </a:lnTo>
                    <a:lnTo>
                      <a:pt x="72" y="9"/>
                    </a:lnTo>
                    <a:lnTo>
                      <a:pt x="82" y="19"/>
                    </a:lnTo>
                    <a:lnTo>
                      <a:pt x="89" y="31"/>
                    </a:lnTo>
                    <a:lnTo>
                      <a:pt x="91" y="4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1" name="Freeform 317"/>
              <p:cNvSpPr>
                <a:spLocks/>
              </p:cNvSpPr>
              <p:nvPr/>
            </p:nvSpPr>
            <p:spPr bwMode="auto">
              <a:xfrm>
                <a:off x="6729413" y="2346325"/>
                <a:ext cx="38100" cy="36513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91" y="61"/>
                  </a:cxn>
                  <a:cxn ang="0">
                    <a:pos x="84" y="74"/>
                  </a:cxn>
                  <a:cxn ang="0">
                    <a:pos x="74" y="84"/>
                  </a:cxn>
                  <a:cxn ang="0">
                    <a:pos x="61" y="90"/>
                  </a:cxn>
                  <a:cxn ang="0">
                    <a:pos x="46" y="93"/>
                  </a:cxn>
                  <a:cxn ang="0">
                    <a:pos x="32" y="90"/>
                  </a:cxn>
                  <a:cxn ang="0">
                    <a:pos x="19" y="84"/>
                  </a:cxn>
                  <a:cxn ang="0">
                    <a:pos x="9" y="74"/>
                  </a:cxn>
                  <a:cxn ang="0">
                    <a:pos x="2" y="61"/>
                  </a:cxn>
                  <a:cxn ang="0">
                    <a:pos x="0" y="46"/>
                  </a:cxn>
                  <a:cxn ang="0">
                    <a:pos x="2" y="32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61" y="2"/>
                  </a:cxn>
                  <a:cxn ang="0">
                    <a:pos x="74" y="9"/>
                  </a:cxn>
                  <a:cxn ang="0">
                    <a:pos x="84" y="19"/>
                  </a:cxn>
                  <a:cxn ang="0">
                    <a:pos x="91" y="32"/>
                  </a:cxn>
                  <a:cxn ang="0">
                    <a:pos x="93" y="46"/>
                  </a:cxn>
                </a:cxnLst>
                <a:rect l="0" t="0" r="r" b="b"/>
                <a:pathLst>
                  <a:path w="93" h="93">
                    <a:moveTo>
                      <a:pt x="93" y="46"/>
                    </a:moveTo>
                    <a:lnTo>
                      <a:pt x="91" y="61"/>
                    </a:lnTo>
                    <a:lnTo>
                      <a:pt x="84" y="74"/>
                    </a:lnTo>
                    <a:lnTo>
                      <a:pt x="74" y="84"/>
                    </a:lnTo>
                    <a:lnTo>
                      <a:pt x="61" y="90"/>
                    </a:lnTo>
                    <a:lnTo>
                      <a:pt x="46" y="93"/>
                    </a:lnTo>
                    <a:lnTo>
                      <a:pt x="32" y="90"/>
                    </a:lnTo>
                    <a:lnTo>
                      <a:pt x="19" y="84"/>
                    </a:lnTo>
                    <a:lnTo>
                      <a:pt x="9" y="74"/>
                    </a:lnTo>
                    <a:lnTo>
                      <a:pt x="2" y="61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61" y="2"/>
                    </a:lnTo>
                    <a:lnTo>
                      <a:pt x="74" y="9"/>
                    </a:lnTo>
                    <a:lnTo>
                      <a:pt x="84" y="19"/>
                    </a:lnTo>
                    <a:lnTo>
                      <a:pt x="91" y="32"/>
                    </a:lnTo>
                    <a:lnTo>
                      <a:pt x="93" y="4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2" name="Freeform 318"/>
              <p:cNvSpPr>
                <a:spLocks/>
              </p:cNvSpPr>
              <p:nvPr/>
            </p:nvSpPr>
            <p:spPr bwMode="auto">
              <a:xfrm>
                <a:off x="6727825" y="2392363"/>
                <a:ext cx="41275" cy="396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66"/>
                  </a:cxn>
                  <a:cxn ang="0">
                    <a:pos x="92" y="81"/>
                  </a:cxn>
                  <a:cxn ang="0">
                    <a:pos x="81" y="91"/>
                  </a:cxn>
                  <a:cxn ang="0">
                    <a:pos x="67" y="98"/>
                  </a:cxn>
                  <a:cxn ang="0">
                    <a:pos x="51" y="101"/>
                  </a:cxn>
                  <a:cxn ang="0">
                    <a:pos x="36" y="98"/>
                  </a:cxn>
                  <a:cxn ang="0">
                    <a:pos x="21" y="91"/>
                  </a:cxn>
                  <a:cxn ang="0">
                    <a:pos x="10" y="81"/>
                  </a:cxn>
                  <a:cxn ang="0">
                    <a:pos x="3" y="66"/>
                  </a:cxn>
                  <a:cxn ang="0">
                    <a:pos x="0" y="51"/>
                  </a:cxn>
                  <a:cxn ang="0">
                    <a:pos x="3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1" y="0"/>
                  </a:cxn>
                  <a:cxn ang="0">
                    <a:pos x="67" y="2"/>
                  </a:cxn>
                  <a:cxn ang="0">
                    <a:pos x="81" y="10"/>
                  </a:cxn>
                  <a:cxn ang="0">
                    <a:pos x="92" y="21"/>
                  </a:cxn>
                  <a:cxn ang="0">
                    <a:pos x="100" y="3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1">
                    <a:moveTo>
                      <a:pt x="102" y="51"/>
                    </a:moveTo>
                    <a:lnTo>
                      <a:pt x="100" y="66"/>
                    </a:lnTo>
                    <a:lnTo>
                      <a:pt x="92" y="81"/>
                    </a:lnTo>
                    <a:lnTo>
                      <a:pt x="81" y="91"/>
                    </a:lnTo>
                    <a:lnTo>
                      <a:pt x="67" y="98"/>
                    </a:lnTo>
                    <a:lnTo>
                      <a:pt x="51" y="101"/>
                    </a:lnTo>
                    <a:lnTo>
                      <a:pt x="36" y="98"/>
                    </a:lnTo>
                    <a:lnTo>
                      <a:pt x="21" y="91"/>
                    </a:lnTo>
                    <a:lnTo>
                      <a:pt x="10" y="81"/>
                    </a:lnTo>
                    <a:lnTo>
                      <a:pt x="3" y="66"/>
                    </a:lnTo>
                    <a:lnTo>
                      <a:pt x="0" y="51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1" y="0"/>
                    </a:lnTo>
                    <a:lnTo>
                      <a:pt x="67" y="2"/>
                    </a:lnTo>
                    <a:lnTo>
                      <a:pt x="81" y="10"/>
                    </a:lnTo>
                    <a:lnTo>
                      <a:pt x="92" y="21"/>
                    </a:lnTo>
                    <a:lnTo>
                      <a:pt x="100" y="35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3" name="Freeform 319"/>
              <p:cNvSpPr>
                <a:spLocks/>
              </p:cNvSpPr>
              <p:nvPr/>
            </p:nvSpPr>
            <p:spPr bwMode="auto">
              <a:xfrm>
                <a:off x="6727825" y="2438400"/>
                <a:ext cx="41275" cy="41275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103" y="69"/>
                  </a:cxn>
                  <a:cxn ang="0">
                    <a:pos x="96" y="84"/>
                  </a:cxn>
                  <a:cxn ang="0">
                    <a:pos x="83" y="95"/>
                  </a:cxn>
                  <a:cxn ang="0">
                    <a:pos x="69" y="103"/>
                  </a:cxn>
                  <a:cxn ang="0">
                    <a:pos x="52" y="105"/>
                  </a:cxn>
                  <a:cxn ang="0">
                    <a:pos x="36" y="103"/>
                  </a:cxn>
                  <a:cxn ang="0">
                    <a:pos x="21" y="95"/>
                  </a:cxn>
                  <a:cxn ang="0">
                    <a:pos x="10" y="84"/>
                  </a:cxn>
                  <a:cxn ang="0">
                    <a:pos x="3" y="69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2" y="0"/>
                  </a:cxn>
                  <a:cxn ang="0">
                    <a:pos x="69" y="2"/>
                  </a:cxn>
                  <a:cxn ang="0">
                    <a:pos x="83" y="10"/>
                  </a:cxn>
                  <a:cxn ang="0">
                    <a:pos x="96" y="21"/>
                  </a:cxn>
                  <a:cxn ang="0">
                    <a:pos x="103" y="35"/>
                  </a:cxn>
                  <a:cxn ang="0">
                    <a:pos x="106" y="52"/>
                  </a:cxn>
                </a:cxnLst>
                <a:rect l="0" t="0" r="r" b="b"/>
                <a:pathLst>
                  <a:path w="106" h="105">
                    <a:moveTo>
                      <a:pt x="106" y="52"/>
                    </a:moveTo>
                    <a:lnTo>
                      <a:pt x="103" y="69"/>
                    </a:lnTo>
                    <a:lnTo>
                      <a:pt x="96" y="84"/>
                    </a:lnTo>
                    <a:lnTo>
                      <a:pt x="83" y="95"/>
                    </a:lnTo>
                    <a:lnTo>
                      <a:pt x="69" y="103"/>
                    </a:lnTo>
                    <a:lnTo>
                      <a:pt x="52" y="105"/>
                    </a:lnTo>
                    <a:lnTo>
                      <a:pt x="36" y="103"/>
                    </a:lnTo>
                    <a:lnTo>
                      <a:pt x="21" y="95"/>
                    </a:lnTo>
                    <a:lnTo>
                      <a:pt x="10" y="84"/>
                    </a:lnTo>
                    <a:lnTo>
                      <a:pt x="3" y="69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2" y="0"/>
                    </a:lnTo>
                    <a:lnTo>
                      <a:pt x="69" y="2"/>
                    </a:lnTo>
                    <a:lnTo>
                      <a:pt x="83" y="10"/>
                    </a:lnTo>
                    <a:lnTo>
                      <a:pt x="96" y="21"/>
                    </a:lnTo>
                    <a:lnTo>
                      <a:pt x="103" y="35"/>
                    </a:lnTo>
                    <a:lnTo>
                      <a:pt x="106" y="52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4" name="Freeform 320"/>
              <p:cNvSpPr>
                <a:spLocks/>
              </p:cNvSpPr>
              <p:nvPr/>
            </p:nvSpPr>
            <p:spPr bwMode="auto">
              <a:xfrm>
                <a:off x="6727825" y="2486025"/>
                <a:ext cx="41275" cy="396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67"/>
                  </a:cxn>
                  <a:cxn ang="0">
                    <a:pos x="92" y="80"/>
                  </a:cxn>
                  <a:cxn ang="0">
                    <a:pos x="81" y="92"/>
                  </a:cxn>
                  <a:cxn ang="0">
                    <a:pos x="67" y="99"/>
                  </a:cxn>
                  <a:cxn ang="0">
                    <a:pos x="51" y="102"/>
                  </a:cxn>
                  <a:cxn ang="0">
                    <a:pos x="36" y="99"/>
                  </a:cxn>
                  <a:cxn ang="0">
                    <a:pos x="21" y="92"/>
                  </a:cxn>
                  <a:cxn ang="0">
                    <a:pos x="10" y="80"/>
                  </a:cxn>
                  <a:cxn ang="0">
                    <a:pos x="3" y="67"/>
                  </a:cxn>
                  <a:cxn ang="0">
                    <a:pos x="0" y="51"/>
                  </a:cxn>
                  <a:cxn ang="0">
                    <a:pos x="3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1" y="0"/>
                  </a:cxn>
                  <a:cxn ang="0">
                    <a:pos x="67" y="2"/>
                  </a:cxn>
                  <a:cxn ang="0">
                    <a:pos x="81" y="10"/>
                  </a:cxn>
                  <a:cxn ang="0">
                    <a:pos x="92" y="21"/>
                  </a:cxn>
                  <a:cxn ang="0">
                    <a:pos x="100" y="3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lnTo>
                      <a:pt x="100" y="67"/>
                    </a:lnTo>
                    <a:lnTo>
                      <a:pt x="92" y="80"/>
                    </a:lnTo>
                    <a:lnTo>
                      <a:pt x="81" y="92"/>
                    </a:lnTo>
                    <a:lnTo>
                      <a:pt x="67" y="99"/>
                    </a:lnTo>
                    <a:lnTo>
                      <a:pt x="51" y="102"/>
                    </a:lnTo>
                    <a:lnTo>
                      <a:pt x="36" y="99"/>
                    </a:lnTo>
                    <a:lnTo>
                      <a:pt x="21" y="92"/>
                    </a:lnTo>
                    <a:lnTo>
                      <a:pt x="10" y="80"/>
                    </a:lnTo>
                    <a:lnTo>
                      <a:pt x="3" y="67"/>
                    </a:lnTo>
                    <a:lnTo>
                      <a:pt x="0" y="51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1" y="0"/>
                    </a:lnTo>
                    <a:lnTo>
                      <a:pt x="67" y="2"/>
                    </a:lnTo>
                    <a:lnTo>
                      <a:pt x="81" y="10"/>
                    </a:lnTo>
                    <a:lnTo>
                      <a:pt x="92" y="21"/>
                    </a:lnTo>
                    <a:lnTo>
                      <a:pt x="100" y="35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5" name="Freeform 321"/>
              <p:cNvSpPr>
                <a:spLocks/>
              </p:cNvSpPr>
              <p:nvPr/>
            </p:nvSpPr>
            <p:spPr bwMode="auto">
              <a:xfrm>
                <a:off x="6772275" y="2060575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4" y="77"/>
                  </a:cxn>
                  <a:cxn ang="0">
                    <a:pos x="107" y="94"/>
                  </a:cxn>
                  <a:cxn ang="0">
                    <a:pos x="93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0" y="115"/>
                  </a:cxn>
                  <a:cxn ang="0">
                    <a:pos x="25" y="107"/>
                  </a:cxn>
                  <a:cxn ang="0">
                    <a:pos x="11" y="94"/>
                  </a:cxn>
                  <a:cxn ang="0">
                    <a:pos x="4" y="77"/>
                  </a:cxn>
                  <a:cxn ang="0">
                    <a:pos x="0" y="58"/>
                  </a:cxn>
                  <a:cxn ang="0">
                    <a:pos x="4" y="39"/>
                  </a:cxn>
                  <a:cxn ang="0">
                    <a:pos x="11" y="24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4"/>
                  </a:cxn>
                  <a:cxn ang="0">
                    <a:pos x="114" y="39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18">
                    <a:moveTo>
                      <a:pt x="118" y="58"/>
                    </a:moveTo>
                    <a:lnTo>
                      <a:pt x="114" y="77"/>
                    </a:lnTo>
                    <a:lnTo>
                      <a:pt x="107" y="94"/>
                    </a:lnTo>
                    <a:lnTo>
                      <a:pt x="93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0" y="115"/>
                    </a:lnTo>
                    <a:lnTo>
                      <a:pt x="25" y="107"/>
                    </a:lnTo>
                    <a:lnTo>
                      <a:pt x="11" y="94"/>
                    </a:lnTo>
                    <a:lnTo>
                      <a:pt x="4" y="77"/>
                    </a:lnTo>
                    <a:lnTo>
                      <a:pt x="0" y="58"/>
                    </a:lnTo>
                    <a:lnTo>
                      <a:pt x="4" y="39"/>
                    </a:lnTo>
                    <a:lnTo>
                      <a:pt x="11" y="24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4"/>
                    </a:lnTo>
                    <a:lnTo>
                      <a:pt x="114" y="39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6" name="Freeform 322"/>
              <p:cNvSpPr>
                <a:spLocks/>
              </p:cNvSpPr>
              <p:nvPr/>
            </p:nvSpPr>
            <p:spPr bwMode="auto">
              <a:xfrm>
                <a:off x="6773863" y="2109788"/>
                <a:ext cx="42863" cy="41275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69"/>
                  </a:cxn>
                  <a:cxn ang="0">
                    <a:pos x="96" y="85"/>
                  </a:cxn>
                  <a:cxn ang="0">
                    <a:pos x="84" y="96"/>
                  </a:cxn>
                  <a:cxn ang="0">
                    <a:pos x="70" y="104"/>
                  </a:cxn>
                  <a:cxn ang="0">
                    <a:pos x="53" y="106"/>
                  </a:cxn>
                  <a:cxn ang="0">
                    <a:pos x="36" y="104"/>
                  </a:cxn>
                  <a:cxn ang="0">
                    <a:pos x="22" y="96"/>
                  </a:cxn>
                  <a:cxn ang="0">
                    <a:pos x="10" y="85"/>
                  </a:cxn>
                  <a:cxn ang="0">
                    <a:pos x="2" y="69"/>
                  </a:cxn>
                  <a:cxn ang="0">
                    <a:pos x="0" y="53"/>
                  </a:cxn>
                  <a:cxn ang="0">
                    <a:pos x="2" y="36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6" y="2"/>
                  </a:cxn>
                  <a:cxn ang="0">
                    <a:pos x="53" y="0"/>
                  </a:cxn>
                  <a:cxn ang="0">
                    <a:pos x="70" y="2"/>
                  </a:cxn>
                  <a:cxn ang="0">
                    <a:pos x="84" y="10"/>
                  </a:cxn>
                  <a:cxn ang="0">
                    <a:pos x="96" y="22"/>
                  </a:cxn>
                  <a:cxn ang="0">
                    <a:pos x="104" y="36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6">
                    <a:moveTo>
                      <a:pt x="106" y="53"/>
                    </a:moveTo>
                    <a:lnTo>
                      <a:pt x="104" y="69"/>
                    </a:lnTo>
                    <a:lnTo>
                      <a:pt x="96" y="85"/>
                    </a:lnTo>
                    <a:lnTo>
                      <a:pt x="84" y="96"/>
                    </a:lnTo>
                    <a:lnTo>
                      <a:pt x="70" y="104"/>
                    </a:lnTo>
                    <a:lnTo>
                      <a:pt x="53" y="106"/>
                    </a:lnTo>
                    <a:lnTo>
                      <a:pt x="36" y="104"/>
                    </a:lnTo>
                    <a:lnTo>
                      <a:pt x="22" y="96"/>
                    </a:lnTo>
                    <a:lnTo>
                      <a:pt x="10" y="85"/>
                    </a:lnTo>
                    <a:lnTo>
                      <a:pt x="2" y="69"/>
                    </a:lnTo>
                    <a:lnTo>
                      <a:pt x="0" y="53"/>
                    </a:lnTo>
                    <a:lnTo>
                      <a:pt x="2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2"/>
                    </a:lnTo>
                    <a:lnTo>
                      <a:pt x="53" y="0"/>
                    </a:lnTo>
                    <a:lnTo>
                      <a:pt x="70" y="2"/>
                    </a:lnTo>
                    <a:lnTo>
                      <a:pt x="84" y="10"/>
                    </a:lnTo>
                    <a:lnTo>
                      <a:pt x="96" y="22"/>
                    </a:lnTo>
                    <a:lnTo>
                      <a:pt x="104" y="36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7" name="Freeform 323"/>
              <p:cNvSpPr>
                <a:spLocks/>
              </p:cNvSpPr>
              <p:nvPr/>
            </p:nvSpPr>
            <p:spPr bwMode="auto">
              <a:xfrm>
                <a:off x="6786563" y="2355850"/>
                <a:ext cx="19050" cy="19050"/>
              </a:xfrm>
              <a:custGeom>
                <a:avLst/>
                <a:gdLst/>
                <a:ahLst/>
                <a:cxnLst>
                  <a:cxn ang="0">
                    <a:pos x="47" y="24"/>
                  </a:cxn>
                  <a:cxn ang="0">
                    <a:pos x="45" y="33"/>
                  </a:cxn>
                  <a:cxn ang="0">
                    <a:pos x="41" y="41"/>
                  </a:cxn>
                  <a:cxn ang="0">
                    <a:pos x="33" y="45"/>
                  </a:cxn>
                  <a:cxn ang="0">
                    <a:pos x="24" y="47"/>
                  </a:cxn>
                  <a:cxn ang="0">
                    <a:pos x="15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7" y="8"/>
                  </a:cxn>
                  <a:cxn ang="0">
                    <a:pos x="15" y="2"/>
                  </a:cxn>
                  <a:cxn ang="0">
                    <a:pos x="24" y="0"/>
                  </a:cxn>
                  <a:cxn ang="0">
                    <a:pos x="33" y="2"/>
                  </a:cxn>
                  <a:cxn ang="0">
                    <a:pos x="41" y="8"/>
                  </a:cxn>
                  <a:cxn ang="0">
                    <a:pos x="45" y="15"/>
                  </a:cxn>
                  <a:cxn ang="0">
                    <a:pos x="47" y="24"/>
                  </a:cxn>
                </a:cxnLst>
                <a:rect l="0" t="0" r="r" b="b"/>
                <a:pathLst>
                  <a:path w="47" h="47">
                    <a:moveTo>
                      <a:pt x="47" y="24"/>
                    </a:moveTo>
                    <a:lnTo>
                      <a:pt x="45" y="33"/>
                    </a:lnTo>
                    <a:lnTo>
                      <a:pt x="41" y="41"/>
                    </a:lnTo>
                    <a:lnTo>
                      <a:pt x="33" y="45"/>
                    </a:lnTo>
                    <a:lnTo>
                      <a:pt x="24" y="47"/>
                    </a:lnTo>
                    <a:lnTo>
                      <a:pt x="15" y="45"/>
                    </a:lnTo>
                    <a:lnTo>
                      <a:pt x="7" y="41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5" y="15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8" name="Freeform 324"/>
              <p:cNvSpPr>
                <a:spLocks/>
              </p:cNvSpPr>
              <p:nvPr/>
            </p:nvSpPr>
            <p:spPr bwMode="auto">
              <a:xfrm>
                <a:off x="6827838" y="2162175"/>
                <a:ext cx="30163" cy="30163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70" y="51"/>
                  </a:cxn>
                  <a:cxn ang="0">
                    <a:pos x="62" y="62"/>
                  </a:cxn>
                  <a:cxn ang="0">
                    <a:pos x="51" y="70"/>
                  </a:cxn>
                  <a:cxn ang="0">
                    <a:pos x="36" y="73"/>
                  </a:cxn>
                  <a:cxn ang="0">
                    <a:pos x="22" y="70"/>
                  </a:cxn>
                  <a:cxn ang="0">
                    <a:pos x="10" y="62"/>
                  </a:cxn>
                  <a:cxn ang="0">
                    <a:pos x="2" y="51"/>
                  </a:cxn>
                  <a:cxn ang="0">
                    <a:pos x="0" y="36"/>
                  </a:cxn>
                  <a:cxn ang="0">
                    <a:pos x="2" y="22"/>
                  </a:cxn>
                  <a:cxn ang="0">
                    <a:pos x="10" y="11"/>
                  </a:cxn>
                  <a:cxn ang="0">
                    <a:pos x="22" y="3"/>
                  </a:cxn>
                  <a:cxn ang="0">
                    <a:pos x="36" y="0"/>
                  </a:cxn>
                  <a:cxn ang="0">
                    <a:pos x="51" y="3"/>
                  </a:cxn>
                  <a:cxn ang="0">
                    <a:pos x="62" y="11"/>
                  </a:cxn>
                  <a:cxn ang="0">
                    <a:pos x="70" y="22"/>
                  </a:cxn>
                  <a:cxn ang="0">
                    <a:pos x="73" y="36"/>
                  </a:cxn>
                </a:cxnLst>
                <a:rect l="0" t="0" r="r" b="b"/>
                <a:pathLst>
                  <a:path w="73" h="73">
                    <a:moveTo>
                      <a:pt x="73" y="36"/>
                    </a:moveTo>
                    <a:lnTo>
                      <a:pt x="70" y="51"/>
                    </a:lnTo>
                    <a:lnTo>
                      <a:pt x="62" y="62"/>
                    </a:lnTo>
                    <a:lnTo>
                      <a:pt x="51" y="70"/>
                    </a:lnTo>
                    <a:lnTo>
                      <a:pt x="36" y="73"/>
                    </a:lnTo>
                    <a:lnTo>
                      <a:pt x="22" y="70"/>
                    </a:lnTo>
                    <a:lnTo>
                      <a:pt x="10" y="62"/>
                    </a:lnTo>
                    <a:lnTo>
                      <a:pt x="2" y="51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10" y="11"/>
                    </a:lnTo>
                    <a:lnTo>
                      <a:pt x="22" y="3"/>
                    </a:lnTo>
                    <a:lnTo>
                      <a:pt x="36" y="0"/>
                    </a:lnTo>
                    <a:lnTo>
                      <a:pt x="51" y="3"/>
                    </a:lnTo>
                    <a:lnTo>
                      <a:pt x="62" y="11"/>
                    </a:lnTo>
                    <a:lnTo>
                      <a:pt x="70" y="22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9" name="Freeform 325"/>
              <p:cNvSpPr>
                <a:spLocks/>
              </p:cNvSpPr>
              <p:nvPr/>
            </p:nvSpPr>
            <p:spPr bwMode="auto">
              <a:xfrm>
                <a:off x="6788150" y="2309813"/>
                <a:ext cx="15875" cy="15875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38" y="30"/>
                  </a:cxn>
                  <a:cxn ang="0">
                    <a:pos x="30" y="37"/>
                  </a:cxn>
                  <a:cxn ang="0">
                    <a:pos x="20" y="40"/>
                  </a:cxn>
                  <a:cxn ang="0">
                    <a:pos x="10" y="37"/>
                  </a:cxn>
                  <a:cxn ang="0">
                    <a:pos x="2" y="30"/>
                  </a:cxn>
                  <a:cxn ang="0">
                    <a:pos x="0" y="20"/>
                  </a:cxn>
                  <a:cxn ang="0">
                    <a:pos x="2" y="10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30" y="2"/>
                  </a:cxn>
                  <a:cxn ang="0">
                    <a:pos x="38" y="10"/>
                  </a:cxn>
                  <a:cxn ang="0">
                    <a:pos x="40" y="20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lnTo>
                      <a:pt x="38" y="30"/>
                    </a:lnTo>
                    <a:lnTo>
                      <a:pt x="30" y="37"/>
                    </a:lnTo>
                    <a:lnTo>
                      <a:pt x="20" y="40"/>
                    </a:lnTo>
                    <a:lnTo>
                      <a:pt x="10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8" y="1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0" name="Freeform 326"/>
              <p:cNvSpPr>
                <a:spLocks/>
              </p:cNvSpPr>
              <p:nvPr/>
            </p:nvSpPr>
            <p:spPr bwMode="auto">
              <a:xfrm>
                <a:off x="5838825" y="2112963"/>
                <a:ext cx="34925" cy="34925"/>
              </a:xfrm>
              <a:custGeom>
                <a:avLst/>
                <a:gdLst/>
                <a:ahLst/>
                <a:cxnLst>
                  <a:cxn ang="0">
                    <a:pos x="88" y="43"/>
                  </a:cxn>
                  <a:cxn ang="0">
                    <a:pos x="86" y="57"/>
                  </a:cxn>
                  <a:cxn ang="0">
                    <a:pos x="80" y="69"/>
                  </a:cxn>
                  <a:cxn ang="0">
                    <a:pos x="70" y="78"/>
                  </a:cxn>
                  <a:cxn ang="0">
                    <a:pos x="59" y="85"/>
                  </a:cxn>
                  <a:cxn ang="0">
                    <a:pos x="45" y="87"/>
                  </a:cxn>
                  <a:cxn ang="0">
                    <a:pos x="30" y="85"/>
                  </a:cxn>
                  <a:cxn ang="0">
                    <a:pos x="18" y="78"/>
                  </a:cxn>
                  <a:cxn ang="0">
                    <a:pos x="9" y="69"/>
                  </a:cxn>
                  <a:cxn ang="0">
                    <a:pos x="3" y="57"/>
                  </a:cxn>
                  <a:cxn ang="0">
                    <a:pos x="0" y="43"/>
                  </a:cxn>
                  <a:cxn ang="0">
                    <a:pos x="3" y="28"/>
                  </a:cxn>
                  <a:cxn ang="0">
                    <a:pos x="9" y="17"/>
                  </a:cxn>
                  <a:cxn ang="0">
                    <a:pos x="18" y="7"/>
                  </a:cxn>
                  <a:cxn ang="0">
                    <a:pos x="30" y="2"/>
                  </a:cxn>
                  <a:cxn ang="0">
                    <a:pos x="45" y="0"/>
                  </a:cxn>
                  <a:cxn ang="0">
                    <a:pos x="59" y="2"/>
                  </a:cxn>
                  <a:cxn ang="0">
                    <a:pos x="70" y="7"/>
                  </a:cxn>
                  <a:cxn ang="0">
                    <a:pos x="80" y="17"/>
                  </a:cxn>
                  <a:cxn ang="0">
                    <a:pos x="86" y="28"/>
                  </a:cxn>
                  <a:cxn ang="0">
                    <a:pos x="88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6" y="57"/>
                    </a:lnTo>
                    <a:lnTo>
                      <a:pt x="80" y="69"/>
                    </a:lnTo>
                    <a:lnTo>
                      <a:pt x="70" y="78"/>
                    </a:lnTo>
                    <a:lnTo>
                      <a:pt x="59" y="85"/>
                    </a:lnTo>
                    <a:lnTo>
                      <a:pt x="45" y="87"/>
                    </a:lnTo>
                    <a:lnTo>
                      <a:pt x="30" y="85"/>
                    </a:lnTo>
                    <a:lnTo>
                      <a:pt x="18" y="78"/>
                    </a:lnTo>
                    <a:lnTo>
                      <a:pt x="9" y="69"/>
                    </a:lnTo>
                    <a:lnTo>
                      <a:pt x="3" y="57"/>
                    </a:lnTo>
                    <a:lnTo>
                      <a:pt x="0" y="43"/>
                    </a:lnTo>
                    <a:lnTo>
                      <a:pt x="3" y="28"/>
                    </a:lnTo>
                    <a:lnTo>
                      <a:pt x="9" y="17"/>
                    </a:lnTo>
                    <a:lnTo>
                      <a:pt x="18" y="7"/>
                    </a:lnTo>
                    <a:lnTo>
                      <a:pt x="30" y="2"/>
                    </a:lnTo>
                    <a:lnTo>
                      <a:pt x="45" y="0"/>
                    </a:lnTo>
                    <a:lnTo>
                      <a:pt x="59" y="2"/>
                    </a:lnTo>
                    <a:lnTo>
                      <a:pt x="70" y="7"/>
                    </a:lnTo>
                    <a:lnTo>
                      <a:pt x="80" y="17"/>
                    </a:lnTo>
                    <a:lnTo>
                      <a:pt x="86" y="28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1" name="Freeform 327"/>
              <p:cNvSpPr>
                <a:spLocks/>
              </p:cNvSpPr>
              <p:nvPr/>
            </p:nvSpPr>
            <p:spPr bwMode="auto">
              <a:xfrm>
                <a:off x="6584950" y="2247900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6"/>
                  </a:cxn>
                  <a:cxn ang="0">
                    <a:pos x="112" y="75"/>
                  </a:cxn>
                  <a:cxn ang="0">
                    <a:pos x="104" y="91"/>
                  </a:cxn>
                  <a:cxn ang="0">
                    <a:pos x="91" y="103"/>
                  </a:cxn>
                  <a:cxn ang="0">
                    <a:pos x="76" y="110"/>
                  </a:cxn>
                  <a:cxn ang="0">
                    <a:pos x="58" y="114"/>
                  </a:cxn>
                  <a:cxn ang="0">
                    <a:pos x="39" y="110"/>
                  </a:cxn>
                  <a:cxn ang="0">
                    <a:pos x="24" y="103"/>
                  </a:cxn>
                  <a:cxn ang="0">
                    <a:pos x="11" y="91"/>
                  </a:cxn>
                  <a:cxn ang="0">
                    <a:pos x="4" y="75"/>
                  </a:cxn>
                  <a:cxn ang="0">
                    <a:pos x="0" y="56"/>
                  </a:cxn>
                  <a:cxn ang="0">
                    <a:pos x="4" y="38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1" y="11"/>
                  </a:cxn>
                  <a:cxn ang="0">
                    <a:pos x="104" y="23"/>
                  </a:cxn>
                  <a:cxn ang="0">
                    <a:pos x="112" y="38"/>
                  </a:cxn>
                  <a:cxn ang="0">
                    <a:pos x="115" y="56"/>
                  </a:cxn>
                </a:cxnLst>
                <a:rect l="0" t="0" r="r" b="b"/>
                <a:pathLst>
                  <a:path w="115" h="114">
                    <a:moveTo>
                      <a:pt x="115" y="56"/>
                    </a:moveTo>
                    <a:lnTo>
                      <a:pt x="112" y="75"/>
                    </a:lnTo>
                    <a:lnTo>
                      <a:pt x="104" y="91"/>
                    </a:lnTo>
                    <a:lnTo>
                      <a:pt x="91" y="103"/>
                    </a:lnTo>
                    <a:lnTo>
                      <a:pt x="76" y="110"/>
                    </a:lnTo>
                    <a:lnTo>
                      <a:pt x="58" y="114"/>
                    </a:lnTo>
                    <a:lnTo>
                      <a:pt x="39" y="110"/>
                    </a:lnTo>
                    <a:lnTo>
                      <a:pt x="24" y="103"/>
                    </a:lnTo>
                    <a:lnTo>
                      <a:pt x="11" y="91"/>
                    </a:lnTo>
                    <a:lnTo>
                      <a:pt x="4" y="75"/>
                    </a:lnTo>
                    <a:lnTo>
                      <a:pt x="0" y="56"/>
                    </a:lnTo>
                    <a:lnTo>
                      <a:pt x="4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1" y="11"/>
                    </a:lnTo>
                    <a:lnTo>
                      <a:pt x="104" y="23"/>
                    </a:lnTo>
                    <a:lnTo>
                      <a:pt x="112" y="38"/>
                    </a:lnTo>
                    <a:lnTo>
                      <a:pt x="115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2" name="Freeform 328"/>
              <p:cNvSpPr>
                <a:spLocks/>
              </p:cNvSpPr>
              <p:nvPr/>
            </p:nvSpPr>
            <p:spPr bwMode="auto">
              <a:xfrm>
                <a:off x="5753100" y="2449513"/>
                <a:ext cx="20638" cy="19050"/>
              </a:xfrm>
              <a:custGeom>
                <a:avLst/>
                <a:gdLst/>
                <a:ahLst/>
                <a:cxnLst>
                  <a:cxn ang="0">
                    <a:pos x="50" y="24"/>
                  </a:cxn>
                  <a:cxn ang="0">
                    <a:pos x="48" y="34"/>
                  </a:cxn>
                  <a:cxn ang="0">
                    <a:pos x="42" y="42"/>
                  </a:cxn>
                  <a:cxn ang="0">
                    <a:pos x="34" y="47"/>
                  </a:cxn>
                  <a:cxn ang="0">
                    <a:pos x="25" y="50"/>
                  </a:cxn>
                  <a:cxn ang="0">
                    <a:pos x="15" y="47"/>
                  </a:cxn>
                  <a:cxn ang="0">
                    <a:pos x="7" y="42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7" y="7"/>
                  </a:cxn>
                  <a:cxn ang="0">
                    <a:pos x="15" y="2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2" y="7"/>
                  </a:cxn>
                  <a:cxn ang="0">
                    <a:pos x="48" y="15"/>
                  </a:cxn>
                  <a:cxn ang="0">
                    <a:pos x="50" y="24"/>
                  </a:cxn>
                </a:cxnLst>
                <a:rect l="0" t="0" r="r" b="b"/>
                <a:pathLst>
                  <a:path w="50" h="50">
                    <a:moveTo>
                      <a:pt x="50" y="24"/>
                    </a:moveTo>
                    <a:lnTo>
                      <a:pt x="48" y="34"/>
                    </a:lnTo>
                    <a:lnTo>
                      <a:pt x="42" y="42"/>
                    </a:lnTo>
                    <a:lnTo>
                      <a:pt x="34" y="47"/>
                    </a:lnTo>
                    <a:lnTo>
                      <a:pt x="25" y="50"/>
                    </a:lnTo>
                    <a:lnTo>
                      <a:pt x="15" y="47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7"/>
                    </a:lnTo>
                    <a:lnTo>
                      <a:pt x="48" y="15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4" name="Freeform 330"/>
              <p:cNvSpPr>
                <a:spLocks/>
              </p:cNvSpPr>
              <p:nvPr/>
            </p:nvSpPr>
            <p:spPr bwMode="auto">
              <a:xfrm>
                <a:off x="5984875" y="2540000"/>
                <a:ext cx="25400" cy="25400"/>
              </a:xfrm>
              <a:custGeom>
                <a:avLst/>
                <a:gdLst/>
                <a:ahLst/>
                <a:cxnLst>
                  <a:cxn ang="0">
                    <a:pos x="62" y="31"/>
                  </a:cxn>
                  <a:cxn ang="0">
                    <a:pos x="60" y="43"/>
                  </a:cxn>
                  <a:cxn ang="0">
                    <a:pos x="53" y="53"/>
                  </a:cxn>
                  <a:cxn ang="0">
                    <a:pos x="43" y="60"/>
                  </a:cxn>
                  <a:cxn ang="0">
                    <a:pos x="31" y="62"/>
                  </a:cxn>
                  <a:cxn ang="0">
                    <a:pos x="19" y="60"/>
                  </a:cxn>
                  <a:cxn ang="0">
                    <a:pos x="9" y="53"/>
                  </a:cxn>
                  <a:cxn ang="0">
                    <a:pos x="2" y="43"/>
                  </a:cxn>
                  <a:cxn ang="0">
                    <a:pos x="0" y="31"/>
                  </a:cxn>
                  <a:cxn ang="0">
                    <a:pos x="2" y="19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  <a:cxn ang="0">
                    <a:pos x="43" y="2"/>
                  </a:cxn>
                  <a:cxn ang="0">
                    <a:pos x="53" y="9"/>
                  </a:cxn>
                  <a:cxn ang="0">
                    <a:pos x="60" y="19"/>
                  </a:cxn>
                  <a:cxn ang="0">
                    <a:pos x="62" y="31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lnTo>
                      <a:pt x="60" y="43"/>
                    </a:lnTo>
                    <a:lnTo>
                      <a:pt x="53" y="53"/>
                    </a:lnTo>
                    <a:lnTo>
                      <a:pt x="43" y="60"/>
                    </a:lnTo>
                    <a:lnTo>
                      <a:pt x="31" y="62"/>
                    </a:lnTo>
                    <a:lnTo>
                      <a:pt x="19" y="60"/>
                    </a:lnTo>
                    <a:lnTo>
                      <a:pt x="9" y="53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9"/>
                    </a:lnTo>
                    <a:lnTo>
                      <a:pt x="60" y="19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5" name="Freeform 331"/>
              <p:cNvSpPr>
                <a:spLocks/>
              </p:cNvSpPr>
              <p:nvPr/>
            </p:nvSpPr>
            <p:spPr bwMode="auto">
              <a:xfrm>
                <a:off x="6413500" y="2546350"/>
                <a:ext cx="14288" cy="12700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33" y="27"/>
                  </a:cxn>
                  <a:cxn ang="0">
                    <a:pos x="27" y="34"/>
                  </a:cxn>
                  <a:cxn ang="0">
                    <a:pos x="18" y="36"/>
                  </a:cxn>
                  <a:cxn ang="0">
                    <a:pos x="9" y="34"/>
                  </a:cxn>
                  <a:cxn ang="0">
                    <a:pos x="2" y="27"/>
                  </a:cxn>
                  <a:cxn ang="0">
                    <a:pos x="0" y="18"/>
                  </a:cxn>
                  <a:cxn ang="0">
                    <a:pos x="2" y="9"/>
                  </a:cxn>
                  <a:cxn ang="0">
                    <a:pos x="9" y="3"/>
                  </a:cxn>
                  <a:cxn ang="0">
                    <a:pos x="18" y="0"/>
                  </a:cxn>
                  <a:cxn ang="0">
                    <a:pos x="27" y="3"/>
                  </a:cxn>
                  <a:cxn ang="0">
                    <a:pos x="33" y="9"/>
                  </a:cxn>
                  <a:cxn ang="0">
                    <a:pos x="36" y="18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lnTo>
                      <a:pt x="33" y="27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3" y="9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6" name="Freeform 332"/>
              <p:cNvSpPr>
                <a:spLocks/>
              </p:cNvSpPr>
              <p:nvPr/>
            </p:nvSpPr>
            <p:spPr bwMode="auto">
              <a:xfrm>
                <a:off x="6691313" y="2541588"/>
                <a:ext cx="20638" cy="22225"/>
              </a:xfrm>
              <a:custGeom>
                <a:avLst/>
                <a:gdLst/>
                <a:ahLst/>
                <a:cxnLst>
                  <a:cxn ang="0">
                    <a:pos x="53" y="26"/>
                  </a:cxn>
                  <a:cxn ang="0">
                    <a:pos x="51" y="36"/>
                  </a:cxn>
                  <a:cxn ang="0">
                    <a:pos x="46" y="45"/>
                  </a:cxn>
                  <a:cxn ang="0">
                    <a:pos x="38" y="50"/>
                  </a:cxn>
                  <a:cxn ang="0">
                    <a:pos x="27" y="53"/>
                  </a:cxn>
                  <a:cxn ang="0">
                    <a:pos x="17" y="50"/>
                  </a:cxn>
                  <a:cxn ang="0">
                    <a:pos x="8" y="45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8" y="2"/>
                  </a:cxn>
                  <a:cxn ang="0">
                    <a:pos x="46" y="7"/>
                  </a:cxn>
                  <a:cxn ang="0">
                    <a:pos x="51" y="16"/>
                  </a:cxn>
                  <a:cxn ang="0">
                    <a:pos x="53" y="26"/>
                  </a:cxn>
                </a:cxnLst>
                <a:rect l="0" t="0" r="r" b="b"/>
                <a:pathLst>
                  <a:path w="53" h="53">
                    <a:moveTo>
                      <a:pt x="53" y="26"/>
                    </a:moveTo>
                    <a:lnTo>
                      <a:pt x="51" y="36"/>
                    </a:lnTo>
                    <a:lnTo>
                      <a:pt x="46" y="45"/>
                    </a:lnTo>
                    <a:lnTo>
                      <a:pt x="38" y="50"/>
                    </a:lnTo>
                    <a:lnTo>
                      <a:pt x="27" y="53"/>
                    </a:lnTo>
                    <a:lnTo>
                      <a:pt x="17" y="50"/>
                    </a:lnTo>
                    <a:lnTo>
                      <a:pt x="8" y="45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38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7" name="Freeform 333"/>
              <p:cNvSpPr>
                <a:spLocks/>
              </p:cNvSpPr>
              <p:nvPr/>
            </p:nvSpPr>
            <p:spPr bwMode="auto">
              <a:xfrm>
                <a:off x="6689725" y="2259013"/>
                <a:ext cx="23813" cy="23813"/>
              </a:xfrm>
              <a:custGeom>
                <a:avLst/>
                <a:gdLst/>
                <a:ahLst/>
                <a:cxnLst>
                  <a:cxn ang="0">
                    <a:pos x="62" y="31"/>
                  </a:cxn>
                  <a:cxn ang="0">
                    <a:pos x="60" y="43"/>
                  </a:cxn>
                  <a:cxn ang="0">
                    <a:pos x="53" y="53"/>
                  </a:cxn>
                  <a:cxn ang="0">
                    <a:pos x="43" y="60"/>
                  </a:cxn>
                  <a:cxn ang="0">
                    <a:pos x="31" y="62"/>
                  </a:cxn>
                  <a:cxn ang="0">
                    <a:pos x="19" y="60"/>
                  </a:cxn>
                  <a:cxn ang="0">
                    <a:pos x="9" y="53"/>
                  </a:cxn>
                  <a:cxn ang="0">
                    <a:pos x="2" y="43"/>
                  </a:cxn>
                  <a:cxn ang="0">
                    <a:pos x="0" y="31"/>
                  </a:cxn>
                  <a:cxn ang="0">
                    <a:pos x="2" y="19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  <a:cxn ang="0">
                    <a:pos x="43" y="2"/>
                  </a:cxn>
                  <a:cxn ang="0">
                    <a:pos x="53" y="9"/>
                  </a:cxn>
                  <a:cxn ang="0">
                    <a:pos x="60" y="19"/>
                  </a:cxn>
                  <a:cxn ang="0">
                    <a:pos x="62" y="31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lnTo>
                      <a:pt x="60" y="43"/>
                    </a:lnTo>
                    <a:lnTo>
                      <a:pt x="53" y="53"/>
                    </a:lnTo>
                    <a:lnTo>
                      <a:pt x="43" y="60"/>
                    </a:lnTo>
                    <a:lnTo>
                      <a:pt x="31" y="62"/>
                    </a:lnTo>
                    <a:lnTo>
                      <a:pt x="19" y="60"/>
                    </a:lnTo>
                    <a:lnTo>
                      <a:pt x="9" y="53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9"/>
                    </a:lnTo>
                    <a:lnTo>
                      <a:pt x="60" y="19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8" name="Freeform 334"/>
              <p:cNvSpPr>
                <a:spLocks/>
              </p:cNvSpPr>
              <p:nvPr/>
            </p:nvSpPr>
            <p:spPr bwMode="auto">
              <a:xfrm>
                <a:off x="6632575" y="2108200"/>
                <a:ext cx="44450" cy="444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111" y="76"/>
                  </a:cxn>
                  <a:cxn ang="0">
                    <a:pos x="103" y="91"/>
                  </a:cxn>
                  <a:cxn ang="0">
                    <a:pos x="91" y="103"/>
                  </a:cxn>
                  <a:cxn ang="0">
                    <a:pos x="75" y="111"/>
                  </a:cxn>
                  <a:cxn ang="0">
                    <a:pos x="57" y="114"/>
                  </a:cxn>
                  <a:cxn ang="0">
                    <a:pos x="39" y="111"/>
                  </a:cxn>
                  <a:cxn ang="0">
                    <a:pos x="23" y="103"/>
                  </a:cxn>
                  <a:cxn ang="0">
                    <a:pos x="11" y="91"/>
                  </a:cxn>
                  <a:cxn ang="0">
                    <a:pos x="3" y="76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39" y="4"/>
                  </a:cxn>
                  <a:cxn ang="0">
                    <a:pos x="57" y="0"/>
                  </a:cxn>
                  <a:cxn ang="0">
                    <a:pos x="75" y="4"/>
                  </a:cxn>
                  <a:cxn ang="0">
                    <a:pos x="91" y="11"/>
                  </a:cxn>
                  <a:cxn ang="0">
                    <a:pos x="103" y="24"/>
                  </a:cxn>
                  <a:cxn ang="0">
                    <a:pos x="111" y="39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lnTo>
                      <a:pt x="111" y="76"/>
                    </a:lnTo>
                    <a:lnTo>
                      <a:pt x="103" y="91"/>
                    </a:lnTo>
                    <a:lnTo>
                      <a:pt x="91" y="103"/>
                    </a:lnTo>
                    <a:lnTo>
                      <a:pt x="75" y="111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75" y="4"/>
                    </a:lnTo>
                    <a:lnTo>
                      <a:pt x="91" y="11"/>
                    </a:lnTo>
                    <a:lnTo>
                      <a:pt x="103" y="24"/>
                    </a:lnTo>
                    <a:lnTo>
                      <a:pt x="111" y="39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9" name="Freeform 335"/>
              <p:cNvSpPr>
                <a:spLocks/>
              </p:cNvSpPr>
              <p:nvPr/>
            </p:nvSpPr>
            <p:spPr bwMode="auto">
              <a:xfrm>
                <a:off x="6824663" y="2112963"/>
                <a:ext cx="34925" cy="34925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6" y="58"/>
                  </a:cxn>
                  <a:cxn ang="0">
                    <a:pos x="80" y="70"/>
                  </a:cxn>
                  <a:cxn ang="0">
                    <a:pos x="71" y="79"/>
                  </a:cxn>
                  <a:cxn ang="0">
                    <a:pos x="59" y="86"/>
                  </a:cxn>
                  <a:cxn ang="0">
                    <a:pos x="44" y="88"/>
                  </a:cxn>
                  <a:cxn ang="0">
                    <a:pos x="30" y="86"/>
                  </a:cxn>
                  <a:cxn ang="0">
                    <a:pos x="18" y="79"/>
                  </a:cxn>
                  <a:cxn ang="0">
                    <a:pos x="9" y="70"/>
                  </a:cxn>
                  <a:cxn ang="0">
                    <a:pos x="2" y="58"/>
                  </a:cxn>
                  <a:cxn ang="0">
                    <a:pos x="0" y="44"/>
                  </a:cxn>
                  <a:cxn ang="0">
                    <a:pos x="2" y="29"/>
                  </a:cxn>
                  <a:cxn ang="0">
                    <a:pos x="9" y="17"/>
                  </a:cxn>
                  <a:cxn ang="0">
                    <a:pos x="18" y="8"/>
                  </a:cxn>
                  <a:cxn ang="0">
                    <a:pos x="30" y="2"/>
                  </a:cxn>
                  <a:cxn ang="0">
                    <a:pos x="44" y="0"/>
                  </a:cxn>
                  <a:cxn ang="0">
                    <a:pos x="59" y="2"/>
                  </a:cxn>
                  <a:cxn ang="0">
                    <a:pos x="71" y="8"/>
                  </a:cxn>
                  <a:cxn ang="0">
                    <a:pos x="80" y="17"/>
                  </a:cxn>
                  <a:cxn ang="0">
                    <a:pos x="86" y="29"/>
                  </a:cxn>
                  <a:cxn ang="0">
                    <a:pos x="89" y="44"/>
                  </a:cxn>
                </a:cxnLst>
                <a:rect l="0" t="0" r="r" b="b"/>
                <a:pathLst>
                  <a:path w="89" h="88">
                    <a:moveTo>
                      <a:pt x="89" y="44"/>
                    </a:moveTo>
                    <a:lnTo>
                      <a:pt x="86" y="58"/>
                    </a:lnTo>
                    <a:lnTo>
                      <a:pt x="80" y="70"/>
                    </a:lnTo>
                    <a:lnTo>
                      <a:pt x="71" y="79"/>
                    </a:lnTo>
                    <a:lnTo>
                      <a:pt x="59" y="86"/>
                    </a:lnTo>
                    <a:lnTo>
                      <a:pt x="44" y="88"/>
                    </a:lnTo>
                    <a:lnTo>
                      <a:pt x="30" y="86"/>
                    </a:lnTo>
                    <a:lnTo>
                      <a:pt x="18" y="79"/>
                    </a:lnTo>
                    <a:lnTo>
                      <a:pt x="9" y="70"/>
                    </a:lnTo>
                    <a:lnTo>
                      <a:pt x="2" y="58"/>
                    </a:lnTo>
                    <a:lnTo>
                      <a:pt x="0" y="44"/>
                    </a:lnTo>
                    <a:lnTo>
                      <a:pt x="2" y="29"/>
                    </a:lnTo>
                    <a:lnTo>
                      <a:pt x="9" y="17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59" y="2"/>
                    </a:lnTo>
                    <a:lnTo>
                      <a:pt x="71" y="8"/>
                    </a:lnTo>
                    <a:lnTo>
                      <a:pt x="80" y="17"/>
                    </a:lnTo>
                    <a:lnTo>
                      <a:pt x="86" y="29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0" name="Freeform 336"/>
              <p:cNvSpPr>
                <a:spLocks/>
              </p:cNvSpPr>
              <p:nvPr/>
            </p:nvSpPr>
            <p:spPr bwMode="auto">
              <a:xfrm>
                <a:off x="6784975" y="2025650"/>
                <a:ext cx="20638" cy="22225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1" y="37"/>
                  </a:cxn>
                  <a:cxn ang="0">
                    <a:pos x="46" y="46"/>
                  </a:cxn>
                  <a:cxn ang="0">
                    <a:pos x="37" y="51"/>
                  </a:cxn>
                  <a:cxn ang="0">
                    <a:pos x="27" y="53"/>
                  </a:cxn>
                  <a:cxn ang="0">
                    <a:pos x="17" y="51"/>
                  </a:cxn>
                  <a:cxn ang="0">
                    <a:pos x="8" y="46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3" y="16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7" y="0"/>
                  </a:cxn>
                  <a:cxn ang="0">
                    <a:pos x="37" y="3"/>
                  </a:cxn>
                  <a:cxn ang="0">
                    <a:pos x="46" y="8"/>
                  </a:cxn>
                  <a:cxn ang="0">
                    <a:pos x="51" y="16"/>
                  </a:cxn>
                  <a:cxn ang="0">
                    <a:pos x="54" y="27"/>
                  </a:cxn>
                </a:cxnLst>
                <a:rect l="0" t="0" r="r" b="b"/>
                <a:pathLst>
                  <a:path w="54" h="53">
                    <a:moveTo>
                      <a:pt x="54" y="27"/>
                    </a:moveTo>
                    <a:lnTo>
                      <a:pt x="51" y="37"/>
                    </a:lnTo>
                    <a:lnTo>
                      <a:pt x="46" y="46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7" y="51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46" y="8"/>
                    </a:lnTo>
                    <a:lnTo>
                      <a:pt x="51" y="16"/>
                    </a:ln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1" name="Freeform 337"/>
              <p:cNvSpPr>
                <a:spLocks/>
              </p:cNvSpPr>
              <p:nvPr/>
            </p:nvSpPr>
            <p:spPr bwMode="auto">
              <a:xfrm>
                <a:off x="6688138" y="2492375"/>
                <a:ext cx="25400" cy="25400"/>
              </a:xfrm>
              <a:custGeom>
                <a:avLst/>
                <a:gdLst/>
                <a:ahLst/>
                <a:cxnLst>
                  <a:cxn ang="0">
                    <a:pos x="64" y="33"/>
                  </a:cxn>
                  <a:cxn ang="0">
                    <a:pos x="62" y="45"/>
                  </a:cxn>
                  <a:cxn ang="0">
                    <a:pos x="55" y="56"/>
                  </a:cxn>
                  <a:cxn ang="0">
                    <a:pos x="44" y="62"/>
                  </a:cxn>
                  <a:cxn ang="0">
                    <a:pos x="32" y="65"/>
                  </a:cxn>
                  <a:cxn ang="0">
                    <a:pos x="20" y="62"/>
                  </a:cxn>
                  <a:cxn ang="0">
                    <a:pos x="10" y="56"/>
                  </a:cxn>
                  <a:cxn ang="0">
                    <a:pos x="2" y="45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10"/>
                  </a:cxn>
                  <a:cxn ang="0">
                    <a:pos x="20" y="3"/>
                  </a:cxn>
                  <a:cxn ang="0">
                    <a:pos x="32" y="0"/>
                  </a:cxn>
                  <a:cxn ang="0">
                    <a:pos x="44" y="3"/>
                  </a:cxn>
                  <a:cxn ang="0">
                    <a:pos x="55" y="10"/>
                  </a:cxn>
                  <a:cxn ang="0">
                    <a:pos x="62" y="20"/>
                  </a:cxn>
                  <a:cxn ang="0">
                    <a:pos x="64" y="33"/>
                  </a:cxn>
                </a:cxnLst>
                <a:rect l="0" t="0" r="r" b="b"/>
                <a:pathLst>
                  <a:path w="64" h="65">
                    <a:moveTo>
                      <a:pt x="64" y="33"/>
                    </a:moveTo>
                    <a:lnTo>
                      <a:pt x="62" y="45"/>
                    </a:lnTo>
                    <a:lnTo>
                      <a:pt x="55" y="56"/>
                    </a:lnTo>
                    <a:lnTo>
                      <a:pt x="44" y="62"/>
                    </a:lnTo>
                    <a:lnTo>
                      <a:pt x="32" y="65"/>
                    </a:lnTo>
                    <a:lnTo>
                      <a:pt x="20" y="62"/>
                    </a:lnTo>
                    <a:lnTo>
                      <a:pt x="10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10"/>
                    </a:lnTo>
                    <a:lnTo>
                      <a:pt x="20" y="3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55" y="10"/>
                    </a:lnTo>
                    <a:lnTo>
                      <a:pt x="62" y="20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2" name="Freeform 338"/>
              <p:cNvSpPr>
                <a:spLocks/>
              </p:cNvSpPr>
              <p:nvPr/>
            </p:nvSpPr>
            <p:spPr bwMode="auto">
              <a:xfrm>
                <a:off x="6683375" y="1784350"/>
                <a:ext cx="36513" cy="34925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60"/>
                  </a:cxn>
                  <a:cxn ang="0">
                    <a:pos x="82" y="72"/>
                  </a:cxn>
                  <a:cxn ang="0">
                    <a:pos x="72" y="82"/>
                  </a:cxn>
                  <a:cxn ang="0">
                    <a:pos x="60" y="89"/>
                  </a:cxn>
                  <a:cxn ang="0">
                    <a:pos x="46" y="91"/>
                  </a:cxn>
                  <a:cxn ang="0">
                    <a:pos x="31" y="89"/>
                  </a:cxn>
                  <a:cxn ang="0">
                    <a:pos x="19" y="82"/>
                  </a:cxn>
                  <a:cxn ang="0">
                    <a:pos x="9" y="72"/>
                  </a:cxn>
                  <a:cxn ang="0">
                    <a:pos x="3" y="60"/>
                  </a:cxn>
                  <a:cxn ang="0">
                    <a:pos x="0" y="46"/>
                  </a:cxn>
                  <a:cxn ang="0">
                    <a:pos x="3" y="31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1" y="2"/>
                  </a:cxn>
                  <a:cxn ang="0">
                    <a:pos x="46" y="0"/>
                  </a:cxn>
                  <a:cxn ang="0">
                    <a:pos x="60" y="2"/>
                  </a:cxn>
                  <a:cxn ang="0">
                    <a:pos x="72" y="9"/>
                  </a:cxn>
                  <a:cxn ang="0">
                    <a:pos x="82" y="19"/>
                  </a:cxn>
                  <a:cxn ang="0">
                    <a:pos x="89" y="31"/>
                  </a:cxn>
                  <a:cxn ang="0">
                    <a:pos x="91" y="46"/>
                  </a:cxn>
                </a:cxnLst>
                <a:rect l="0" t="0" r="r" b="b"/>
                <a:pathLst>
                  <a:path w="91" h="91">
                    <a:moveTo>
                      <a:pt x="91" y="46"/>
                    </a:moveTo>
                    <a:lnTo>
                      <a:pt x="89" y="60"/>
                    </a:lnTo>
                    <a:lnTo>
                      <a:pt x="82" y="72"/>
                    </a:lnTo>
                    <a:lnTo>
                      <a:pt x="72" y="82"/>
                    </a:lnTo>
                    <a:lnTo>
                      <a:pt x="60" y="89"/>
                    </a:lnTo>
                    <a:lnTo>
                      <a:pt x="46" y="91"/>
                    </a:lnTo>
                    <a:lnTo>
                      <a:pt x="31" y="89"/>
                    </a:lnTo>
                    <a:lnTo>
                      <a:pt x="19" y="82"/>
                    </a:lnTo>
                    <a:lnTo>
                      <a:pt x="9" y="72"/>
                    </a:lnTo>
                    <a:lnTo>
                      <a:pt x="3" y="60"/>
                    </a:lnTo>
                    <a:lnTo>
                      <a:pt x="0" y="46"/>
                    </a:lnTo>
                    <a:lnTo>
                      <a:pt x="3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lnTo>
                      <a:pt x="60" y="2"/>
                    </a:lnTo>
                    <a:lnTo>
                      <a:pt x="72" y="9"/>
                    </a:lnTo>
                    <a:lnTo>
                      <a:pt x="82" y="19"/>
                    </a:lnTo>
                    <a:lnTo>
                      <a:pt x="89" y="31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3" name="Freeform 339"/>
              <p:cNvSpPr>
                <a:spLocks/>
              </p:cNvSpPr>
              <p:nvPr/>
            </p:nvSpPr>
            <p:spPr bwMode="auto">
              <a:xfrm>
                <a:off x="6740525" y="1747838"/>
                <a:ext cx="15875" cy="14288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35" y="28"/>
                  </a:cxn>
                  <a:cxn ang="0">
                    <a:pos x="27" y="36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2" y="28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27" y="2"/>
                  </a:cxn>
                  <a:cxn ang="0">
                    <a:pos x="35" y="10"/>
                  </a:cxn>
                  <a:cxn ang="0">
                    <a:pos x="37" y="19"/>
                  </a:cxn>
                </a:cxnLst>
                <a:rect l="0" t="0" r="r" b="b"/>
                <a:pathLst>
                  <a:path w="37" h="38">
                    <a:moveTo>
                      <a:pt x="37" y="19"/>
                    </a:moveTo>
                    <a:lnTo>
                      <a:pt x="35" y="28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7" y="2"/>
                    </a:lnTo>
                    <a:lnTo>
                      <a:pt x="35" y="1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50" name="Группа 1349"/>
            <p:cNvGrpSpPr/>
            <p:nvPr/>
          </p:nvGrpSpPr>
          <p:grpSpPr>
            <a:xfrm>
              <a:off x="5411788" y="2120900"/>
              <a:ext cx="93662" cy="449263"/>
              <a:chOff x="5411788" y="2120900"/>
              <a:chExt cx="93662" cy="449263"/>
            </a:xfrm>
          </p:grpSpPr>
          <p:sp>
            <p:nvSpPr>
              <p:cNvPr id="36871" name="Freeform 7"/>
              <p:cNvSpPr>
                <a:spLocks/>
              </p:cNvSpPr>
              <p:nvPr/>
            </p:nvSpPr>
            <p:spPr bwMode="auto">
              <a:xfrm>
                <a:off x="5424488" y="2120900"/>
                <a:ext cx="20638" cy="19050"/>
              </a:xfrm>
              <a:custGeom>
                <a:avLst/>
                <a:gdLst/>
                <a:ahLst/>
                <a:cxnLst>
                  <a:cxn ang="0">
                    <a:pos x="51" y="26"/>
                  </a:cxn>
                  <a:cxn ang="0">
                    <a:pos x="49" y="36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6" y="51"/>
                  </a:cxn>
                  <a:cxn ang="0">
                    <a:pos x="16" y="49"/>
                  </a:cxn>
                  <a:cxn ang="0">
                    <a:pos x="8" y="44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3" y="16"/>
                  </a:cxn>
                  <a:cxn ang="0">
                    <a:pos x="8" y="8"/>
                  </a:cxn>
                  <a:cxn ang="0">
                    <a:pos x="16" y="3"/>
                  </a:cxn>
                  <a:cxn ang="0">
                    <a:pos x="26" y="0"/>
                  </a:cxn>
                  <a:cxn ang="0">
                    <a:pos x="36" y="3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1" y="26"/>
                  </a:cxn>
                </a:cxnLst>
                <a:rect l="0" t="0" r="r" b="b"/>
                <a:pathLst>
                  <a:path w="51" h="51">
                    <a:moveTo>
                      <a:pt x="51" y="26"/>
                    </a:moveTo>
                    <a:lnTo>
                      <a:pt x="49" y="36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6" y="51"/>
                    </a:lnTo>
                    <a:lnTo>
                      <a:pt x="16" y="49"/>
                    </a:lnTo>
                    <a:lnTo>
                      <a:pt x="8" y="44"/>
                    </a:lnTo>
                    <a:lnTo>
                      <a:pt x="3" y="36"/>
                    </a:lnTo>
                    <a:lnTo>
                      <a:pt x="0" y="26"/>
                    </a:lnTo>
                    <a:lnTo>
                      <a:pt x="3" y="16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auto">
              <a:xfrm>
                <a:off x="5424488" y="2214563"/>
                <a:ext cx="19050" cy="19050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48" y="36"/>
                  </a:cxn>
                  <a:cxn ang="0">
                    <a:pos x="43" y="44"/>
                  </a:cxn>
                  <a:cxn ang="0">
                    <a:pos x="35" y="48"/>
                  </a:cxn>
                  <a:cxn ang="0">
                    <a:pos x="26" y="50"/>
                  </a:cxn>
                  <a:cxn ang="0">
                    <a:pos x="16" y="48"/>
                  </a:cxn>
                  <a:cxn ang="0">
                    <a:pos x="8" y="44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3" y="16"/>
                  </a:cxn>
                  <a:cxn ang="0">
                    <a:pos x="8" y="8"/>
                  </a:cxn>
                  <a:cxn ang="0">
                    <a:pos x="16" y="3"/>
                  </a:cxn>
                  <a:cxn ang="0">
                    <a:pos x="26" y="0"/>
                  </a:cxn>
                  <a:cxn ang="0">
                    <a:pos x="35" y="3"/>
                  </a:cxn>
                  <a:cxn ang="0">
                    <a:pos x="43" y="8"/>
                  </a:cxn>
                  <a:cxn ang="0">
                    <a:pos x="48" y="16"/>
                  </a:cxn>
                  <a:cxn ang="0">
                    <a:pos x="50" y="26"/>
                  </a:cxn>
                </a:cxnLst>
                <a:rect l="0" t="0" r="r" b="b"/>
                <a:pathLst>
                  <a:path w="50" h="50">
                    <a:moveTo>
                      <a:pt x="50" y="26"/>
                    </a:moveTo>
                    <a:lnTo>
                      <a:pt x="48" y="36"/>
                    </a:lnTo>
                    <a:lnTo>
                      <a:pt x="43" y="44"/>
                    </a:lnTo>
                    <a:lnTo>
                      <a:pt x="35" y="48"/>
                    </a:lnTo>
                    <a:lnTo>
                      <a:pt x="26" y="50"/>
                    </a:lnTo>
                    <a:lnTo>
                      <a:pt x="16" y="48"/>
                    </a:lnTo>
                    <a:lnTo>
                      <a:pt x="8" y="44"/>
                    </a:lnTo>
                    <a:lnTo>
                      <a:pt x="3" y="36"/>
                    </a:lnTo>
                    <a:lnTo>
                      <a:pt x="0" y="26"/>
                    </a:lnTo>
                    <a:lnTo>
                      <a:pt x="3" y="16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35" y="3"/>
                    </a:lnTo>
                    <a:lnTo>
                      <a:pt x="43" y="8"/>
                    </a:lnTo>
                    <a:lnTo>
                      <a:pt x="48" y="1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auto">
              <a:xfrm>
                <a:off x="5411788" y="2389188"/>
                <a:ext cx="46038" cy="46038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4" y="78"/>
                  </a:cxn>
                  <a:cxn ang="0">
                    <a:pos x="107" y="93"/>
                  </a:cxn>
                  <a:cxn ang="0">
                    <a:pos x="93" y="106"/>
                  </a:cxn>
                  <a:cxn ang="0">
                    <a:pos x="78" y="114"/>
                  </a:cxn>
                  <a:cxn ang="0">
                    <a:pos x="59" y="117"/>
                  </a:cxn>
                  <a:cxn ang="0">
                    <a:pos x="40" y="114"/>
                  </a:cxn>
                  <a:cxn ang="0">
                    <a:pos x="25" y="106"/>
                  </a:cxn>
                  <a:cxn ang="0">
                    <a:pos x="11" y="93"/>
                  </a:cxn>
                  <a:cxn ang="0">
                    <a:pos x="4" y="78"/>
                  </a:cxn>
                  <a:cxn ang="0">
                    <a:pos x="0" y="59"/>
                  </a:cxn>
                  <a:cxn ang="0">
                    <a:pos x="4" y="40"/>
                  </a:cxn>
                  <a:cxn ang="0">
                    <a:pos x="11" y="23"/>
                  </a:cxn>
                  <a:cxn ang="0">
                    <a:pos x="25" y="11"/>
                  </a:cxn>
                  <a:cxn ang="0">
                    <a:pos x="40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3" y="11"/>
                  </a:cxn>
                  <a:cxn ang="0">
                    <a:pos x="107" y="23"/>
                  </a:cxn>
                  <a:cxn ang="0">
                    <a:pos x="114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7">
                    <a:moveTo>
                      <a:pt x="118" y="59"/>
                    </a:moveTo>
                    <a:lnTo>
                      <a:pt x="114" y="78"/>
                    </a:lnTo>
                    <a:lnTo>
                      <a:pt x="107" y="93"/>
                    </a:lnTo>
                    <a:lnTo>
                      <a:pt x="93" y="106"/>
                    </a:lnTo>
                    <a:lnTo>
                      <a:pt x="78" y="114"/>
                    </a:lnTo>
                    <a:lnTo>
                      <a:pt x="59" y="117"/>
                    </a:lnTo>
                    <a:lnTo>
                      <a:pt x="40" y="114"/>
                    </a:lnTo>
                    <a:lnTo>
                      <a:pt x="25" y="106"/>
                    </a:lnTo>
                    <a:lnTo>
                      <a:pt x="11" y="93"/>
                    </a:lnTo>
                    <a:lnTo>
                      <a:pt x="4" y="78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1" y="23"/>
                    </a:lnTo>
                    <a:lnTo>
                      <a:pt x="25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3" y="11"/>
                    </a:lnTo>
                    <a:lnTo>
                      <a:pt x="107" y="23"/>
                    </a:lnTo>
                    <a:lnTo>
                      <a:pt x="114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auto">
              <a:xfrm>
                <a:off x="5411788" y="2436813"/>
                <a:ext cx="46038" cy="44450"/>
              </a:xfrm>
              <a:custGeom>
                <a:avLst/>
                <a:gdLst/>
                <a:ahLst/>
                <a:cxnLst>
                  <a:cxn ang="0">
                    <a:pos x="116" y="56"/>
                  </a:cxn>
                  <a:cxn ang="0">
                    <a:pos x="112" y="75"/>
                  </a:cxn>
                  <a:cxn ang="0">
                    <a:pos x="104" y="90"/>
                  </a:cxn>
                  <a:cxn ang="0">
                    <a:pos x="91" y="103"/>
                  </a:cxn>
                  <a:cxn ang="0">
                    <a:pos x="76" y="110"/>
                  </a:cxn>
                  <a:cxn ang="0">
                    <a:pos x="58" y="114"/>
                  </a:cxn>
                  <a:cxn ang="0">
                    <a:pos x="39" y="110"/>
                  </a:cxn>
                  <a:cxn ang="0">
                    <a:pos x="24" y="103"/>
                  </a:cxn>
                  <a:cxn ang="0">
                    <a:pos x="11" y="90"/>
                  </a:cxn>
                  <a:cxn ang="0">
                    <a:pos x="4" y="75"/>
                  </a:cxn>
                  <a:cxn ang="0">
                    <a:pos x="0" y="56"/>
                  </a:cxn>
                  <a:cxn ang="0">
                    <a:pos x="4" y="38"/>
                  </a:cxn>
                  <a:cxn ang="0">
                    <a:pos x="11" y="23"/>
                  </a:cxn>
                  <a:cxn ang="0">
                    <a:pos x="24" y="11"/>
                  </a:cxn>
                  <a:cxn ang="0">
                    <a:pos x="39" y="3"/>
                  </a:cxn>
                  <a:cxn ang="0">
                    <a:pos x="58" y="0"/>
                  </a:cxn>
                  <a:cxn ang="0">
                    <a:pos x="76" y="3"/>
                  </a:cxn>
                  <a:cxn ang="0">
                    <a:pos x="91" y="11"/>
                  </a:cxn>
                  <a:cxn ang="0">
                    <a:pos x="104" y="23"/>
                  </a:cxn>
                  <a:cxn ang="0">
                    <a:pos x="112" y="38"/>
                  </a:cxn>
                  <a:cxn ang="0">
                    <a:pos x="116" y="56"/>
                  </a:cxn>
                </a:cxnLst>
                <a:rect l="0" t="0" r="r" b="b"/>
                <a:pathLst>
                  <a:path w="116" h="114">
                    <a:moveTo>
                      <a:pt x="116" y="56"/>
                    </a:moveTo>
                    <a:lnTo>
                      <a:pt x="112" y="75"/>
                    </a:lnTo>
                    <a:lnTo>
                      <a:pt x="104" y="90"/>
                    </a:lnTo>
                    <a:lnTo>
                      <a:pt x="91" y="103"/>
                    </a:lnTo>
                    <a:lnTo>
                      <a:pt x="76" y="110"/>
                    </a:lnTo>
                    <a:lnTo>
                      <a:pt x="58" y="114"/>
                    </a:lnTo>
                    <a:lnTo>
                      <a:pt x="39" y="110"/>
                    </a:lnTo>
                    <a:lnTo>
                      <a:pt x="24" y="103"/>
                    </a:lnTo>
                    <a:lnTo>
                      <a:pt x="11" y="90"/>
                    </a:lnTo>
                    <a:lnTo>
                      <a:pt x="4" y="75"/>
                    </a:lnTo>
                    <a:lnTo>
                      <a:pt x="0" y="56"/>
                    </a:lnTo>
                    <a:lnTo>
                      <a:pt x="4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8" y="0"/>
                    </a:lnTo>
                    <a:lnTo>
                      <a:pt x="76" y="3"/>
                    </a:lnTo>
                    <a:lnTo>
                      <a:pt x="91" y="11"/>
                    </a:lnTo>
                    <a:lnTo>
                      <a:pt x="104" y="23"/>
                    </a:lnTo>
                    <a:lnTo>
                      <a:pt x="112" y="38"/>
                    </a:lnTo>
                    <a:lnTo>
                      <a:pt x="116" y="56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auto">
              <a:xfrm>
                <a:off x="5464175" y="2160588"/>
                <a:ext cx="34925" cy="34925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5" y="59"/>
                  </a:cxn>
                  <a:cxn ang="0">
                    <a:pos x="80" y="71"/>
                  </a:cxn>
                  <a:cxn ang="0">
                    <a:pos x="70" y="80"/>
                  </a:cxn>
                  <a:cxn ang="0">
                    <a:pos x="59" y="86"/>
                  </a:cxn>
                  <a:cxn ang="0">
                    <a:pos x="44" y="89"/>
                  </a:cxn>
                  <a:cxn ang="0">
                    <a:pos x="30" y="86"/>
                  </a:cxn>
                  <a:cxn ang="0">
                    <a:pos x="18" y="80"/>
                  </a:cxn>
                  <a:cxn ang="0">
                    <a:pos x="9" y="71"/>
                  </a:cxn>
                  <a:cxn ang="0">
                    <a:pos x="2" y="59"/>
                  </a:cxn>
                  <a:cxn ang="0">
                    <a:pos x="0" y="44"/>
                  </a:cxn>
                  <a:cxn ang="0">
                    <a:pos x="2" y="30"/>
                  </a:cxn>
                  <a:cxn ang="0">
                    <a:pos x="9" y="18"/>
                  </a:cxn>
                  <a:cxn ang="0">
                    <a:pos x="18" y="9"/>
                  </a:cxn>
                  <a:cxn ang="0">
                    <a:pos x="30" y="2"/>
                  </a:cxn>
                  <a:cxn ang="0">
                    <a:pos x="44" y="0"/>
                  </a:cxn>
                  <a:cxn ang="0">
                    <a:pos x="59" y="2"/>
                  </a:cxn>
                  <a:cxn ang="0">
                    <a:pos x="70" y="9"/>
                  </a:cxn>
                  <a:cxn ang="0">
                    <a:pos x="80" y="18"/>
                  </a:cxn>
                  <a:cxn ang="0">
                    <a:pos x="85" y="30"/>
                  </a:cxn>
                  <a:cxn ang="0">
                    <a:pos x="88" y="44"/>
                  </a:cxn>
                </a:cxnLst>
                <a:rect l="0" t="0" r="r" b="b"/>
                <a:pathLst>
                  <a:path w="88" h="89">
                    <a:moveTo>
                      <a:pt x="88" y="44"/>
                    </a:moveTo>
                    <a:lnTo>
                      <a:pt x="85" y="59"/>
                    </a:lnTo>
                    <a:lnTo>
                      <a:pt x="80" y="71"/>
                    </a:lnTo>
                    <a:lnTo>
                      <a:pt x="70" y="80"/>
                    </a:lnTo>
                    <a:lnTo>
                      <a:pt x="59" y="86"/>
                    </a:lnTo>
                    <a:lnTo>
                      <a:pt x="44" y="89"/>
                    </a:lnTo>
                    <a:lnTo>
                      <a:pt x="30" y="86"/>
                    </a:lnTo>
                    <a:lnTo>
                      <a:pt x="18" y="80"/>
                    </a:lnTo>
                    <a:lnTo>
                      <a:pt x="9" y="71"/>
                    </a:lnTo>
                    <a:lnTo>
                      <a:pt x="2" y="59"/>
                    </a:lnTo>
                    <a:lnTo>
                      <a:pt x="0" y="44"/>
                    </a:lnTo>
                    <a:lnTo>
                      <a:pt x="2" y="30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59" y="2"/>
                    </a:lnTo>
                    <a:lnTo>
                      <a:pt x="70" y="9"/>
                    </a:lnTo>
                    <a:lnTo>
                      <a:pt x="80" y="18"/>
                    </a:lnTo>
                    <a:lnTo>
                      <a:pt x="85" y="30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auto">
              <a:xfrm>
                <a:off x="5459413" y="2203450"/>
                <a:ext cx="42863" cy="42863"/>
              </a:xfrm>
              <a:custGeom>
                <a:avLst/>
                <a:gdLst/>
                <a:ahLst/>
                <a:cxnLst>
                  <a:cxn ang="0">
                    <a:pos x="109" y="54"/>
                  </a:cxn>
                  <a:cxn ang="0">
                    <a:pos x="105" y="70"/>
                  </a:cxn>
                  <a:cxn ang="0">
                    <a:pos x="99" y="86"/>
                  </a:cxn>
                  <a:cxn ang="0">
                    <a:pos x="87" y="98"/>
                  </a:cxn>
                  <a:cxn ang="0">
                    <a:pos x="71" y="105"/>
                  </a:cxn>
                  <a:cxn ang="0">
                    <a:pos x="54" y="108"/>
                  </a:cxn>
                  <a:cxn ang="0">
                    <a:pos x="38" y="105"/>
                  </a:cxn>
                  <a:cxn ang="0">
                    <a:pos x="22" y="98"/>
                  </a:cxn>
                  <a:cxn ang="0">
                    <a:pos x="10" y="86"/>
                  </a:cxn>
                  <a:cxn ang="0">
                    <a:pos x="4" y="70"/>
                  </a:cxn>
                  <a:cxn ang="0">
                    <a:pos x="0" y="54"/>
                  </a:cxn>
                  <a:cxn ang="0">
                    <a:pos x="4" y="37"/>
                  </a:cxn>
                  <a:cxn ang="0">
                    <a:pos x="10" y="22"/>
                  </a:cxn>
                  <a:cxn ang="0">
                    <a:pos x="22" y="10"/>
                  </a:cxn>
                  <a:cxn ang="0">
                    <a:pos x="38" y="3"/>
                  </a:cxn>
                  <a:cxn ang="0">
                    <a:pos x="54" y="0"/>
                  </a:cxn>
                  <a:cxn ang="0">
                    <a:pos x="71" y="3"/>
                  </a:cxn>
                  <a:cxn ang="0">
                    <a:pos x="87" y="10"/>
                  </a:cxn>
                  <a:cxn ang="0">
                    <a:pos x="99" y="22"/>
                  </a:cxn>
                  <a:cxn ang="0">
                    <a:pos x="105" y="37"/>
                  </a:cxn>
                  <a:cxn ang="0">
                    <a:pos x="109" y="54"/>
                  </a:cxn>
                </a:cxnLst>
                <a:rect l="0" t="0" r="r" b="b"/>
                <a:pathLst>
                  <a:path w="109" h="108">
                    <a:moveTo>
                      <a:pt x="109" y="54"/>
                    </a:moveTo>
                    <a:lnTo>
                      <a:pt x="105" y="70"/>
                    </a:lnTo>
                    <a:lnTo>
                      <a:pt x="99" y="86"/>
                    </a:lnTo>
                    <a:lnTo>
                      <a:pt x="87" y="98"/>
                    </a:lnTo>
                    <a:lnTo>
                      <a:pt x="71" y="105"/>
                    </a:lnTo>
                    <a:lnTo>
                      <a:pt x="54" y="108"/>
                    </a:lnTo>
                    <a:lnTo>
                      <a:pt x="38" y="105"/>
                    </a:lnTo>
                    <a:lnTo>
                      <a:pt x="22" y="98"/>
                    </a:lnTo>
                    <a:lnTo>
                      <a:pt x="10" y="86"/>
                    </a:lnTo>
                    <a:lnTo>
                      <a:pt x="4" y="70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8" y="3"/>
                    </a:lnTo>
                    <a:lnTo>
                      <a:pt x="54" y="0"/>
                    </a:lnTo>
                    <a:lnTo>
                      <a:pt x="71" y="3"/>
                    </a:lnTo>
                    <a:lnTo>
                      <a:pt x="87" y="10"/>
                    </a:lnTo>
                    <a:lnTo>
                      <a:pt x="99" y="22"/>
                    </a:lnTo>
                    <a:lnTo>
                      <a:pt x="105" y="37"/>
                    </a:lnTo>
                    <a:lnTo>
                      <a:pt x="109" y="5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auto">
              <a:xfrm>
                <a:off x="5457825" y="2247900"/>
                <a:ext cx="46038" cy="46038"/>
              </a:xfrm>
              <a:custGeom>
                <a:avLst/>
                <a:gdLst/>
                <a:ahLst/>
                <a:cxnLst>
                  <a:cxn ang="0">
                    <a:pos x="115" y="57"/>
                  </a:cxn>
                  <a:cxn ang="0">
                    <a:pos x="112" y="76"/>
                  </a:cxn>
                  <a:cxn ang="0">
                    <a:pos x="104" y="92"/>
                  </a:cxn>
                  <a:cxn ang="0">
                    <a:pos x="91" y="104"/>
                  </a:cxn>
                  <a:cxn ang="0">
                    <a:pos x="75" y="111"/>
                  </a:cxn>
                  <a:cxn ang="0">
                    <a:pos x="57" y="115"/>
                  </a:cxn>
                  <a:cxn ang="0">
                    <a:pos x="39" y="111"/>
                  </a:cxn>
                  <a:cxn ang="0">
                    <a:pos x="23" y="104"/>
                  </a:cxn>
                  <a:cxn ang="0">
                    <a:pos x="11" y="92"/>
                  </a:cxn>
                  <a:cxn ang="0">
                    <a:pos x="3" y="76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4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7" y="0"/>
                  </a:cxn>
                  <a:cxn ang="0">
                    <a:pos x="75" y="3"/>
                  </a:cxn>
                  <a:cxn ang="0">
                    <a:pos x="91" y="11"/>
                  </a:cxn>
                  <a:cxn ang="0">
                    <a:pos x="104" y="24"/>
                  </a:cxn>
                  <a:cxn ang="0">
                    <a:pos x="112" y="39"/>
                  </a:cxn>
                  <a:cxn ang="0">
                    <a:pos x="115" y="57"/>
                  </a:cxn>
                </a:cxnLst>
                <a:rect l="0" t="0" r="r" b="b"/>
                <a:pathLst>
                  <a:path w="115" h="115">
                    <a:moveTo>
                      <a:pt x="115" y="57"/>
                    </a:moveTo>
                    <a:lnTo>
                      <a:pt x="112" y="76"/>
                    </a:lnTo>
                    <a:lnTo>
                      <a:pt x="104" y="92"/>
                    </a:lnTo>
                    <a:lnTo>
                      <a:pt x="91" y="104"/>
                    </a:lnTo>
                    <a:lnTo>
                      <a:pt x="75" y="111"/>
                    </a:lnTo>
                    <a:lnTo>
                      <a:pt x="57" y="115"/>
                    </a:lnTo>
                    <a:lnTo>
                      <a:pt x="39" y="111"/>
                    </a:lnTo>
                    <a:lnTo>
                      <a:pt x="23" y="104"/>
                    </a:lnTo>
                    <a:lnTo>
                      <a:pt x="11" y="92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75" y="3"/>
                    </a:lnTo>
                    <a:lnTo>
                      <a:pt x="91" y="11"/>
                    </a:lnTo>
                    <a:lnTo>
                      <a:pt x="104" y="24"/>
                    </a:lnTo>
                    <a:lnTo>
                      <a:pt x="112" y="39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auto">
              <a:xfrm>
                <a:off x="5459413" y="2297113"/>
                <a:ext cx="42863" cy="42863"/>
              </a:xfrm>
              <a:custGeom>
                <a:avLst/>
                <a:gdLst/>
                <a:ahLst/>
                <a:cxnLst>
                  <a:cxn ang="0">
                    <a:pos x="110" y="55"/>
                  </a:cxn>
                  <a:cxn ang="0">
                    <a:pos x="106" y="72"/>
                  </a:cxn>
                  <a:cxn ang="0">
                    <a:pos x="100" y="88"/>
                  </a:cxn>
                  <a:cxn ang="0">
                    <a:pos x="88" y="99"/>
                  </a:cxn>
                  <a:cxn ang="0">
                    <a:pos x="72" y="107"/>
                  </a:cxn>
                  <a:cxn ang="0">
                    <a:pos x="55" y="110"/>
                  </a:cxn>
                  <a:cxn ang="0">
                    <a:pos x="38" y="107"/>
                  </a:cxn>
                  <a:cxn ang="0">
                    <a:pos x="22" y="99"/>
                  </a:cxn>
                  <a:cxn ang="0">
                    <a:pos x="11" y="88"/>
                  </a:cxn>
                  <a:cxn ang="0">
                    <a:pos x="3" y="72"/>
                  </a:cxn>
                  <a:cxn ang="0">
                    <a:pos x="0" y="55"/>
                  </a:cxn>
                  <a:cxn ang="0">
                    <a:pos x="3" y="38"/>
                  </a:cxn>
                  <a:cxn ang="0">
                    <a:pos x="11" y="23"/>
                  </a:cxn>
                  <a:cxn ang="0">
                    <a:pos x="22" y="10"/>
                  </a:cxn>
                  <a:cxn ang="0">
                    <a:pos x="38" y="4"/>
                  </a:cxn>
                  <a:cxn ang="0">
                    <a:pos x="55" y="0"/>
                  </a:cxn>
                  <a:cxn ang="0">
                    <a:pos x="72" y="4"/>
                  </a:cxn>
                  <a:cxn ang="0">
                    <a:pos x="88" y="10"/>
                  </a:cxn>
                  <a:cxn ang="0">
                    <a:pos x="100" y="23"/>
                  </a:cxn>
                  <a:cxn ang="0">
                    <a:pos x="106" y="38"/>
                  </a:cxn>
                  <a:cxn ang="0">
                    <a:pos x="110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06" y="72"/>
                    </a:lnTo>
                    <a:lnTo>
                      <a:pt x="100" y="88"/>
                    </a:lnTo>
                    <a:lnTo>
                      <a:pt x="88" y="99"/>
                    </a:lnTo>
                    <a:lnTo>
                      <a:pt x="72" y="107"/>
                    </a:lnTo>
                    <a:lnTo>
                      <a:pt x="55" y="110"/>
                    </a:lnTo>
                    <a:lnTo>
                      <a:pt x="38" y="107"/>
                    </a:lnTo>
                    <a:lnTo>
                      <a:pt x="22" y="99"/>
                    </a:lnTo>
                    <a:lnTo>
                      <a:pt x="11" y="88"/>
                    </a:lnTo>
                    <a:lnTo>
                      <a:pt x="3" y="72"/>
                    </a:lnTo>
                    <a:lnTo>
                      <a:pt x="0" y="55"/>
                    </a:lnTo>
                    <a:lnTo>
                      <a:pt x="3" y="38"/>
                    </a:lnTo>
                    <a:lnTo>
                      <a:pt x="11" y="23"/>
                    </a:lnTo>
                    <a:lnTo>
                      <a:pt x="22" y="10"/>
                    </a:lnTo>
                    <a:lnTo>
                      <a:pt x="38" y="4"/>
                    </a:lnTo>
                    <a:lnTo>
                      <a:pt x="55" y="0"/>
                    </a:lnTo>
                    <a:lnTo>
                      <a:pt x="72" y="4"/>
                    </a:lnTo>
                    <a:lnTo>
                      <a:pt x="88" y="10"/>
                    </a:lnTo>
                    <a:lnTo>
                      <a:pt x="100" y="23"/>
                    </a:lnTo>
                    <a:lnTo>
                      <a:pt x="106" y="38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auto">
              <a:xfrm>
                <a:off x="5461000" y="2344738"/>
                <a:ext cx="41275" cy="41275"/>
              </a:xfrm>
              <a:custGeom>
                <a:avLst/>
                <a:gdLst/>
                <a:ahLst/>
                <a:cxnLst>
                  <a:cxn ang="0">
                    <a:pos x="103" y="51"/>
                  </a:cxn>
                  <a:cxn ang="0">
                    <a:pos x="101" y="68"/>
                  </a:cxn>
                  <a:cxn ang="0">
                    <a:pos x="93" y="81"/>
                  </a:cxn>
                  <a:cxn ang="0">
                    <a:pos x="82" y="92"/>
                  </a:cxn>
                  <a:cxn ang="0">
                    <a:pos x="68" y="100"/>
                  </a:cxn>
                  <a:cxn ang="0">
                    <a:pos x="52" y="102"/>
                  </a:cxn>
                  <a:cxn ang="0">
                    <a:pos x="36" y="100"/>
                  </a:cxn>
                  <a:cxn ang="0">
                    <a:pos x="21" y="92"/>
                  </a:cxn>
                  <a:cxn ang="0">
                    <a:pos x="10" y="81"/>
                  </a:cxn>
                  <a:cxn ang="0">
                    <a:pos x="3" y="68"/>
                  </a:cxn>
                  <a:cxn ang="0">
                    <a:pos x="0" y="51"/>
                  </a:cxn>
                  <a:cxn ang="0">
                    <a:pos x="3" y="3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6" y="2"/>
                  </a:cxn>
                  <a:cxn ang="0">
                    <a:pos x="52" y="0"/>
                  </a:cxn>
                  <a:cxn ang="0">
                    <a:pos x="68" y="2"/>
                  </a:cxn>
                  <a:cxn ang="0">
                    <a:pos x="82" y="10"/>
                  </a:cxn>
                  <a:cxn ang="0">
                    <a:pos x="93" y="21"/>
                  </a:cxn>
                  <a:cxn ang="0">
                    <a:pos x="101" y="35"/>
                  </a:cxn>
                  <a:cxn ang="0">
                    <a:pos x="103" y="51"/>
                  </a:cxn>
                </a:cxnLst>
                <a:rect l="0" t="0" r="r" b="b"/>
                <a:pathLst>
                  <a:path w="103" h="102">
                    <a:moveTo>
                      <a:pt x="103" y="51"/>
                    </a:moveTo>
                    <a:lnTo>
                      <a:pt x="101" y="68"/>
                    </a:lnTo>
                    <a:lnTo>
                      <a:pt x="93" y="81"/>
                    </a:lnTo>
                    <a:lnTo>
                      <a:pt x="82" y="92"/>
                    </a:lnTo>
                    <a:lnTo>
                      <a:pt x="68" y="100"/>
                    </a:lnTo>
                    <a:lnTo>
                      <a:pt x="52" y="102"/>
                    </a:lnTo>
                    <a:lnTo>
                      <a:pt x="36" y="100"/>
                    </a:lnTo>
                    <a:lnTo>
                      <a:pt x="21" y="92"/>
                    </a:lnTo>
                    <a:lnTo>
                      <a:pt x="10" y="81"/>
                    </a:lnTo>
                    <a:lnTo>
                      <a:pt x="3" y="68"/>
                    </a:lnTo>
                    <a:lnTo>
                      <a:pt x="0" y="51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1" y="10"/>
                    </a:lnTo>
                    <a:lnTo>
                      <a:pt x="36" y="2"/>
                    </a:lnTo>
                    <a:lnTo>
                      <a:pt x="52" y="0"/>
                    </a:lnTo>
                    <a:lnTo>
                      <a:pt x="68" y="2"/>
                    </a:lnTo>
                    <a:lnTo>
                      <a:pt x="82" y="10"/>
                    </a:lnTo>
                    <a:lnTo>
                      <a:pt x="93" y="21"/>
                    </a:lnTo>
                    <a:lnTo>
                      <a:pt x="101" y="35"/>
                    </a:lnTo>
                    <a:lnTo>
                      <a:pt x="103" y="51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0" name="Freeform 16"/>
              <p:cNvSpPr>
                <a:spLocks/>
              </p:cNvSpPr>
              <p:nvPr/>
            </p:nvSpPr>
            <p:spPr bwMode="auto">
              <a:xfrm>
                <a:off x="5457825" y="2387600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60"/>
                  </a:cxn>
                  <a:cxn ang="0">
                    <a:pos x="115" y="79"/>
                  </a:cxn>
                  <a:cxn ang="0">
                    <a:pos x="107" y="94"/>
                  </a:cxn>
                  <a:cxn ang="0">
                    <a:pos x="94" y="107"/>
                  </a:cxn>
                  <a:cxn ang="0">
                    <a:pos x="78" y="115"/>
                  </a:cxn>
                  <a:cxn ang="0">
                    <a:pos x="59" y="118"/>
                  </a:cxn>
                  <a:cxn ang="0">
                    <a:pos x="41" y="115"/>
                  </a:cxn>
                  <a:cxn ang="0">
                    <a:pos x="24" y="107"/>
                  </a:cxn>
                  <a:cxn ang="0">
                    <a:pos x="11" y="94"/>
                  </a:cxn>
                  <a:cxn ang="0">
                    <a:pos x="3" y="79"/>
                  </a:cxn>
                  <a:cxn ang="0">
                    <a:pos x="0" y="60"/>
                  </a:cxn>
                  <a:cxn ang="0">
                    <a:pos x="3" y="41"/>
                  </a:cxn>
                  <a:cxn ang="0">
                    <a:pos x="11" y="24"/>
                  </a:cxn>
                  <a:cxn ang="0">
                    <a:pos x="24" y="11"/>
                  </a:cxn>
                  <a:cxn ang="0">
                    <a:pos x="41" y="3"/>
                  </a:cxn>
                  <a:cxn ang="0">
                    <a:pos x="59" y="0"/>
                  </a:cxn>
                  <a:cxn ang="0">
                    <a:pos x="78" y="3"/>
                  </a:cxn>
                  <a:cxn ang="0">
                    <a:pos x="94" y="11"/>
                  </a:cxn>
                  <a:cxn ang="0">
                    <a:pos x="107" y="24"/>
                  </a:cxn>
                  <a:cxn ang="0">
                    <a:pos x="115" y="41"/>
                  </a:cxn>
                  <a:cxn ang="0">
                    <a:pos x="118" y="60"/>
                  </a:cxn>
                </a:cxnLst>
                <a:rect l="0" t="0" r="r" b="b"/>
                <a:pathLst>
                  <a:path w="118" h="118">
                    <a:moveTo>
                      <a:pt x="118" y="60"/>
                    </a:moveTo>
                    <a:lnTo>
                      <a:pt x="115" y="79"/>
                    </a:lnTo>
                    <a:lnTo>
                      <a:pt x="107" y="94"/>
                    </a:lnTo>
                    <a:lnTo>
                      <a:pt x="94" y="107"/>
                    </a:lnTo>
                    <a:lnTo>
                      <a:pt x="78" y="115"/>
                    </a:lnTo>
                    <a:lnTo>
                      <a:pt x="59" y="118"/>
                    </a:lnTo>
                    <a:lnTo>
                      <a:pt x="41" y="115"/>
                    </a:lnTo>
                    <a:lnTo>
                      <a:pt x="24" y="107"/>
                    </a:lnTo>
                    <a:lnTo>
                      <a:pt x="11" y="94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1" y="3"/>
                    </a:lnTo>
                    <a:lnTo>
                      <a:pt x="59" y="0"/>
                    </a:lnTo>
                    <a:lnTo>
                      <a:pt x="78" y="3"/>
                    </a:lnTo>
                    <a:lnTo>
                      <a:pt x="94" y="11"/>
                    </a:lnTo>
                    <a:lnTo>
                      <a:pt x="107" y="24"/>
                    </a:lnTo>
                    <a:lnTo>
                      <a:pt x="115" y="41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1" name="Freeform 17"/>
              <p:cNvSpPr>
                <a:spLocks/>
              </p:cNvSpPr>
              <p:nvPr/>
            </p:nvSpPr>
            <p:spPr bwMode="auto">
              <a:xfrm>
                <a:off x="5457825" y="2435225"/>
                <a:ext cx="47625" cy="47625"/>
              </a:xfrm>
              <a:custGeom>
                <a:avLst/>
                <a:gdLst/>
                <a:ahLst/>
                <a:cxnLst>
                  <a:cxn ang="0">
                    <a:pos x="118" y="59"/>
                  </a:cxn>
                  <a:cxn ang="0">
                    <a:pos x="115" y="78"/>
                  </a:cxn>
                  <a:cxn ang="0">
                    <a:pos x="107" y="95"/>
                  </a:cxn>
                  <a:cxn ang="0">
                    <a:pos x="94" y="108"/>
                  </a:cxn>
                  <a:cxn ang="0">
                    <a:pos x="78" y="116"/>
                  </a:cxn>
                  <a:cxn ang="0">
                    <a:pos x="59" y="119"/>
                  </a:cxn>
                  <a:cxn ang="0">
                    <a:pos x="41" y="116"/>
                  </a:cxn>
                  <a:cxn ang="0">
                    <a:pos x="24" y="108"/>
                  </a:cxn>
                  <a:cxn ang="0">
                    <a:pos x="11" y="95"/>
                  </a:cxn>
                  <a:cxn ang="0">
                    <a:pos x="3" y="78"/>
                  </a:cxn>
                  <a:cxn ang="0">
                    <a:pos x="0" y="59"/>
                  </a:cxn>
                  <a:cxn ang="0">
                    <a:pos x="3" y="40"/>
                  </a:cxn>
                  <a:cxn ang="0">
                    <a:pos x="11" y="25"/>
                  </a:cxn>
                  <a:cxn ang="0">
                    <a:pos x="24" y="11"/>
                  </a:cxn>
                  <a:cxn ang="0">
                    <a:pos x="41" y="4"/>
                  </a:cxn>
                  <a:cxn ang="0">
                    <a:pos x="59" y="0"/>
                  </a:cxn>
                  <a:cxn ang="0">
                    <a:pos x="78" y="4"/>
                  </a:cxn>
                  <a:cxn ang="0">
                    <a:pos x="94" y="11"/>
                  </a:cxn>
                  <a:cxn ang="0">
                    <a:pos x="107" y="25"/>
                  </a:cxn>
                  <a:cxn ang="0">
                    <a:pos x="115" y="40"/>
                  </a:cxn>
                  <a:cxn ang="0">
                    <a:pos x="118" y="59"/>
                  </a:cxn>
                </a:cxnLst>
                <a:rect l="0" t="0" r="r" b="b"/>
                <a:pathLst>
                  <a:path w="118" h="119">
                    <a:moveTo>
                      <a:pt x="118" y="59"/>
                    </a:moveTo>
                    <a:lnTo>
                      <a:pt x="115" y="78"/>
                    </a:lnTo>
                    <a:lnTo>
                      <a:pt x="107" y="95"/>
                    </a:lnTo>
                    <a:lnTo>
                      <a:pt x="94" y="108"/>
                    </a:lnTo>
                    <a:lnTo>
                      <a:pt x="78" y="116"/>
                    </a:lnTo>
                    <a:lnTo>
                      <a:pt x="59" y="119"/>
                    </a:lnTo>
                    <a:lnTo>
                      <a:pt x="41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5"/>
                    </a:lnTo>
                    <a:lnTo>
                      <a:pt x="24" y="11"/>
                    </a:lnTo>
                    <a:lnTo>
                      <a:pt x="41" y="4"/>
                    </a:lnTo>
                    <a:lnTo>
                      <a:pt x="59" y="0"/>
                    </a:lnTo>
                    <a:lnTo>
                      <a:pt x="78" y="4"/>
                    </a:lnTo>
                    <a:lnTo>
                      <a:pt x="94" y="11"/>
                    </a:lnTo>
                    <a:lnTo>
                      <a:pt x="107" y="25"/>
                    </a:lnTo>
                    <a:lnTo>
                      <a:pt x="115" y="40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2" name="Freeform 18"/>
              <p:cNvSpPr>
                <a:spLocks/>
              </p:cNvSpPr>
              <p:nvPr/>
            </p:nvSpPr>
            <p:spPr bwMode="auto">
              <a:xfrm>
                <a:off x="5457825" y="2482850"/>
                <a:ext cx="46038" cy="46038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111" y="75"/>
                  </a:cxn>
                  <a:cxn ang="0">
                    <a:pos x="103" y="91"/>
                  </a:cxn>
                  <a:cxn ang="0">
                    <a:pos x="91" y="103"/>
                  </a:cxn>
                  <a:cxn ang="0">
                    <a:pos x="75" y="111"/>
                  </a:cxn>
                  <a:cxn ang="0">
                    <a:pos x="57" y="114"/>
                  </a:cxn>
                  <a:cxn ang="0">
                    <a:pos x="39" y="111"/>
                  </a:cxn>
                  <a:cxn ang="0">
                    <a:pos x="23" y="103"/>
                  </a:cxn>
                  <a:cxn ang="0">
                    <a:pos x="11" y="91"/>
                  </a:cxn>
                  <a:cxn ang="0">
                    <a:pos x="3" y="75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11" y="23"/>
                  </a:cxn>
                  <a:cxn ang="0">
                    <a:pos x="23" y="11"/>
                  </a:cxn>
                  <a:cxn ang="0">
                    <a:pos x="39" y="3"/>
                  </a:cxn>
                  <a:cxn ang="0">
                    <a:pos x="57" y="0"/>
                  </a:cxn>
                  <a:cxn ang="0">
                    <a:pos x="75" y="3"/>
                  </a:cxn>
                  <a:cxn ang="0">
                    <a:pos x="91" y="11"/>
                  </a:cxn>
                  <a:cxn ang="0">
                    <a:pos x="103" y="23"/>
                  </a:cxn>
                  <a:cxn ang="0">
                    <a:pos x="111" y="39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lnTo>
                      <a:pt x="111" y="75"/>
                    </a:lnTo>
                    <a:lnTo>
                      <a:pt x="103" y="91"/>
                    </a:lnTo>
                    <a:lnTo>
                      <a:pt x="91" y="103"/>
                    </a:lnTo>
                    <a:lnTo>
                      <a:pt x="75" y="111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75" y="3"/>
                    </a:lnTo>
                    <a:lnTo>
                      <a:pt x="91" y="11"/>
                    </a:lnTo>
                    <a:lnTo>
                      <a:pt x="103" y="23"/>
                    </a:lnTo>
                    <a:lnTo>
                      <a:pt x="111" y="39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3" name="Freeform 19"/>
              <p:cNvSpPr>
                <a:spLocks/>
              </p:cNvSpPr>
              <p:nvPr/>
            </p:nvSpPr>
            <p:spPr bwMode="auto">
              <a:xfrm>
                <a:off x="5464175" y="2535238"/>
                <a:ext cx="34925" cy="34925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5" y="58"/>
                  </a:cxn>
                  <a:cxn ang="0">
                    <a:pos x="80" y="71"/>
                  </a:cxn>
                  <a:cxn ang="0">
                    <a:pos x="70" y="80"/>
                  </a:cxn>
                  <a:cxn ang="0">
                    <a:pos x="59" y="86"/>
                  </a:cxn>
                  <a:cxn ang="0">
                    <a:pos x="44" y="88"/>
                  </a:cxn>
                  <a:cxn ang="0">
                    <a:pos x="30" y="86"/>
                  </a:cxn>
                  <a:cxn ang="0">
                    <a:pos x="18" y="80"/>
                  </a:cxn>
                  <a:cxn ang="0">
                    <a:pos x="9" y="71"/>
                  </a:cxn>
                  <a:cxn ang="0">
                    <a:pos x="2" y="58"/>
                  </a:cxn>
                  <a:cxn ang="0">
                    <a:pos x="0" y="44"/>
                  </a:cxn>
                  <a:cxn ang="0">
                    <a:pos x="2" y="30"/>
                  </a:cxn>
                  <a:cxn ang="0">
                    <a:pos x="9" y="18"/>
                  </a:cxn>
                  <a:cxn ang="0">
                    <a:pos x="18" y="9"/>
                  </a:cxn>
                  <a:cxn ang="0">
                    <a:pos x="30" y="2"/>
                  </a:cxn>
                  <a:cxn ang="0">
                    <a:pos x="44" y="0"/>
                  </a:cxn>
                  <a:cxn ang="0">
                    <a:pos x="59" y="2"/>
                  </a:cxn>
                  <a:cxn ang="0">
                    <a:pos x="70" y="9"/>
                  </a:cxn>
                  <a:cxn ang="0">
                    <a:pos x="80" y="18"/>
                  </a:cxn>
                  <a:cxn ang="0">
                    <a:pos x="85" y="30"/>
                  </a:cxn>
                  <a:cxn ang="0">
                    <a:pos x="88" y="44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5" y="58"/>
                    </a:lnTo>
                    <a:lnTo>
                      <a:pt x="80" y="71"/>
                    </a:lnTo>
                    <a:lnTo>
                      <a:pt x="70" y="80"/>
                    </a:lnTo>
                    <a:lnTo>
                      <a:pt x="59" y="86"/>
                    </a:lnTo>
                    <a:lnTo>
                      <a:pt x="44" y="88"/>
                    </a:lnTo>
                    <a:lnTo>
                      <a:pt x="30" y="86"/>
                    </a:lnTo>
                    <a:lnTo>
                      <a:pt x="18" y="80"/>
                    </a:lnTo>
                    <a:lnTo>
                      <a:pt x="9" y="71"/>
                    </a:lnTo>
                    <a:lnTo>
                      <a:pt x="2" y="58"/>
                    </a:lnTo>
                    <a:lnTo>
                      <a:pt x="0" y="44"/>
                    </a:lnTo>
                    <a:lnTo>
                      <a:pt x="2" y="30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59" y="2"/>
                    </a:lnTo>
                    <a:lnTo>
                      <a:pt x="70" y="9"/>
                    </a:lnTo>
                    <a:lnTo>
                      <a:pt x="80" y="18"/>
                    </a:lnTo>
                    <a:lnTo>
                      <a:pt x="85" y="30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3" name="Freeform 329"/>
              <p:cNvSpPr>
                <a:spLocks/>
              </p:cNvSpPr>
              <p:nvPr/>
            </p:nvSpPr>
            <p:spPr bwMode="auto">
              <a:xfrm>
                <a:off x="5424488" y="2495550"/>
                <a:ext cx="19050" cy="20638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35"/>
                  </a:cxn>
                  <a:cxn ang="0">
                    <a:pos x="43" y="42"/>
                  </a:cxn>
                  <a:cxn ang="0">
                    <a:pos x="35" y="48"/>
                  </a:cxn>
                  <a:cxn ang="0">
                    <a:pos x="26" y="50"/>
                  </a:cxn>
                  <a:cxn ang="0">
                    <a:pos x="16" y="48"/>
                  </a:cxn>
                  <a:cxn ang="0">
                    <a:pos x="8" y="42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5" y="2"/>
                  </a:cxn>
                  <a:cxn ang="0">
                    <a:pos x="43" y="8"/>
                  </a:cxn>
                  <a:cxn ang="0">
                    <a:pos x="48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35"/>
                    </a:lnTo>
                    <a:lnTo>
                      <a:pt x="43" y="42"/>
                    </a:lnTo>
                    <a:lnTo>
                      <a:pt x="35" y="48"/>
                    </a:lnTo>
                    <a:lnTo>
                      <a:pt x="26" y="50"/>
                    </a:lnTo>
                    <a:lnTo>
                      <a:pt x="16" y="48"/>
                    </a:lnTo>
                    <a:lnTo>
                      <a:pt x="8" y="42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5" y="2"/>
                    </a:lnTo>
                    <a:lnTo>
                      <a:pt x="43" y="8"/>
                    </a:lnTo>
                    <a:lnTo>
                      <a:pt x="48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7A9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52" name="Группа 1351"/>
          <p:cNvGrpSpPr/>
          <p:nvPr/>
        </p:nvGrpSpPr>
        <p:grpSpPr>
          <a:xfrm>
            <a:off x="1189091" y="1738183"/>
            <a:ext cx="766121" cy="766120"/>
            <a:chOff x="4276725" y="1990725"/>
            <a:chExt cx="1219201" cy="121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605" name="Freeform 741"/>
            <p:cNvSpPr>
              <a:spLocks/>
            </p:cNvSpPr>
            <p:nvPr/>
          </p:nvSpPr>
          <p:spPr bwMode="auto">
            <a:xfrm>
              <a:off x="4365625" y="2016125"/>
              <a:ext cx="652463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1" y="0"/>
                </a:cxn>
                <a:cxn ang="0">
                  <a:pos x="0" y="114"/>
                </a:cxn>
                <a:cxn ang="0">
                  <a:pos x="0" y="0"/>
                </a:cxn>
              </a:cxnLst>
              <a:rect l="0" t="0" r="r" b="b"/>
              <a:pathLst>
                <a:path w="411" h="114">
                  <a:moveTo>
                    <a:pt x="0" y="0"/>
                  </a:moveTo>
                  <a:lnTo>
                    <a:pt x="411" y="0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06" name="Freeform 742"/>
            <p:cNvSpPr>
              <a:spLocks/>
            </p:cNvSpPr>
            <p:nvPr/>
          </p:nvSpPr>
          <p:spPr bwMode="auto">
            <a:xfrm>
              <a:off x="4365625" y="2016125"/>
              <a:ext cx="752475" cy="207963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474" y="0"/>
                </a:cxn>
                <a:cxn ang="0">
                  <a:pos x="0" y="131"/>
                </a:cxn>
                <a:cxn ang="0">
                  <a:pos x="0" y="115"/>
                </a:cxn>
                <a:cxn ang="0">
                  <a:pos x="415" y="0"/>
                </a:cxn>
              </a:cxnLst>
              <a:rect l="0" t="0" r="r" b="b"/>
              <a:pathLst>
                <a:path w="474" h="131">
                  <a:moveTo>
                    <a:pt x="415" y="0"/>
                  </a:moveTo>
                  <a:lnTo>
                    <a:pt x="474" y="0"/>
                  </a:lnTo>
                  <a:lnTo>
                    <a:pt x="0" y="131"/>
                  </a:lnTo>
                  <a:lnTo>
                    <a:pt x="0" y="11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07" name="Freeform 743"/>
            <p:cNvSpPr>
              <a:spLocks/>
            </p:cNvSpPr>
            <p:nvPr/>
          </p:nvSpPr>
          <p:spPr bwMode="auto">
            <a:xfrm>
              <a:off x="4365625" y="2016125"/>
              <a:ext cx="830263" cy="234950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520" y="0"/>
                </a:cxn>
                <a:cxn ang="0">
                  <a:pos x="523" y="4"/>
                </a:cxn>
                <a:cxn ang="0">
                  <a:pos x="0" y="148"/>
                </a:cxn>
                <a:cxn ang="0">
                  <a:pos x="0" y="131"/>
                </a:cxn>
                <a:cxn ang="0">
                  <a:pos x="473" y="0"/>
                </a:cxn>
              </a:cxnLst>
              <a:rect l="0" t="0" r="r" b="b"/>
              <a:pathLst>
                <a:path w="523" h="148">
                  <a:moveTo>
                    <a:pt x="473" y="0"/>
                  </a:moveTo>
                  <a:lnTo>
                    <a:pt x="520" y="0"/>
                  </a:lnTo>
                  <a:lnTo>
                    <a:pt x="523" y="4"/>
                  </a:lnTo>
                  <a:lnTo>
                    <a:pt x="0" y="148"/>
                  </a:lnTo>
                  <a:lnTo>
                    <a:pt x="0" y="131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08" name="Freeform 744"/>
            <p:cNvSpPr>
              <a:spLocks/>
            </p:cNvSpPr>
            <p:nvPr/>
          </p:nvSpPr>
          <p:spPr bwMode="auto">
            <a:xfrm>
              <a:off x="4365625" y="2022475"/>
              <a:ext cx="849313" cy="254000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35" y="12"/>
                </a:cxn>
                <a:cxn ang="0">
                  <a:pos x="0" y="160"/>
                </a:cxn>
                <a:cxn ang="0">
                  <a:pos x="0" y="144"/>
                </a:cxn>
                <a:cxn ang="0">
                  <a:pos x="523" y="0"/>
                </a:cxn>
              </a:cxnLst>
              <a:rect l="0" t="0" r="r" b="b"/>
              <a:pathLst>
                <a:path w="535" h="160">
                  <a:moveTo>
                    <a:pt x="523" y="0"/>
                  </a:moveTo>
                  <a:lnTo>
                    <a:pt x="535" y="12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09" name="Freeform 745"/>
            <p:cNvSpPr>
              <a:spLocks/>
            </p:cNvSpPr>
            <p:nvPr/>
          </p:nvSpPr>
          <p:spPr bwMode="auto">
            <a:xfrm>
              <a:off x="4365625" y="2041525"/>
              <a:ext cx="869950" cy="260350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548" y="13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535" y="0"/>
                </a:cxn>
              </a:cxnLst>
              <a:rect l="0" t="0" r="r" b="b"/>
              <a:pathLst>
                <a:path w="548" h="164">
                  <a:moveTo>
                    <a:pt x="535" y="0"/>
                  </a:moveTo>
                  <a:lnTo>
                    <a:pt x="548" y="13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1" name="Freeform 747"/>
            <p:cNvSpPr>
              <a:spLocks/>
            </p:cNvSpPr>
            <p:nvPr/>
          </p:nvSpPr>
          <p:spPr bwMode="auto">
            <a:xfrm>
              <a:off x="4365625" y="2062163"/>
              <a:ext cx="890588" cy="266700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61" y="13"/>
                </a:cxn>
                <a:cxn ang="0">
                  <a:pos x="0" y="168"/>
                </a:cxn>
                <a:cxn ang="0">
                  <a:pos x="0" y="151"/>
                </a:cxn>
                <a:cxn ang="0">
                  <a:pos x="548" y="0"/>
                </a:cxn>
              </a:cxnLst>
              <a:rect l="0" t="0" r="r" b="b"/>
              <a:pathLst>
                <a:path w="561" h="168">
                  <a:moveTo>
                    <a:pt x="548" y="0"/>
                  </a:moveTo>
                  <a:lnTo>
                    <a:pt x="561" y="13"/>
                  </a:lnTo>
                  <a:lnTo>
                    <a:pt x="0" y="168"/>
                  </a:lnTo>
                  <a:lnTo>
                    <a:pt x="0" y="15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2" name="Freeform 748"/>
            <p:cNvSpPr>
              <a:spLocks/>
            </p:cNvSpPr>
            <p:nvPr/>
          </p:nvSpPr>
          <p:spPr bwMode="auto">
            <a:xfrm>
              <a:off x="4365625" y="2082800"/>
              <a:ext cx="912813" cy="271463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75" y="13"/>
                </a:cxn>
                <a:cxn ang="0">
                  <a:pos x="0" y="171"/>
                </a:cxn>
                <a:cxn ang="0">
                  <a:pos x="0" y="155"/>
                </a:cxn>
                <a:cxn ang="0">
                  <a:pos x="561" y="0"/>
                </a:cxn>
              </a:cxnLst>
              <a:rect l="0" t="0" r="r" b="b"/>
              <a:pathLst>
                <a:path w="575" h="171">
                  <a:moveTo>
                    <a:pt x="561" y="0"/>
                  </a:moveTo>
                  <a:lnTo>
                    <a:pt x="575" y="13"/>
                  </a:lnTo>
                  <a:lnTo>
                    <a:pt x="0" y="171"/>
                  </a:lnTo>
                  <a:lnTo>
                    <a:pt x="0" y="15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3" name="Freeform 749"/>
            <p:cNvSpPr>
              <a:spLocks/>
            </p:cNvSpPr>
            <p:nvPr/>
          </p:nvSpPr>
          <p:spPr bwMode="auto">
            <a:xfrm>
              <a:off x="4365625" y="2103438"/>
              <a:ext cx="933450" cy="279400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588" y="13"/>
                </a:cxn>
                <a:cxn ang="0">
                  <a:pos x="0" y="176"/>
                </a:cxn>
                <a:cxn ang="0">
                  <a:pos x="0" y="158"/>
                </a:cxn>
                <a:cxn ang="0">
                  <a:pos x="575" y="0"/>
                </a:cxn>
              </a:cxnLst>
              <a:rect l="0" t="0" r="r" b="b"/>
              <a:pathLst>
                <a:path w="588" h="176">
                  <a:moveTo>
                    <a:pt x="575" y="0"/>
                  </a:moveTo>
                  <a:lnTo>
                    <a:pt x="588" y="13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4" name="Freeform 750"/>
            <p:cNvSpPr>
              <a:spLocks/>
            </p:cNvSpPr>
            <p:nvPr/>
          </p:nvSpPr>
          <p:spPr bwMode="auto">
            <a:xfrm>
              <a:off x="4365625" y="2124075"/>
              <a:ext cx="954088" cy="284163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601" y="13"/>
                </a:cxn>
                <a:cxn ang="0">
                  <a:pos x="0" y="179"/>
                </a:cxn>
                <a:cxn ang="0">
                  <a:pos x="0" y="163"/>
                </a:cxn>
                <a:cxn ang="0">
                  <a:pos x="588" y="0"/>
                </a:cxn>
              </a:cxnLst>
              <a:rect l="0" t="0" r="r" b="b"/>
              <a:pathLst>
                <a:path w="601" h="179">
                  <a:moveTo>
                    <a:pt x="588" y="0"/>
                  </a:moveTo>
                  <a:lnTo>
                    <a:pt x="601" y="13"/>
                  </a:lnTo>
                  <a:lnTo>
                    <a:pt x="0" y="179"/>
                  </a:lnTo>
                  <a:lnTo>
                    <a:pt x="0" y="163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5" name="Freeform 751"/>
            <p:cNvSpPr>
              <a:spLocks/>
            </p:cNvSpPr>
            <p:nvPr/>
          </p:nvSpPr>
          <p:spPr bwMode="auto">
            <a:xfrm>
              <a:off x="4365625" y="2144713"/>
              <a:ext cx="973138" cy="288925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13" y="12"/>
                </a:cxn>
                <a:cxn ang="0">
                  <a:pos x="0" y="182"/>
                </a:cxn>
                <a:cxn ang="0">
                  <a:pos x="0" y="166"/>
                </a:cxn>
                <a:cxn ang="0">
                  <a:pos x="601" y="0"/>
                </a:cxn>
              </a:cxnLst>
              <a:rect l="0" t="0" r="r" b="b"/>
              <a:pathLst>
                <a:path w="613" h="182">
                  <a:moveTo>
                    <a:pt x="601" y="0"/>
                  </a:moveTo>
                  <a:lnTo>
                    <a:pt x="613" y="12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6" name="Freeform 752"/>
            <p:cNvSpPr>
              <a:spLocks/>
            </p:cNvSpPr>
            <p:nvPr/>
          </p:nvSpPr>
          <p:spPr bwMode="auto">
            <a:xfrm>
              <a:off x="4365625" y="2163763"/>
              <a:ext cx="993775" cy="296863"/>
            </a:xfrm>
            <a:custGeom>
              <a:avLst/>
              <a:gdLst/>
              <a:ahLst/>
              <a:cxnLst>
                <a:cxn ang="0">
                  <a:pos x="613" y="0"/>
                </a:cxn>
                <a:cxn ang="0">
                  <a:pos x="626" y="13"/>
                </a:cxn>
                <a:cxn ang="0">
                  <a:pos x="0" y="187"/>
                </a:cxn>
                <a:cxn ang="0">
                  <a:pos x="0" y="170"/>
                </a:cxn>
                <a:cxn ang="0">
                  <a:pos x="613" y="0"/>
                </a:cxn>
              </a:cxnLst>
              <a:rect l="0" t="0" r="r" b="b"/>
              <a:pathLst>
                <a:path w="626" h="187">
                  <a:moveTo>
                    <a:pt x="613" y="0"/>
                  </a:moveTo>
                  <a:lnTo>
                    <a:pt x="626" y="13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7" name="Freeform 753"/>
            <p:cNvSpPr>
              <a:spLocks/>
            </p:cNvSpPr>
            <p:nvPr/>
          </p:nvSpPr>
          <p:spPr bwMode="auto">
            <a:xfrm>
              <a:off x="4365625" y="2184400"/>
              <a:ext cx="1014413" cy="301625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639" y="13"/>
                </a:cxn>
                <a:cxn ang="0">
                  <a:pos x="0" y="190"/>
                </a:cxn>
                <a:cxn ang="0">
                  <a:pos x="0" y="174"/>
                </a:cxn>
                <a:cxn ang="0">
                  <a:pos x="626" y="0"/>
                </a:cxn>
              </a:cxnLst>
              <a:rect l="0" t="0" r="r" b="b"/>
              <a:pathLst>
                <a:path w="639" h="190">
                  <a:moveTo>
                    <a:pt x="626" y="0"/>
                  </a:moveTo>
                  <a:lnTo>
                    <a:pt x="639" y="13"/>
                  </a:lnTo>
                  <a:lnTo>
                    <a:pt x="0" y="190"/>
                  </a:lnTo>
                  <a:lnTo>
                    <a:pt x="0" y="174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8" name="Freeform 754"/>
            <p:cNvSpPr>
              <a:spLocks/>
            </p:cNvSpPr>
            <p:nvPr/>
          </p:nvSpPr>
          <p:spPr bwMode="auto">
            <a:xfrm>
              <a:off x="4365625" y="2205038"/>
              <a:ext cx="1035050" cy="306388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652" y="13"/>
                </a:cxn>
                <a:cxn ang="0">
                  <a:pos x="0" y="193"/>
                </a:cxn>
                <a:cxn ang="0">
                  <a:pos x="0" y="177"/>
                </a:cxn>
                <a:cxn ang="0">
                  <a:pos x="639" y="0"/>
                </a:cxn>
              </a:cxnLst>
              <a:rect l="0" t="0" r="r" b="b"/>
              <a:pathLst>
                <a:path w="652" h="193">
                  <a:moveTo>
                    <a:pt x="639" y="0"/>
                  </a:moveTo>
                  <a:lnTo>
                    <a:pt x="652" y="13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9" name="Freeform 755"/>
            <p:cNvSpPr>
              <a:spLocks/>
            </p:cNvSpPr>
            <p:nvPr/>
          </p:nvSpPr>
          <p:spPr bwMode="auto">
            <a:xfrm>
              <a:off x="4365625" y="2225675"/>
              <a:ext cx="1055688" cy="312738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65" y="13"/>
                </a:cxn>
                <a:cxn ang="0">
                  <a:pos x="438" y="76"/>
                </a:cxn>
                <a:cxn ang="0">
                  <a:pos x="424" y="76"/>
                </a:cxn>
                <a:cxn ang="0">
                  <a:pos x="424" y="79"/>
                </a:cxn>
                <a:cxn ang="0">
                  <a:pos x="0" y="197"/>
                </a:cxn>
                <a:cxn ang="0">
                  <a:pos x="0" y="180"/>
                </a:cxn>
                <a:cxn ang="0">
                  <a:pos x="652" y="0"/>
                </a:cxn>
              </a:cxnLst>
              <a:rect l="0" t="0" r="r" b="b"/>
              <a:pathLst>
                <a:path w="665" h="197">
                  <a:moveTo>
                    <a:pt x="652" y="0"/>
                  </a:moveTo>
                  <a:lnTo>
                    <a:pt x="665" y="13"/>
                  </a:lnTo>
                  <a:lnTo>
                    <a:pt x="438" y="76"/>
                  </a:lnTo>
                  <a:lnTo>
                    <a:pt x="424" y="76"/>
                  </a:lnTo>
                  <a:lnTo>
                    <a:pt x="424" y="79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0" name="Freeform 756"/>
            <p:cNvSpPr>
              <a:spLocks noEditPoints="1"/>
            </p:cNvSpPr>
            <p:nvPr/>
          </p:nvSpPr>
          <p:spPr bwMode="auto">
            <a:xfrm>
              <a:off x="4365625" y="2246313"/>
              <a:ext cx="1074738" cy="317500"/>
            </a:xfrm>
            <a:custGeom>
              <a:avLst/>
              <a:gdLst/>
              <a:ahLst/>
              <a:cxnLst>
                <a:cxn ang="0">
                  <a:pos x="424" y="66"/>
                </a:cxn>
                <a:cxn ang="0">
                  <a:pos x="424" y="83"/>
                </a:cxn>
                <a:cxn ang="0">
                  <a:pos x="0" y="200"/>
                </a:cxn>
                <a:cxn ang="0">
                  <a:pos x="0" y="184"/>
                </a:cxn>
                <a:cxn ang="0">
                  <a:pos x="424" y="66"/>
                </a:cxn>
                <a:cxn ang="0">
                  <a:pos x="665" y="0"/>
                </a:cxn>
                <a:cxn ang="0">
                  <a:pos x="677" y="12"/>
                </a:cxn>
                <a:cxn ang="0">
                  <a:pos x="553" y="47"/>
                </a:cxn>
                <a:cxn ang="0">
                  <a:pos x="520" y="47"/>
                </a:cxn>
                <a:cxn ang="0">
                  <a:pos x="531" y="54"/>
                </a:cxn>
                <a:cxn ang="0">
                  <a:pos x="497" y="63"/>
                </a:cxn>
                <a:cxn ang="0">
                  <a:pos x="438" y="63"/>
                </a:cxn>
                <a:cxn ang="0">
                  <a:pos x="665" y="0"/>
                </a:cxn>
              </a:cxnLst>
              <a:rect l="0" t="0" r="r" b="b"/>
              <a:pathLst>
                <a:path w="677" h="200">
                  <a:moveTo>
                    <a:pt x="424" y="66"/>
                  </a:moveTo>
                  <a:lnTo>
                    <a:pt x="424" y="83"/>
                  </a:lnTo>
                  <a:lnTo>
                    <a:pt x="0" y="200"/>
                  </a:lnTo>
                  <a:lnTo>
                    <a:pt x="0" y="184"/>
                  </a:lnTo>
                  <a:lnTo>
                    <a:pt x="424" y="66"/>
                  </a:lnTo>
                  <a:close/>
                  <a:moveTo>
                    <a:pt x="665" y="0"/>
                  </a:moveTo>
                  <a:lnTo>
                    <a:pt x="677" y="12"/>
                  </a:lnTo>
                  <a:lnTo>
                    <a:pt x="553" y="47"/>
                  </a:lnTo>
                  <a:lnTo>
                    <a:pt x="520" y="47"/>
                  </a:lnTo>
                  <a:lnTo>
                    <a:pt x="531" y="54"/>
                  </a:lnTo>
                  <a:lnTo>
                    <a:pt x="497" y="63"/>
                  </a:lnTo>
                  <a:lnTo>
                    <a:pt x="438" y="63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1" name="Freeform 757"/>
            <p:cNvSpPr>
              <a:spLocks noEditPoints="1"/>
            </p:cNvSpPr>
            <p:nvPr/>
          </p:nvSpPr>
          <p:spPr bwMode="auto">
            <a:xfrm>
              <a:off x="4365625" y="2268538"/>
              <a:ext cx="1096963" cy="323850"/>
            </a:xfrm>
            <a:custGeom>
              <a:avLst/>
              <a:gdLst/>
              <a:ahLst/>
              <a:cxnLst>
                <a:cxn ang="0">
                  <a:pos x="424" y="70"/>
                </a:cxn>
                <a:cxn ang="0">
                  <a:pos x="424" y="73"/>
                </a:cxn>
                <a:cxn ang="0">
                  <a:pos x="474" y="73"/>
                </a:cxn>
                <a:cxn ang="0">
                  <a:pos x="0" y="204"/>
                </a:cxn>
                <a:cxn ang="0">
                  <a:pos x="0" y="187"/>
                </a:cxn>
                <a:cxn ang="0">
                  <a:pos x="424" y="70"/>
                </a:cxn>
                <a:cxn ang="0">
                  <a:pos x="532" y="40"/>
                </a:cxn>
                <a:cxn ang="0">
                  <a:pos x="547" y="49"/>
                </a:cxn>
                <a:cxn ang="0">
                  <a:pos x="501" y="49"/>
                </a:cxn>
                <a:cxn ang="0">
                  <a:pos x="532" y="40"/>
                </a:cxn>
                <a:cxn ang="0">
                  <a:pos x="678" y="0"/>
                </a:cxn>
                <a:cxn ang="0">
                  <a:pos x="691" y="13"/>
                </a:cxn>
                <a:cxn ang="0">
                  <a:pos x="616" y="33"/>
                </a:cxn>
                <a:cxn ang="0">
                  <a:pos x="557" y="33"/>
                </a:cxn>
                <a:cxn ang="0">
                  <a:pos x="678" y="0"/>
                </a:cxn>
              </a:cxnLst>
              <a:rect l="0" t="0" r="r" b="b"/>
              <a:pathLst>
                <a:path w="691" h="204">
                  <a:moveTo>
                    <a:pt x="424" y="70"/>
                  </a:moveTo>
                  <a:lnTo>
                    <a:pt x="424" y="73"/>
                  </a:lnTo>
                  <a:lnTo>
                    <a:pt x="474" y="73"/>
                  </a:lnTo>
                  <a:lnTo>
                    <a:pt x="0" y="204"/>
                  </a:lnTo>
                  <a:lnTo>
                    <a:pt x="0" y="187"/>
                  </a:lnTo>
                  <a:lnTo>
                    <a:pt x="424" y="70"/>
                  </a:lnTo>
                  <a:close/>
                  <a:moveTo>
                    <a:pt x="532" y="40"/>
                  </a:moveTo>
                  <a:lnTo>
                    <a:pt x="547" y="49"/>
                  </a:lnTo>
                  <a:lnTo>
                    <a:pt x="501" y="49"/>
                  </a:lnTo>
                  <a:lnTo>
                    <a:pt x="532" y="40"/>
                  </a:lnTo>
                  <a:close/>
                  <a:moveTo>
                    <a:pt x="678" y="0"/>
                  </a:moveTo>
                  <a:lnTo>
                    <a:pt x="691" y="13"/>
                  </a:lnTo>
                  <a:lnTo>
                    <a:pt x="616" y="33"/>
                  </a:lnTo>
                  <a:lnTo>
                    <a:pt x="557" y="3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2" name="Freeform 758"/>
            <p:cNvSpPr>
              <a:spLocks noEditPoints="1"/>
            </p:cNvSpPr>
            <p:nvPr/>
          </p:nvSpPr>
          <p:spPr bwMode="auto">
            <a:xfrm>
              <a:off x="4365625" y="2289175"/>
              <a:ext cx="1117600" cy="328613"/>
            </a:xfrm>
            <a:custGeom>
              <a:avLst/>
              <a:gdLst/>
              <a:ahLst/>
              <a:cxnLst>
                <a:cxn ang="0">
                  <a:pos x="474" y="60"/>
                </a:cxn>
                <a:cxn ang="0">
                  <a:pos x="534" y="60"/>
                </a:cxn>
                <a:cxn ang="0">
                  <a:pos x="0" y="207"/>
                </a:cxn>
                <a:cxn ang="0">
                  <a:pos x="0" y="191"/>
                </a:cxn>
                <a:cxn ang="0">
                  <a:pos x="474" y="60"/>
                </a:cxn>
                <a:cxn ang="0">
                  <a:pos x="691" y="0"/>
                </a:cxn>
                <a:cxn ang="0">
                  <a:pos x="704" y="13"/>
                </a:cxn>
                <a:cxn ang="0">
                  <a:pos x="676" y="20"/>
                </a:cxn>
                <a:cxn ang="0">
                  <a:pos x="616" y="20"/>
                </a:cxn>
                <a:cxn ang="0">
                  <a:pos x="691" y="0"/>
                </a:cxn>
              </a:cxnLst>
              <a:rect l="0" t="0" r="r" b="b"/>
              <a:pathLst>
                <a:path w="704" h="207">
                  <a:moveTo>
                    <a:pt x="474" y="60"/>
                  </a:moveTo>
                  <a:lnTo>
                    <a:pt x="534" y="60"/>
                  </a:lnTo>
                  <a:lnTo>
                    <a:pt x="0" y="207"/>
                  </a:lnTo>
                  <a:lnTo>
                    <a:pt x="0" y="191"/>
                  </a:lnTo>
                  <a:lnTo>
                    <a:pt x="474" y="60"/>
                  </a:lnTo>
                  <a:close/>
                  <a:moveTo>
                    <a:pt x="691" y="0"/>
                  </a:moveTo>
                  <a:lnTo>
                    <a:pt x="704" y="13"/>
                  </a:lnTo>
                  <a:lnTo>
                    <a:pt x="676" y="20"/>
                  </a:lnTo>
                  <a:lnTo>
                    <a:pt x="616" y="2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3" name="Freeform 759"/>
            <p:cNvSpPr>
              <a:spLocks noEditPoints="1"/>
            </p:cNvSpPr>
            <p:nvPr/>
          </p:nvSpPr>
          <p:spPr bwMode="auto">
            <a:xfrm>
              <a:off x="4365625" y="2309813"/>
              <a:ext cx="1130300" cy="333375"/>
            </a:xfrm>
            <a:custGeom>
              <a:avLst/>
              <a:gdLst/>
              <a:ahLst/>
              <a:cxnLst>
                <a:cxn ang="0">
                  <a:pos x="534" y="47"/>
                </a:cxn>
                <a:cxn ang="0">
                  <a:pos x="589" y="47"/>
                </a:cxn>
                <a:cxn ang="0">
                  <a:pos x="590" y="48"/>
                </a:cxn>
                <a:cxn ang="0">
                  <a:pos x="0" y="210"/>
                </a:cxn>
                <a:cxn ang="0">
                  <a:pos x="0" y="194"/>
                </a:cxn>
                <a:cxn ang="0">
                  <a:pos x="534" y="47"/>
                </a:cxn>
                <a:cxn ang="0">
                  <a:pos x="704" y="0"/>
                </a:cxn>
                <a:cxn ang="0">
                  <a:pos x="712" y="7"/>
                </a:cxn>
                <a:cxn ang="0">
                  <a:pos x="676" y="7"/>
                </a:cxn>
                <a:cxn ang="0">
                  <a:pos x="704" y="0"/>
                </a:cxn>
              </a:cxnLst>
              <a:rect l="0" t="0" r="r" b="b"/>
              <a:pathLst>
                <a:path w="712" h="210">
                  <a:moveTo>
                    <a:pt x="534" y="47"/>
                  </a:moveTo>
                  <a:lnTo>
                    <a:pt x="589" y="47"/>
                  </a:lnTo>
                  <a:lnTo>
                    <a:pt x="590" y="48"/>
                  </a:lnTo>
                  <a:lnTo>
                    <a:pt x="0" y="210"/>
                  </a:lnTo>
                  <a:lnTo>
                    <a:pt x="0" y="194"/>
                  </a:lnTo>
                  <a:lnTo>
                    <a:pt x="534" y="47"/>
                  </a:lnTo>
                  <a:close/>
                  <a:moveTo>
                    <a:pt x="704" y="0"/>
                  </a:moveTo>
                  <a:lnTo>
                    <a:pt x="712" y="7"/>
                  </a:lnTo>
                  <a:lnTo>
                    <a:pt x="676" y="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4" name="Freeform 760"/>
            <p:cNvSpPr>
              <a:spLocks/>
            </p:cNvSpPr>
            <p:nvPr/>
          </p:nvSpPr>
          <p:spPr bwMode="auto">
            <a:xfrm>
              <a:off x="4365625" y="2386013"/>
              <a:ext cx="966788" cy="284163"/>
            </a:xfrm>
            <a:custGeom>
              <a:avLst/>
              <a:gdLst/>
              <a:ahLst/>
              <a:cxnLst>
                <a:cxn ang="0">
                  <a:pos x="590" y="0"/>
                </a:cxn>
                <a:cxn ang="0">
                  <a:pos x="609" y="11"/>
                </a:cxn>
                <a:cxn ang="0">
                  <a:pos x="0" y="179"/>
                </a:cxn>
                <a:cxn ang="0">
                  <a:pos x="0" y="162"/>
                </a:cxn>
                <a:cxn ang="0">
                  <a:pos x="590" y="0"/>
                </a:cxn>
              </a:cxnLst>
              <a:rect l="0" t="0" r="r" b="b"/>
              <a:pathLst>
                <a:path w="609" h="179">
                  <a:moveTo>
                    <a:pt x="590" y="0"/>
                  </a:moveTo>
                  <a:lnTo>
                    <a:pt x="609" y="11"/>
                  </a:lnTo>
                  <a:lnTo>
                    <a:pt x="0" y="179"/>
                  </a:lnTo>
                  <a:lnTo>
                    <a:pt x="0" y="162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5" name="Freeform 761"/>
            <p:cNvSpPr>
              <a:spLocks/>
            </p:cNvSpPr>
            <p:nvPr/>
          </p:nvSpPr>
          <p:spPr bwMode="auto">
            <a:xfrm>
              <a:off x="4365625" y="2403475"/>
              <a:ext cx="998538" cy="293688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629" y="11"/>
                </a:cxn>
                <a:cxn ang="0">
                  <a:pos x="0" y="185"/>
                </a:cxn>
                <a:cxn ang="0">
                  <a:pos x="0" y="168"/>
                </a:cxn>
                <a:cxn ang="0">
                  <a:pos x="609" y="0"/>
                </a:cxn>
              </a:cxnLst>
              <a:rect l="0" t="0" r="r" b="b"/>
              <a:pathLst>
                <a:path w="629" h="185">
                  <a:moveTo>
                    <a:pt x="609" y="0"/>
                  </a:moveTo>
                  <a:lnTo>
                    <a:pt x="629" y="11"/>
                  </a:lnTo>
                  <a:lnTo>
                    <a:pt x="0" y="185"/>
                  </a:lnTo>
                  <a:lnTo>
                    <a:pt x="0" y="16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6" name="Freeform 762"/>
            <p:cNvSpPr>
              <a:spLocks/>
            </p:cNvSpPr>
            <p:nvPr/>
          </p:nvSpPr>
          <p:spPr bwMode="auto">
            <a:xfrm>
              <a:off x="4365625" y="2420938"/>
              <a:ext cx="1028700" cy="300038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48" y="10"/>
                </a:cxn>
                <a:cxn ang="0">
                  <a:pos x="0" y="189"/>
                </a:cxn>
                <a:cxn ang="0">
                  <a:pos x="0" y="173"/>
                </a:cxn>
                <a:cxn ang="0">
                  <a:pos x="628" y="0"/>
                </a:cxn>
              </a:cxnLst>
              <a:rect l="0" t="0" r="r" b="b"/>
              <a:pathLst>
                <a:path w="648" h="189">
                  <a:moveTo>
                    <a:pt x="628" y="0"/>
                  </a:moveTo>
                  <a:lnTo>
                    <a:pt x="648" y="10"/>
                  </a:lnTo>
                  <a:lnTo>
                    <a:pt x="0" y="189"/>
                  </a:lnTo>
                  <a:lnTo>
                    <a:pt x="0" y="17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7" name="Freeform 763"/>
            <p:cNvSpPr>
              <a:spLocks/>
            </p:cNvSpPr>
            <p:nvPr/>
          </p:nvSpPr>
          <p:spPr bwMode="auto">
            <a:xfrm>
              <a:off x="4365625" y="2436813"/>
              <a:ext cx="1057275" cy="311150"/>
            </a:xfrm>
            <a:custGeom>
              <a:avLst/>
              <a:gdLst/>
              <a:ahLst/>
              <a:cxnLst>
                <a:cxn ang="0">
                  <a:pos x="648" y="0"/>
                </a:cxn>
                <a:cxn ang="0">
                  <a:pos x="666" y="12"/>
                </a:cxn>
                <a:cxn ang="0">
                  <a:pos x="0" y="196"/>
                </a:cxn>
                <a:cxn ang="0">
                  <a:pos x="0" y="179"/>
                </a:cxn>
                <a:cxn ang="0">
                  <a:pos x="648" y="0"/>
                </a:cxn>
              </a:cxnLst>
              <a:rect l="0" t="0" r="r" b="b"/>
              <a:pathLst>
                <a:path w="666" h="196">
                  <a:moveTo>
                    <a:pt x="648" y="0"/>
                  </a:moveTo>
                  <a:lnTo>
                    <a:pt x="666" y="12"/>
                  </a:lnTo>
                  <a:lnTo>
                    <a:pt x="0" y="196"/>
                  </a:lnTo>
                  <a:lnTo>
                    <a:pt x="0" y="17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8" name="Freeform 764"/>
            <p:cNvSpPr>
              <a:spLocks/>
            </p:cNvSpPr>
            <p:nvPr/>
          </p:nvSpPr>
          <p:spPr bwMode="auto">
            <a:xfrm>
              <a:off x="4365625" y="2455863"/>
              <a:ext cx="1089025" cy="319088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86" y="11"/>
                </a:cxn>
                <a:cxn ang="0">
                  <a:pos x="0" y="201"/>
                </a:cxn>
                <a:cxn ang="0">
                  <a:pos x="0" y="184"/>
                </a:cxn>
                <a:cxn ang="0">
                  <a:pos x="666" y="0"/>
                </a:cxn>
              </a:cxnLst>
              <a:rect l="0" t="0" r="r" b="b"/>
              <a:pathLst>
                <a:path w="686" h="201">
                  <a:moveTo>
                    <a:pt x="666" y="0"/>
                  </a:moveTo>
                  <a:lnTo>
                    <a:pt x="686" y="11"/>
                  </a:lnTo>
                  <a:lnTo>
                    <a:pt x="0" y="201"/>
                  </a:lnTo>
                  <a:lnTo>
                    <a:pt x="0" y="18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9" name="Freeform 765"/>
            <p:cNvSpPr>
              <a:spLocks/>
            </p:cNvSpPr>
            <p:nvPr/>
          </p:nvSpPr>
          <p:spPr bwMode="auto">
            <a:xfrm>
              <a:off x="4365625" y="2473325"/>
              <a:ext cx="1117600" cy="328613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04" y="11"/>
                </a:cxn>
                <a:cxn ang="0">
                  <a:pos x="0" y="207"/>
                </a:cxn>
                <a:cxn ang="0">
                  <a:pos x="0" y="190"/>
                </a:cxn>
                <a:cxn ang="0">
                  <a:pos x="686" y="0"/>
                </a:cxn>
              </a:cxnLst>
              <a:rect l="0" t="0" r="r" b="b"/>
              <a:pathLst>
                <a:path w="704" h="207">
                  <a:moveTo>
                    <a:pt x="686" y="0"/>
                  </a:moveTo>
                  <a:lnTo>
                    <a:pt x="704" y="11"/>
                  </a:lnTo>
                  <a:lnTo>
                    <a:pt x="0" y="207"/>
                  </a:lnTo>
                  <a:lnTo>
                    <a:pt x="0" y="19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0" name="Freeform 766"/>
            <p:cNvSpPr>
              <a:spLocks/>
            </p:cNvSpPr>
            <p:nvPr/>
          </p:nvSpPr>
          <p:spPr bwMode="auto">
            <a:xfrm>
              <a:off x="4365625" y="2490788"/>
              <a:ext cx="1130300" cy="336550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12" y="5"/>
                </a:cxn>
                <a:cxn ang="0">
                  <a:pos x="712" y="14"/>
                </a:cxn>
                <a:cxn ang="0">
                  <a:pos x="0" y="212"/>
                </a:cxn>
                <a:cxn ang="0">
                  <a:pos x="0" y="196"/>
                </a:cxn>
                <a:cxn ang="0">
                  <a:pos x="704" y="0"/>
                </a:cxn>
              </a:cxnLst>
              <a:rect l="0" t="0" r="r" b="b"/>
              <a:pathLst>
                <a:path w="712" h="212">
                  <a:moveTo>
                    <a:pt x="704" y="0"/>
                  </a:moveTo>
                  <a:lnTo>
                    <a:pt x="712" y="5"/>
                  </a:lnTo>
                  <a:lnTo>
                    <a:pt x="712" y="14"/>
                  </a:lnTo>
                  <a:lnTo>
                    <a:pt x="0" y="212"/>
                  </a:lnTo>
                  <a:lnTo>
                    <a:pt x="0" y="196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1" name="Freeform 767"/>
            <p:cNvSpPr>
              <a:spLocks/>
            </p:cNvSpPr>
            <p:nvPr/>
          </p:nvSpPr>
          <p:spPr bwMode="auto">
            <a:xfrm>
              <a:off x="4365625" y="2513013"/>
              <a:ext cx="1130300" cy="33972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8"/>
                </a:cxn>
                <a:cxn ang="0">
                  <a:pos x="0" y="214"/>
                </a:cxn>
                <a:cxn ang="0">
                  <a:pos x="0" y="198"/>
                </a:cxn>
                <a:cxn ang="0">
                  <a:pos x="712" y="0"/>
                </a:cxn>
              </a:cxnLst>
              <a:rect l="0" t="0" r="r" b="b"/>
              <a:pathLst>
                <a:path w="712" h="214">
                  <a:moveTo>
                    <a:pt x="712" y="0"/>
                  </a:moveTo>
                  <a:lnTo>
                    <a:pt x="712" y="18"/>
                  </a:lnTo>
                  <a:lnTo>
                    <a:pt x="0" y="214"/>
                  </a:lnTo>
                  <a:lnTo>
                    <a:pt x="0" y="19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2" name="Freeform 768"/>
            <p:cNvSpPr>
              <a:spLocks/>
            </p:cNvSpPr>
            <p:nvPr/>
          </p:nvSpPr>
          <p:spPr bwMode="auto">
            <a:xfrm>
              <a:off x="4365625" y="2541588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3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6"/>
                  </a:lnTo>
                  <a:lnTo>
                    <a:pt x="0" y="213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3" name="Freeform 769"/>
            <p:cNvSpPr>
              <a:spLocks/>
            </p:cNvSpPr>
            <p:nvPr/>
          </p:nvSpPr>
          <p:spPr bwMode="auto">
            <a:xfrm>
              <a:off x="4365625" y="2566988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3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7"/>
                  </a:lnTo>
                  <a:lnTo>
                    <a:pt x="0" y="213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4" name="Freeform 770"/>
            <p:cNvSpPr>
              <a:spLocks/>
            </p:cNvSpPr>
            <p:nvPr/>
          </p:nvSpPr>
          <p:spPr bwMode="auto">
            <a:xfrm>
              <a:off x="4365625" y="2593975"/>
              <a:ext cx="1130300" cy="336550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2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2">
                  <a:moveTo>
                    <a:pt x="712" y="0"/>
                  </a:moveTo>
                  <a:lnTo>
                    <a:pt x="712" y="16"/>
                  </a:lnTo>
                  <a:lnTo>
                    <a:pt x="0" y="212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5" name="Freeform 771"/>
            <p:cNvSpPr>
              <a:spLocks/>
            </p:cNvSpPr>
            <p:nvPr/>
          </p:nvSpPr>
          <p:spPr bwMode="auto">
            <a:xfrm>
              <a:off x="4365625" y="2620963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3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6"/>
                  </a:lnTo>
                  <a:lnTo>
                    <a:pt x="0" y="213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6" name="Freeform 772"/>
            <p:cNvSpPr>
              <a:spLocks/>
            </p:cNvSpPr>
            <p:nvPr/>
          </p:nvSpPr>
          <p:spPr bwMode="auto">
            <a:xfrm>
              <a:off x="4365625" y="2646363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3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7"/>
                  </a:lnTo>
                  <a:lnTo>
                    <a:pt x="0" y="213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7" name="Freeform 773"/>
            <p:cNvSpPr>
              <a:spLocks/>
            </p:cNvSpPr>
            <p:nvPr/>
          </p:nvSpPr>
          <p:spPr bwMode="auto">
            <a:xfrm>
              <a:off x="4365625" y="2673350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3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6"/>
                  </a:lnTo>
                  <a:lnTo>
                    <a:pt x="0" y="213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8" name="Freeform 774"/>
            <p:cNvSpPr>
              <a:spLocks/>
            </p:cNvSpPr>
            <p:nvPr/>
          </p:nvSpPr>
          <p:spPr bwMode="auto">
            <a:xfrm>
              <a:off x="4365625" y="2698750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3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7"/>
                  </a:lnTo>
                  <a:lnTo>
                    <a:pt x="0" y="213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9" name="Freeform 775"/>
            <p:cNvSpPr>
              <a:spLocks/>
            </p:cNvSpPr>
            <p:nvPr/>
          </p:nvSpPr>
          <p:spPr bwMode="auto">
            <a:xfrm>
              <a:off x="4365625" y="2725738"/>
              <a:ext cx="1130300" cy="336550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2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2">
                  <a:moveTo>
                    <a:pt x="712" y="0"/>
                  </a:moveTo>
                  <a:lnTo>
                    <a:pt x="712" y="16"/>
                  </a:lnTo>
                  <a:lnTo>
                    <a:pt x="0" y="212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0" name="Freeform 776"/>
            <p:cNvSpPr>
              <a:spLocks/>
            </p:cNvSpPr>
            <p:nvPr/>
          </p:nvSpPr>
          <p:spPr bwMode="auto">
            <a:xfrm>
              <a:off x="4365625" y="2751138"/>
              <a:ext cx="1130300" cy="33972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4"/>
                </a:cxn>
                <a:cxn ang="0">
                  <a:pos x="0" y="196"/>
                </a:cxn>
                <a:cxn ang="0">
                  <a:pos x="712" y="0"/>
                </a:cxn>
              </a:cxnLst>
              <a:rect l="0" t="0" r="r" b="b"/>
              <a:pathLst>
                <a:path w="712" h="214">
                  <a:moveTo>
                    <a:pt x="712" y="0"/>
                  </a:moveTo>
                  <a:lnTo>
                    <a:pt x="712" y="16"/>
                  </a:lnTo>
                  <a:lnTo>
                    <a:pt x="0" y="214"/>
                  </a:lnTo>
                  <a:lnTo>
                    <a:pt x="0" y="19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1" name="Freeform 777"/>
            <p:cNvSpPr>
              <a:spLocks/>
            </p:cNvSpPr>
            <p:nvPr/>
          </p:nvSpPr>
          <p:spPr bwMode="auto">
            <a:xfrm>
              <a:off x="4365625" y="2776538"/>
              <a:ext cx="1130300" cy="33972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4"/>
                </a:cxn>
                <a:cxn ang="0">
                  <a:pos x="0" y="198"/>
                </a:cxn>
                <a:cxn ang="0">
                  <a:pos x="712" y="0"/>
                </a:cxn>
              </a:cxnLst>
              <a:rect l="0" t="0" r="r" b="b"/>
              <a:pathLst>
                <a:path w="712" h="214">
                  <a:moveTo>
                    <a:pt x="712" y="0"/>
                  </a:moveTo>
                  <a:lnTo>
                    <a:pt x="712" y="17"/>
                  </a:lnTo>
                  <a:lnTo>
                    <a:pt x="0" y="214"/>
                  </a:lnTo>
                  <a:lnTo>
                    <a:pt x="0" y="19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2" name="Freeform 778"/>
            <p:cNvSpPr>
              <a:spLocks/>
            </p:cNvSpPr>
            <p:nvPr/>
          </p:nvSpPr>
          <p:spPr bwMode="auto">
            <a:xfrm>
              <a:off x="4365625" y="2803525"/>
              <a:ext cx="1130300" cy="338138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0" y="213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213">
                  <a:moveTo>
                    <a:pt x="712" y="0"/>
                  </a:moveTo>
                  <a:lnTo>
                    <a:pt x="712" y="16"/>
                  </a:lnTo>
                  <a:lnTo>
                    <a:pt x="0" y="213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3" name="Freeform 779"/>
            <p:cNvSpPr>
              <a:spLocks/>
            </p:cNvSpPr>
            <p:nvPr/>
          </p:nvSpPr>
          <p:spPr bwMode="auto">
            <a:xfrm>
              <a:off x="4365625" y="2828925"/>
              <a:ext cx="1130300" cy="33972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4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214">
                  <a:moveTo>
                    <a:pt x="712" y="0"/>
                  </a:moveTo>
                  <a:lnTo>
                    <a:pt x="712" y="17"/>
                  </a:lnTo>
                  <a:lnTo>
                    <a:pt x="0" y="214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4" name="Freeform 780"/>
            <p:cNvSpPr>
              <a:spLocks/>
            </p:cNvSpPr>
            <p:nvPr/>
          </p:nvSpPr>
          <p:spPr bwMode="auto">
            <a:xfrm>
              <a:off x="4365625" y="2854325"/>
              <a:ext cx="1130300" cy="33972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7"/>
                </a:cxn>
                <a:cxn ang="0">
                  <a:pos x="0" y="214"/>
                </a:cxn>
                <a:cxn ang="0">
                  <a:pos x="0" y="198"/>
                </a:cxn>
                <a:cxn ang="0">
                  <a:pos x="712" y="0"/>
                </a:cxn>
              </a:cxnLst>
              <a:rect l="0" t="0" r="r" b="b"/>
              <a:pathLst>
                <a:path w="712" h="214">
                  <a:moveTo>
                    <a:pt x="712" y="0"/>
                  </a:moveTo>
                  <a:lnTo>
                    <a:pt x="712" y="17"/>
                  </a:lnTo>
                  <a:lnTo>
                    <a:pt x="0" y="214"/>
                  </a:lnTo>
                  <a:lnTo>
                    <a:pt x="0" y="19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5" name="Freeform 781"/>
            <p:cNvSpPr>
              <a:spLocks/>
            </p:cNvSpPr>
            <p:nvPr/>
          </p:nvSpPr>
          <p:spPr bwMode="auto">
            <a:xfrm>
              <a:off x="4365625" y="2881313"/>
              <a:ext cx="1130300" cy="315913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12" y="16"/>
                </a:cxn>
                <a:cxn ang="0">
                  <a:pos x="50" y="199"/>
                </a:cxn>
                <a:cxn ang="0">
                  <a:pos x="0" y="199"/>
                </a:cxn>
                <a:cxn ang="0">
                  <a:pos x="0" y="197"/>
                </a:cxn>
                <a:cxn ang="0">
                  <a:pos x="712" y="0"/>
                </a:cxn>
              </a:cxnLst>
              <a:rect l="0" t="0" r="r" b="b"/>
              <a:pathLst>
                <a:path w="712" h="199">
                  <a:moveTo>
                    <a:pt x="712" y="0"/>
                  </a:moveTo>
                  <a:lnTo>
                    <a:pt x="712" y="16"/>
                  </a:lnTo>
                  <a:lnTo>
                    <a:pt x="50" y="199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6" name="Freeform 782"/>
            <p:cNvSpPr>
              <a:spLocks/>
            </p:cNvSpPr>
            <p:nvPr/>
          </p:nvSpPr>
          <p:spPr bwMode="auto">
            <a:xfrm>
              <a:off x="4445000" y="2906713"/>
              <a:ext cx="1050925" cy="29051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62" y="18"/>
                </a:cxn>
                <a:cxn ang="0">
                  <a:pos x="60" y="183"/>
                </a:cxn>
                <a:cxn ang="0">
                  <a:pos x="0" y="183"/>
                </a:cxn>
                <a:cxn ang="0">
                  <a:pos x="662" y="0"/>
                </a:cxn>
              </a:cxnLst>
              <a:rect l="0" t="0" r="r" b="b"/>
              <a:pathLst>
                <a:path w="662" h="183">
                  <a:moveTo>
                    <a:pt x="662" y="0"/>
                  </a:moveTo>
                  <a:lnTo>
                    <a:pt x="662" y="18"/>
                  </a:lnTo>
                  <a:lnTo>
                    <a:pt x="60" y="183"/>
                  </a:lnTo>
                  <a:lnTo>
                    <a:pt x="0" y="18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7" name="Freeform 783"/>
            <p:cNvSpPr>
              <a:spLocks/>
            </p:cNvSpPr>
            <p:nvPr/>
          </p:nvSpPr>
          <p:spPr bwMode="auto">
            <a:xfrm>
              <a:off x="4540250" y="2935288"/>
              <a:ext cx="955675" cy="261938"/>
            </a:xfrm>
            <a:custGeom>
              <a:avLst/>
              <a:gdLst/>
              <a:ahLst/>
              <a:cxnLst>
                <a:cxn ang="0">
                  <a:pos x="602" y="0"/>
                </a:cxn>
                <a:cxn ang="0">
                  <a:pos x="602" y="164"/>
                </a:cxn>
                <a:cxn ang="0">
                  <a:pos x="600" y="165"/>
                </a:cxn>
                <a:cxn ang="0">
                  <a:pos x="0" y="165"/>
                </a:cxn>
                <a:cxn ang="0">
                  <a:pos x="602" y="0"/>
                </a:cxn>
              </a:cxnLst>
              <a:rect l="0" t="0" r="r" b="b"/>
              <a:pathLst>
                <a:path w="602" h="165">
                  <a:moveTo>
                    <a:pt x="602" y="0"/>
                  </a:moveTo>
                  <a:lnTo>
                    <a:pt x="602" y="164"/>
                  </a:lnTo>
                  <a:lnTo>
                    <a:pt x="600" y="165"/>
                  </a:lnTo>
                  <a:lnTo>
                    <a:pt x="0" y="16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8" name="Rectangle 784"/>
            <p:cNvSpPr>
              <a:spLocks noChangeArrowheads="1"/>
            </p:cNvSpPr>
            <p:nvPr/>
          </p:nvSpPr>
          <p:spPr bwMode="auto">
            <a:xfrm>
              <a:off x="4518025" y="2130425"/>
              <a:ext cx="25400" cy="101600"/>
            </a:xfrm>
            <a:prstGeom prst="rect">
              <a:avLst/>
            </a:prstGeom>
            <a:solidFill>
              <a:srgbClr val="F5CA3F"/>
            </a:solidFill>
            <a:ln w="0">
              <a:solidFill>
                <a:srgbClr val="F5CA3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9" name="Rectangle 785"/>
            <p:cNvSpPr>
              <a:spLocks noChangeArrowheads="1"/>
            </p:cNvSpPr>
            <p:nvPr/>
          </p:nvSpPr>
          <p:spPr bwMode="auto">
            <a:xfrm>
              <a:off x="4543425" y="2130425"/>
              <a:ext cx="25400" cy="101600"/>
            </a:xfrm>
            <a:prstGeom prst="rect">
              <a:avLst/>
            </a:prstGeom>
            <a:solidFill>
              <a:srgbClr val="F4C93E"/>
            </a:solidFill>
            <a:ln w="0">
              <a:solidFill>
                <a:srgbClr val="F4C93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0" name="Rectangle 786"/>
            <p:cNvSpPr>
              <a:spLocks noChangeArrowheads="1"/>
            </p:cNvSpPr>
            <p:nvPr/>
          </p:nvSpPr>
          <p:spPr bwMode="auto">
            <a:xfrm>
              <a:off x="4568825" y="2130425"/>
              <a:ext cx="26988" cy="101600"/>
            </a:xfrm>
            <a:prstGeom prst="rect">
              <a:avLst/>
            </a:prstGeom>
            <a:solidFill>
              <a:srgbClr val="F4C93D"/>
            </a:solidFill>
            <a:ln w="0">
              <a:solidFill>
                <a:srgbClr val="F4C93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1" name="Rectangle 787"/>
            <p:cNvSpPr>
              <a:spLocks noChangeArrowheads="1"/>
            </p:cNvSpPr>
            <p:nvPr/>
          </p:nvSpPr>
          <p:spPr bwMode="auto">
            <a:xfrm>
              <a:off x="4594225" y="2130425"/>
              <a:ext cx="25400" cy="101600"/>
            </a:xfrm>
            <a:prstGeom prst="rect">
              <a:avLst/>
            </a:prstGeom>
            <a:solidFill>
              <a:srgbClr val="F4C83D"/>
            </a:solidFill>
            <a:ln w="0">
              <a:solidFill>
                <a:srgbClr val="F4C83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2" name="Rectangle 788"/>
            <p:cNvSpPr>
              <a:spLocks noChangeArrowheads="1"/>
            </p:cNvSpPr>
            <p:nvPr/>
          </p:nvSpPr>
          <p:spPr bwMode="auto">
            <a:xfrm>
              <a:off x="4619625" y="2130425"/>
              <a:ext cx="25400" cy="101600"/>
            </a:xfrm>
            <a:prstGeom prst="rect">
              <a:avLst/>
            </a:prstGeom>
            <a:solidFill>
              <a:srgbClr val="F4C83C"/>
            </a:solidFill>
            <a:ln w="0">
              <a:solidFill>
                <a:srgbClr val="F4C8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3" name="Rectangle 789"/>
            <p:cNvSpPr>
              <a:spLocks noChangeArrowheads="1"/>
            </p:cNvSpPr>
            <p:nvPr/>
          </p:nvSpPr>
          <p:spPr bwMode="auto">
            <a:xfrm>
              <a:off x="4645025" y="2130425"/>
              <a:ext cx="26988" cy="101600"/>
            </a:xfrm>
            <a:prstGeom prst="rect">
              <a:avLst/>
            </a:prstGeom>
            <a:solidFill>
              <a:srgbClr val="F3C83B"/>
            </a:solidFill>
            <a:ln w="0">
              <a:solidFill>
                <a:srgbClr val="F3C8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4" name="Rectangle 790"/>
            <p:cNvSpPr>
              <a:spLocks noChangeArrowheads="1"/>
            </p:cNvSpPr>
            <p:nvPr/>
          </p:nvSpPr>
          <p:spPr bwMode="auto">
            <a:xfrm>
              <a:off x="4670425" y="2130425"/>
              <a:ext cx="25400" cy="101600"/>
            </a:xfrm>
            <a:prstGeom prst="rect">
              <a:avLst/>
            </a:prstGeom>
            <a:solidFill>
              <a:srgbClr val="F3C73B"/>
            </a:solidFill>
            <a:ln w="0">
              <a:solidFill>
                <a:srgbClr val="F3C7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5" name="Rectangle 791"/>
            <p:cNvSpPr>
              <a:spLocks noChangeArrowheads="1"/>
            </p:cNvSpPr>
            <p:nvPr/>
          </p:nvSpPr>
          <p:spPr bwMode="auto">
            <a:xfrm>
              <a:off x="4695825" y="2130425"/>
              <a:ext cx="25400" cy="101600"/>
            </a:xfrm>
            <a:prstGeom prst="rect">
              <a:avLst/>
            </a:prstGeom>
            <a:solidFill>
              <a:srgbClr val="F3C73A"/>
            </a:solidFill>
            <a:ln w="0">
              <a:solidFill>
                <a:srgbClr val="F3C73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6" name="Rectangle 792"/>
            <p:cNvSpPr>
              <a:spLocks noChangeArrowheads="1"/>
            </p:cNvSpPr>
            <p:nvPr/>
          </p:nvSpPr>
          <p:spPr bwMode="auto">
            <a:xfrm>
              <a:off x="4721225" y="2130425"/>
              <a:ext cx="26988" cy="101600"/>
            </a:xfrm>
            <a:prstGeom prst="rect">
              <a:avLst/>
            </a:prstGeom>
            <a:solidFill>
              <a:srgbClr val="F3C73A"/>
            </a:solidFill>
            <a:ln w="0">
              <a:solidFill>
                <a:srgbClr val="F3C73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7" name="Rectangle 793"/>
            <p:cNvSpPr>
              <a:spLocks noChangeArrowheads="1"/>
            </p:cNvSpPr>
            <p:nvPr/>
          </p:nvSpPr>
          <p:spPr bwMode="auto">
            <a:xfrm>
              <a:off x="4746625" y="2130425"/>
              <a:ext cx="25400" cy="101600"/>
            </a:xfrm>
            <a:prstGeom prst="rect">
              <a:avLst/>
            </a:prstGeom>
            <a:solidFill>
              <a:srgbClr val="F2C639"/>
            </a:solidFill>
            <a:ln w="0">
              <a:solidFill>
                <a:srgbClr val="F2C63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8" name="Rectangle 794"/>
            <p:cNvSpPr>
              <a:spLocks noChangeArrowheads="1"/>
            </p:cNvSpPr>
            <p:nvPr/>
          </p:nvSpPr>
          <p:spPr bwMode="auto">
            <a:xfrm>
              <a:off x="4772025" y="2130425"/>
              <a:ext cx="25400" cy="101600"/>
            </a:xfrm>
            <a:prstGeom prst="rect">
              <a:avLst/>
            </a:prstGeom>
            <a:solidFill>
              <a:srgbClr val="F2C638"/>
            </a:solidFill>
            <a:ln w="0">
              <a:solidFill>
                <a:srgbClr val="F2C63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9" name="Rectangle 795"/>
            <p:cNvSpPr>
              <a:spLocks noChangeArrowheads="1"/>
            </p:cNvSpPr>
            <p:nvPr/>
          </p:nvSpPr>
          <p:spPr bwMode="auto">
            <a:xfrm>
              <a:off x="4797425" y="2130425"/>
              <a:ext cx="26988" cy="101600"/>
            </a:xfrm>
            <a:prstGeom prst="rect">
              <a:avLst/>
            </a:prstGeom>
            <a:solidFill>
              <a:srgbClr val="F2C638"/>
            </a:solidFill>
            <a:ln w="0">
              <a:solidFill>
                <a:srgbClr val="F2C63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0" name="Rectangle 796"/>
            <p:cNvSpPr>
              <a:spLocks noChangeArrowheads="1"/>
            </p:cNvSpPr>
            <p:nvPr/>
          </p:nvSpPr>
          <p:spPr bwMode="auto">
            <a:xfrm>
              <a:off x="4822825" y="2130425"/>
              <a:ext cx="25400" cy="101600"/>
            </a:xfrm>
            <a:prstGeom prst="rect">
              <a:avLst/>
            </a:prstGeom>
            <a:solidFill>
              <a:srgbClr val="F2C537"/>
            </a:solidFill>
            <a:ln w="0">
              <a:solidFill>
                <a:srgbClr val="F2C53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1" name="Rectangle 797"/>
            <p:cNvSpPr>
              <a:spLocks noChangeArrowheads="1"/>
            </p:cNvSpPr>
            <p:nvPr/>
          </p:nvSpPr>
          <p:spPr bwMode="auto">
            <a:xfrm>
              <a:off x="4848225" y="2130425"/>
              <a:ext cx="25400" cy="101600"/>
            </a:xfrm>
            <a:prstGeom prst="rect">
              <a:avLst/>
            </a:prstGeom>
            <a:solidFill>
              <a:srgbClr val="F1C536"/>
            </a:solidFill>
            <a:ln w="0">
              <a:solidFill>
                <a:srgbClr val="F1C53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2" name="Rectangle 798"/>
            <p:cNvSpPr>
              <a:spLocks noChangeArrowheads="1"/>
            </p:cNvSpPr>
            <p:nvPr/>
          </p:nvSpPr>
          <p:spPr bwMode="auto">
            <a:xfrm>
              <a:off x="4873625" y="2130425"/>
              <a:ext cx="26988" cy="101600"/>
            </a:xfrm>
            <a:prstGeom prst="rect">
              <a:avLst/>
            </a:prstGeom>
            <a:solidFill>
              <a:srgbClr val="F1C536"/>
            </a:solidFill>
            <a:ln w="0">
              <a:solidFill>
                <a:srgbClr val="F1C53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3" name="Rectangle 799"/>
            <p:cNvSpPr>
              <a:spLocks noChangeArrowheads="1"/>
            </p:cNvSpPr>
            <p:nvPr/>
          </p:nvSpPr>
          <p:spPr bwMode="auto">
            <a:xfrm>
              <a:off x="4899025" y="2130425"/>
              <a:ext cx="25400" cy="101600"/>
            </a:xfrm>
            <a:prstGeom prst="rect">
              <a:avLst/>
            </a:prstGeom>
            <a:solidFill>
              <a:srgbClr val="F1C435"/>
            </a:solidFill>
            <a:ln w="0">
              <a:solidFill>
                <a:srgbClr val="F1C4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4" name="Rectangle 800"/>
            <p:cNvSpPr>
              <a:spLocks noChangeArrowheads="1"/>
            </p:cNvSpPr>
            <p:nvPr/>
          </p:nvSpPr>
          <p:spPr bwMode="auto">
            <a:xfrm>
              <a:off x="4924425" y="2130425"/>
              <a:ext cx="25400" cy="101600"/>
            </a:xfrm>
            <a:prstGeom prst="rect">
              <a:avLst/>
            </a:prstGeom>
            <a:solidFill>
              <a:srgbClr val="F1C435"/>
            </a:solidFill>
            <a:ln w="0">
              <a:solidFill>
                <a:srgbClr val="F1C4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5" name="Rectangle 801"/>
            <p:cNvSpPr>
              <a:spLocks noChangeArrowheads="1"/>
            </p:cNvSpPr>
            <p:nvPr/>
          </p:nvSpPr>
          <p:spPr bwMode="auto">
            <a:xfrm>
              <a:off x="4949825" y="2130425"/>
              <a:ext cx="26988" cy="101600"/>
            </a:xfrm>
            <a:prstGeom prst="rect">
              <a:avLst/>
            </a:prstGeom>
            <a:solidFill>
              <a:srgbClr val="F0C434"/>
            </a:solidFill>
            <a:ln w="0">
              <a:solidFill>
                <a:srgbClr val="F0C4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6" name="Rectangle 802"/>
            <p:cNvSpPr>
              <a:spLocks noChangeArrowheads="1"/>
            </p:cNvSpPr>
            <p:nvPr/>
          </p:nvSpPr>
          <p:spPr bwMode="auto">
            <a:xfrm>
              <a:off x="4975225" y="2130425"/>
              <a:ext cx="25400" cy="101600"/>
            </a:xfrm>
            <a:prstGeom prst="rect">
              <a:avLst/>
            </a:prstGeom>
            <a:solidFill>
              <a:srgbClr val="F0C333"/>
            </a:solidFill>
            <a:ln w="0">
              <a:solidFill>
                <a:srgbClr val="F0C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7" name="Rectangle 803"/>
            <p:cNvSpPr>
              <a:spLocks noChangeArrowheads="1"/>
            </p:cNvSpPr>
            <p:nvPr/>
          </p:nvSpPr>
          <p:spPr bwMode="auto">
            <a:xfrm>
              <a:off x="5000625" y="2130425"/>
              <a:ext cx="25400" cy="101600"/>
            </a:xfrm>
            <a:prstGeom prst="rect">
              <a:avLst/>
            </a:prstGeom>
            <a:solidFill>
              <a:srgbClr val="F0C333"/>
            </a:solidFill>
            <a:ln w="0">
              <a:solidFill>
                <a:srgbClr val="F0C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8" name="Rectangle 804"/>
            <p:cNvSpPr>
              <a:spLocks noChangeArrowheads="1"/>
            </p:cNvSpPr>
            <p:nvPr/>
          </p:nvSpPr>
          <p:spPr bwMode="auto">
            <a:xfrm>
              <a:off x="5026025" y="2130425"/>
              <a:ext cx="26988" cy="101600"/>
            </a:xfrm>
            <a:prstGeom prst="rect">
              <a:avLst/>
            </a:prstGeom>
            <a:solidFill>
              <a:srgbClr val="F0C332"/>
            </a:solidFill>
            <a:ln w="0">
              <a:solidFill>
                <a:srgbClr val="F0C33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69" name="Rectangle 805"/>
            <p:cNvSpPr>
              <a:spLocks noChangeArrowheads="1"/>
            </p:cNvSpPr>
            <p:nvPr/>
          </p:nvSpPr>
          <p:spPr bwMode="auto">
            <a:xfrm>
              <a:off x="5051425" y="2130425"/>
              <a:ext cx="25400" cy="101600"/>
            </a:xfrm>
            <a:prstGeom prst="rect">
              <a:avLst/>
            </a:prstGeom>
            <a:solidFill>
              <a:srgbClr val="EFC231"/>
            </a:solidFill>
            <a:ln w="0">
              <a:solidFill>
                <a:srgbClr val="EFC2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0" name="Rectangle 806"/>
            <p:cNvSpPr>
              <a:spLocks noChangeArrowheads="1"/>
            </p:cNvSpPr>
            <p:nvPr/>
          </p:nvSpPr>
          <p:spPr bwMode="auto">
            <a:xfrm>
              <a:off x="5076825" y="2130425"/>
              <a:ext cx="25400" cy="101600"/>
            </a:xfrm>
            <a:prstGeom prst="rect">
              <a:avLst/>
            </a:prstGeom>
            <a:solidFill>
              <a:srgbClr val="EFC231"/>
            </a:solidFill>
            <a:ln w="0">
              <a:solidFill>
                <a:srgbClr val="EFC2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1" name="Rectangle 807"/>
            <p:cNvSpPr>
              <a:spLocks noChangeArrowheads="1"/>
            </p:cNvSpPr>
            <p:nvPr/>
          </p:nvSpPr>
          <p:spPr bwMode="auto">
            <a:xfrm>
              <a:off x="5102225" y="2130425"/>
              <a:ext cx="26988" cy="101600"/>
            </a:xfrm>
            <a:prstGeom prst="rect">
              <a:avLst/>
            </a:prstGeom>
            <a:solidFill>
              <a:srgbClr val="EFC230"/>
            </a:solidFill>
            <a:ln w="0">
              <a:solidFill>
                <a:srgbClr val="EFC23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2" name="Rectangle 808"/>
            <p:cNvSpPr>
              <a:spLocks noChangeArrowheads="1"/>
            </p:cNvSpPr>
            <p:nvPr/>
          </p:nvSpPr>
          <p:spPr bwMode="auto">
            <a:xfrm>
              <a:off x="5127625" y="2130425"/>
              <a:ext cx="25400" cy="101600"/>
            </a:xfrm>
            <a:prstGeom prst="rect">
              <a:avLst/>
            </a:prstGeom>
            <a:solidFill>
              <a:srgbClr val="EFC130"/>
            </a:solidFill>
            <a:ln w="0">
              <a:solidFill>
                <a:srgbClr val="EFC13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3" name="Rectangle 809"/>
            <p:cNvSpPr>
              <a:spLocks noChangeArrowheads="1"/>
            </p:cNvSpPr>
            <p:nvPr/>
          </p:nvSpPr>
          <p:spPr bwMode="auto">
            <a:xfrm>
              <a:off x="5153025" y="2130425"/>
              <a:ext cx="25400" cy="101600"/>
            </a:xfrm>
            <a:prstGeom prst="rect">
              <a:avLst/>
            </a:prstGeom>
            <a:solidFill>
              <a:srgbClr val="EEC12F"/>
            </a:solidFill>
            <a:ln w="0">
              <a:solidFill>
                <a:srgbClr val="EEC1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4" name="Rectangle 810"/>
            <p:cNvSpPr>
              <a:spLocks noChangeArrowheads="1"/>
            </p:cNvSpPr>
            <p:nvPr/>
          </p:nvSpPr>
          <p:spPr bwMode="auto">
            <a:xfrm>
              <a:off x="5178425" y="2130425"/>
              <a:ext cx="26988" cy="101600"/>
            </a:xfrm>
            <a:prstGeom prst="rect">
              <a:avLst/>
            </a:prstGeom>
            <a:solidFill>
              <a:srgbClr val="EEC12E"/>
            </a:solidFill>
            <a:ln w="0">
              <a:solidFill>
                <a:srgbClr val="EEC12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5" name="Rectangle 811"/>
            <p:cNvSpPr>
              <a:spLocks noChangeArrowheads="1"/>
            </p:cNvSpPr>
            <p:nvPr/>
          </p:nvSpPr>
          <p:spPr bwMode="auto">
            <a:xfrm>
              <a:off x="5203825" y="2130425"/>
              <a:ext cx="25400" cy="101600"/>
            </a:xfrm>
            <a:prstGeom prst="rect">
              <a:avLst/>
            </a:prstGeom>
            <a:solidFill>
              <a:srgbClr val="EEC02E"/>
            </a:solidFill>
            <a:ln w="0">
              <a:solidFill>
                <a:srgbClr val="EEC02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6" name="Rectangle 812"/>
            <p:cNvSpPr>
              <a:spLocks noChangeArrowheads="1"/>
            </p:cNvSpPr>
            <p:nvPr/>
          </p:nvSpPr>
          <p:spPr bwMode="auto">
            <a:xfrm>
              <a:off x="5229225" y="2130425"/>
              <a:ext cx="25400" cy="101600"/>
            </a:xfrm>
            <a:prstGeom prst="rect">
              <a:avLst/>
            </a:prstGeom>
            <a:solidFill>
              <a:srgbClr val="EEC02D"/>
            </a:solidFill>
            <a:ln w="0">
              <a:solidFill>
                <a:srgbClr val="EEC0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7" name="Rectangle 813"/>
            <p:cNvSpPr>
              <a:spLocks noChangeArrowheads="1"/>
            </p:cNvSpPr>
            <p:nvPr/>
          </p:nvSpPr>
          <p:spPr bwMode="auto">
            <a:xfrm>
              <a:off x="4518025" y="2765425"/>
              <a:ext cx="850900" cy="38100"/>
            </a:xfrm>
            <a:prstGeom prst="rect">
              <a:avLst/>
            </a:prstGeom>
            <a:solidFill>
              <a:srgbClr val="838A89"/>
            </a:solidFill>
            <a:ln w="0">
              <a:solidFill>
                <a:srgbClr val="838A8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8" name="Rectangle 814"/>
            <p:cNvSpPr>
              <a:spLocks noChangeArrowheads="1"/>
            </p:cNvSpPr>
            <p:nvPr/>
          </p:nvSpPr>
          <p:spPr bwMode="auto">
            <a:xfrm>
              <a:off x="5038725" y="2346325"/>
              <a:ext cx="3302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79" name="Rectangle 815"/>
            <p:cNvSpPr>
              <a:spLocks noChangeArrowheads="1"/>
            </p:cNvSpPr>
            <p:nvPr/>
          </p:nvSpPr>
          <p:spPr bwMode="auto">
            <a:xfrm>
              <a:off x="5038725" y="2435225"/>
              <a:ext cx="3302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80" name="Rectangle 816"/>
            <p:cNvSpPr>
              <a:spLocks noChangeArrowheads="1"/>
            </p:cNvSpPr>
            <p:nvPr/>
          </p:nvSpPr>
          <p:spPr bwMode="auto">
            <a:xfrm>
              <a:off x="5038725" y="2524125"/>
              <a:ext cx="3302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81" name="Rectangle 817"/>
            <p:cNvSpPr>
              <a:spLocks noChangeArrowheads="1"/>
            </p:cNvSpPr>
            <p:nvPr/>
          </p:nvSpPr>
          <p:spPr bwMode="auto">
            <a:xfrm>
              <a:off x="5038725" y="2613025"/>
              <a:ext cx="1524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82" name="Rectangle 818"/>
            <p:cNvSpPr>
              <a:spLocks noChangeArrowheads="1"/>
            </p:cNvSpPr>
            <p:nvPr/>
          </p:nvSpPr>
          <p:spPr bwMode="auto">
            <a:xfrm>
              <a:off x="5038725" y="2905125"/>
              <a:ext cx="3302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83" name="Rectangle 819"/>
            <p:cNvSpPr>
              <a:spLocks noChangeArrowheads="1"/>
            </p:cNvSpPr>
            <p:nvPr/>
          </p:nvSpPr>
          <p:spPr bwMode="auto">
            <a:xfrm>
              <a:off x="5038725" y="2994025"/>
              <a:ext cx="1524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49" name="Группа 1348"/>
            <p:cNvGrpSpPr/>
            <p:nvPr/>
          </p:nvGrpSpPr>
          <p:grpSpPr>
            <a:xfrm>
              <a:off x="5191125" y="2016125"/>
              <a:ext cx="304800" cy="304801"/>
              <a:chOff x="5191125" y="2016125"/>
              <a:chExt cx="304800" cy="304801"/>
            </a:xfrm>
          </p:grpSpPr>
          <p:sp>
            <p:nvSpPr>
              <p:cNvPr id="37684" name="Freeform 820"/>
              <p:cNvSpPr>
                <a:spLocks/>
              </p:cNvSpPr>
              <p:nvPr/>
            </p:nvSpPr>
            <p:spPr bwMode="auto">
              <a:xfrm>
                <a:off x="5191125" y="2016125"/>
                <a:ext cx="25400" cy="304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16" y="192"/>
                  </a:cxn>
                  <a:cxn ang="0">
                    <a:pos x="0" y="192"/>
                  </a:cxn>
                  <a:cxn ang="0">
                    <a:pos x="0" y="0"/>
                  </a:cxn>
                </a:cxnLst>
                <a:rect l="0" t="0" r="r" b="b"/>
                <a:pathLst>
                  <a:path w="16" h="192">
                    <a:moveTo>
                      <a:pt x="0" y="0"/>
                    </a:moveTo>
                    <a:lnTo>
                      <a:pt x="16" y="17"/>
                    </a:lnTo>
                    <a:lnTo>
                      <a:pt x="16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F2F2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5" name="Freeform 821"/>
              <p:cNvSpPr>
                <a:spLocks/>
              </p:cNvSpPr>
              <p:nvPr/>
            </p:nvSpPr>
            <p:spPr bwMode="auto">
              <a:xfrm>
                <a:off x="5216525" y="2043113"/>
                <a:ext cx="26988" cy="277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6"/>
                  </a:cxn>
                  <a:cxn ang="0">
                    <a:pos x="17" y="175"/>
                  </a:cxn>
                  <a:cxn ang="0">
                    <a:pos x="0" y="175"/>
                  </a:cxn>
                  <a:cxn ang="0">
                    <a:pos x="0" y="0"/>
                  </a:cxn>
                </a:cxnLst>
                <a:rect l="0" t="0" r="r" b="b"/>
                <a:pathLst>
                  <a:path w="17" h="175">
                    <a:moveTo>
                      <a:pt x="0" y="0"/>
                    </a:moveTo>
                    <a:lnTo>
                      <a:pt x="17" y="16"/>
                    </a:lnTo>
                    <a:lnTo>
                      <a:pt x="17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0">
                <a:solidFill>
                  <a:srgbClr val="F1F1F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6" name="Freeform 822"/>
              <p:cNvSpPr>
                <a:spLocks/>
              </p:cNvSpPr>
              <p:nvPr/>
            </p:nvSpPr>
            <p:spPr bwMode="auto">
              <a:xfrm>
                <a:off x="5241925" y="2066925"/>
                <a:ext cx="254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16" y="160"/>
                  </a:cxn>
                  <a:cxn ang="0">
                    <a:pos x="0" y="160"/>
                  </a:cxn>
                  <a:cxn ang="0">
                    <a:pos x="0" y="0"/>
                  </a:cxn>
                </a:cxnLst>
                <a:rect l="0" t="0" r="r" b="b"/>
                <a:pathLst>
                  <a:path w="16" h="160">
                    <a:moveTo>
                      <a:pt x="0" y="0"/>
                    </a:moveTo>
                    <a:lnTo>
                      <a:pt x="16" y="16"/>
                    </a:lnTo>
                    <a:lnTo>
                      <a:pt x="16" y="160"/>
                    </a:lnTo>
                    <a:lnTo>
                      <a:pt x="0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7" name="Freeform 823"/>
              <p:cNvSpPr>
                <a:spLocks/>
              </p:cNvSpPr>
              <p:nvPr/>
            </p:nvSpPr>
            <p:spPr bwMode="auto">
              <a:xfrm>
                <a:off x="5267325" y="2092325"/>
                <a:ext cx="25400" cy="228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16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16" h="144">
                    <a:moveTo>
                      <a:pt x="0" y="0"/>
                    </a:moveTo>
                    <a:lnTo>
                      <a:pt x="16" y="17"/>
                    </a:lnTo>
                    <a:lnTo>
                      <a:pt x="1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8" name="Freeform 824"/>
              <p:cNvSpPr>
                <a:spLocks/>
              </p:cNvSpPr>
              <p:nvPr/>
            </p:nvSpPr>
            <p:spPr bwMode="auto">
              <a:xfrm>
                <a:off x="5292725" y="2119313"/>
                <a:ext cx="26988" cy="201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6"/>
                  </a:cxn>
                  <a:cxn ang="0">
                    <a:pos x="17" y="127"/>
                  </a:cxn>
                  <a:cxn ang="0">
                    <a:pos x="0" y="127"/>
                  </a:cxn>
                  <a:cxn ang="0">
                    <a:pos x="0" y="0"/>
                  </a:cxn>
                </a:cxnLst>
                <a:rect l="0" t="0" r="r" b="b"/>
                <a:pathLst>
                  <a:path w="17" h="127">
                    <a:moveTo>
                      <a:pt x="0" y="0"/>
                    </a:moveTo>
                    <a:lnTo>
                      <a:pt x="17" y="16"/>
                    </a:lnTo>
                    <a:lnTo>
                      <a:pt x="17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0">
                <a:solidFill>
                  <a:srgbClr val="EFEF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9" name="Freeform 825"/>
              <p:cNvSpPr>
                <a:spLocks/>
              </p:cNvSpPr>
              <p:nvPr/>
            </p:nvSpPr>
            <p:spPr bwMode="auto">
              <a:xfrm>
                <a:off x="5318125" y="2143125"/>
                <a:ext cx="25400" cy="177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16" y="112"/>
                  </a:cxn>
                  <a:cxn ang="0">
                    <a:pos x="0" y="112"/>
                  </a:cxn>
                  <a:cxn ang="0">
                    <a:pos x="0" y="0"/>
                  </a:cxn>
                </a:cxnLst>
                <a:rect l="0" t="0" r="r" b="b"/>
                <a:pathLst>
                  <a:path w="16" h="112">
                    <a:moveTo>
                      <a:pt x="0" y="0"/>
                    </a:moveTo>
                    <a:lnTo>
                      <a:pt x="16" y="16"/>
                    </a:lnTo>
                    <a:lnTo>
                      <a:pt x="16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0">
                <a:solidFill>
                  <a:srgbClr val="EFEF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0" name="Freeform 826"/>
              <p:cNvSpPr>
                <a:spLocks/>
              </p:cNvSpPr>
              <p:nvPr/>
            </p:nvSpPr>
            <p:spPr bwMode="auto">
              <a:xfrm>
                <a:off x="5343525" y="2168525"/>
                <a:ext cx="25400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1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6" h="96">
                    <a:moveTo>
                      <a:pt x="0" y="0"/>
                    </a:moveTo>
                    <a:lnTo>
                      <a:pt x="16" y="17"/>
                    </a:lnTo>
                    <a:lnTo>
                      <a:pt x="16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 w="0">
                <a:solidFill>
                  <a:srgbClr val="EEEEE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1" name="Freeform 827"/>
              <p:cNvSpPr>
                <a:spLocks/>
              </p:cNvSpPr>
              <p:nvPr/>
            </p:nvSpPr>
            <p:spPr bwMode="auto">
              <a:xfrm>
                <a:off x="5368925" y="2195513"/>
                <a:ext cx="26988" cy="125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6"/>
                  </a:cxn>
                  <a:cxn ang="0">
                    <a:pos x="17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7" h="79">
                    <a:moveTo>
                      <a:pt x="0" y="0"/>
                    </a:moveTo>
                    <a:lnTo>
                      <a:pt x="17" y="16"/>
                    </a:lnTo>
                    <a:lnTo>
                      <a:pt x="17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0">
                <a:solidFill>
                  <a:srgbClr val="EDED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2" name="Freeform 828"/>
              <p:cNvSpPr>
                <a:spLocks/>
              </p:cNvSpPr>
              <p:nvPr/>
            </p:nvSpPr>
            <p:spPr bwMode="auto">
              <a:xfrm>
                <a:off x="5394325" y="2219325"/>
                <a:ext cx="2540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16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16" h="64">
                    <a:moveTo>
                      <a:pt x="0" y="0"/>
                    </a:moveTo>
                    <a:lnTo>
                      <a:pt x="16" y="16"/>
                    </a:lnTo>
                    <a:lnTo>
                      <a:pt x="16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0">
                <a:solidFill>
                  <a:srgbClr val="EDED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3" name="Freeform 829"/>
              <p:cNvSpPr>
                <a:spLocks/>
              </p:cNvSpPr>
              <p:nvPr/>
            </p:nvSpPr>
            <p:spPr bwMode="auto">
              <a:xfrm>
                <a:off x="5419725" y="2244725"/>
                <a:ext cx="25400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16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6" h="48">
                    <a:moveTo>
                      <a:pt x="0" y="0"/>
                    </a:moveTo>
                    <a:lnTo>
                      <a:pt x="16" y="17"/>
                    </a:lnTo>
                    <a:lnTo>
                      <a:pt x="16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solidFill>
                  <a:srgbClr val="ECECE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4" name="Freeform 830"/>
              <p:cNvSpPr>
                <a:spLocks/>
              </p:cNvSpPr>
              <p:nvPr/>
            </p:nvSpPr>
            <p:spPr bwMode="auto">
              <a:xfrm>
                <a:off x="5445125" y="2271713"/>
                <a:ext cx="26988" cy="49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6"/>
                  </a:cxn>
                  <a:cxn ang="0">
                    <a:pos x="1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7" h="31">
                    <a:moveTo>
                      <a:pt x="0" y="0"/>
                    </a:moveTo>
                    <a:lnTo>
                      <a:pt x="17" y="16"/>
                    </a:lnTo>
                    <a:lnTo>
                      <a:pt x="17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solidFill>
                  <a:srgbClr val="ECECE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5" name="Freeform 831"/>
              <p:cNvSpPr>
                <a:spLocks/>
              </p:cNvSpPr>
              <p:nvPr/>
            </p:nvSpPr>
            <p:spPr bwMode="auto">
              <a:xfrm>
                <a:off x="5470525" y="2295525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 w="0">
                <a:solidFill>
                  <a:srgbClr val="EBEBE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696" name="Freeform 832"/>
            <p:cNvSpPr>
              <a:spLocks/>
            </p:cNvSpPr>
            <p:nvPr/>
          </p:nvSpPr>
          <p:spPr bwMode="auto">
            <a:xfrm>
              <a:off x="5191125" y="2320925"/>
              <a:ext cx="53975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11" y="7"/>
                </a:cxn>
                <a:cxn ang="0">
                  <a:pos x="0" y="0"/>
                </a:cxn>
              </a:cxnLst>
              <a:rect l="0" t="0" r="r" b="b"/>
              <a:pathLst>
                <a:path w="34" h="7">
                  <a:moveTo>
                    <a:pt x="0" y="0"/>
                  </a:moveTo>
                  <a:lnTo>
                    <a:pt x="34" y="0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 w="0">
              <a:solidFill>
                <a:srgbClr val="9B9B9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48" name="Группа 1347"/>
            <p:cNvGrpSpPr/>
            <p:nvPr/>
          </p:nvGrpSpPr>
          <p:grpSpPr>
            <a:xfrm>
              <a:off x="5208588" y="2320925"/>
              <a:ext cx="287338" cy="177800"/>
              <a:chOff x="5208588" y="2320925"/>
              <a:chExt cx="287338" cy="177800"/>
            </a:xfrm>
          </p:grpSpPr>
          <p:sp>
            <p:nvSpPr>
              <p:cNvPr id="37697" name="Freeform 833"/>
              <p:cNvSpPr>
                <a:spLocks/>
              </p:cNvSpPr>
              <p:nvPr/>
            </p:nvSpPr>
            <p:spPr bwMode="auto">
              <a:xfrm>
                <a:off x="5208588" y="2320925"/>
                <a:ext cx="131763" cy="2540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83" y="0"/>
                  </a:cxn>
                  <a:cxn ang="0">
                    <a:pos x="27" y="16"/>
                  </a:cxn>
                  <a:cxn ang="0">
                    <a:pos x="16" y="16"/>
                  </a:cxn>
                  <a:cxn ang="0">
                    <a:pos x="0" y="7"/>
                  </a:cxn>
                  <a:cxn ang="0">
                    <a:pos x="23" y="0"/>
                  </a:cxn>
                </a:cxnLst>
                <a:rect l="0" t="0" r="r" b="b"/>
                <a:pathLst>
                  <a:path w="83" h="16">
                    <a:moveTo>
                      <a:pt x="23" y="0"/>
                    </a:moveTo>
                    <a:lnTo>
                      <a:pt x="83" y="0"/>
                    </a:lnTo>
                    <a:lnTo>
                      <a:pt x="27" y="16"/>
                    </a:lnTo>
                    <a:lnTo>
                      <a:pt x="16" y="16"/>
                    </a:lnTo>
                    <a:lnTo>
                      <a:pt x="0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A9A9A"/>
              </a:solidFill>
              <a:ln w="0">
                <a:solidFill>
                  <a:srgbClr val="9A9A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47" name="Группа 1346"/>
              <p:cNvGrpSpPr/>
              <p:nvPr/>
            </p:nvGrpSpPr>
            <p:grpSpPr>
              <a:xfrm>
                <a:off x="5233988" y="2320925"/>
                <a:ext cx="261938" cy="177800"/>
                <a:chOff x="5233988" y="2320925"/>
                <a:chExt cx="261938" cy="177800"/>
              </a:xfrm>
            </p:grpSpPr>
            <p:sp>
              <p:nvSpPr>
                <p:cNvPr id="37698" name="Freeform 834"/>
                <p:cNvSpPr>
                  <a:spLocks/>
                </p:cNvSpPr>
                <p:nvPr/>
              </p:nvSpPr>
              <p:spPr bwMode="auto">
                <a:xfrm>
                  <a:off x="5251450" y="2320925"/>
                  <a:ext cx="184150" cy="254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16" y="0"/>
                    </a:cxn>
                    <a:cxn ang="0">
                      <a:pos x="60" y="16"/>
                    </a:cxn>
                    <a:cxn ang="0">
                      <a:pos x="0" y="1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116" h="16">
                      <a:moveTo>
                        <a:pt x="56" y="0"/>
                      </a:moveTo>
                      <a:lnTo>
                        <a:pt x="116" y="0"/>
                      </a:lnTo>
                      <a:lnTo>
                        <a:pt x="60" y="16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699" name="Freeform 835"/>
                <p:cNvSpPr>
                  <a:spLocks noEditPoints="1"/>
                </p:cNvSpPr>
                <p:nvPr/>
              </p:nvSpPr>
              <p:spPr bwMode="auto">
                <a:xfrm>
                  <a:off x="5300663" y="2320925"/>
                  <a:ext cx="195263" cy="6350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0"/>
                    </a:cxn>
                    <a:cxn ang="0">
                      <a:pos x="0" y="40"/>
                    </a:cxn>
                    <a:cxn ang="0">
                      <a:pos x="85" y="0"/>
                    </a:cxn>
                    <a:cxn ang="0">
                      <a:pos x="123" y="0"/>
                    </a:cxn>
                    <a:cxn ang="0">
                      <a:pos x="123" y="7"/>
                    </a:cxn>
                    <a:cxn ang="0">
                      <a:pos x="43" y="29"/>
                    </a:cxn>
                    <a:cxn ang="0">
                      <a:pos x="43" y="16"/>
                    </a:cxn>
                    <a:cxn ang="0">
                      <a:pos x="29" y="16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23" h="40">
                      <a:moveTo>
                        <a:pt x="0" y="40"/>
                      </a:moveTo>
                      <a:lnTo>
                        <a:pt x="2" y="40"/>
                      </a:lnTo>
                      <a:lnTo>
                        <a:pt x="0" y="40"/>
                      </a:lnTo>
                      <a:close/>
                      <a:moveTo>
                        <a:pt x="85" y="0"/>
                      </a:moveTo>
                      <a:lnTo>
                        <a:pt x="123" y="0"/>
                      </a:lnTo>
                      <a:lnTo>
                        <a:pt x="123" y="7"/>
                      </a:lnTo>
                      <a:lnTo>
                        <a:pt x="43" y="29"/>
                      </a:lnTo>
                      <a:lnTo>
                        <a:pt x="43" y="16"/>
                      </a:lnTo>
                      <a:lnTo>
                        <a:pt x="29" y="1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1" name="Freeform 837"/>
                <p:cNvSpPr>
                  <a:spLocks/>
                </p:cNvSpPr>
                <p:nvPr/>
              </p:nvSpPr>
              <p:spPr bwMode="auto">
                <a:xfrm>
                  <a:off x="5330825" y="2355850"/>
                  <a:ext cx="165100" cy="65088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104" y="17"/>
                    </a:cxn>
                    <a:cxn ang="0">
                      <a:pos x="19" y="41"/>
                    </a:cxn>
                    <a:cxn ang="0">
                      <a:pos x="0" y="29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1">
                      <a:moveTo>
                        <a:pt x="104" y="0"/>
                      </a:moveTo>
                      <a:lnTo>
                        <a:pt x="104" y="17"/>
                      </a:lnTo>
                      <a:lnTo>
                        <a:pt x="19" y="41"/>
                      </a:lnTo>
                      <a:lnTo>
                        <a:pt x="0" y="2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2" name="Freeform 838"/>
                <p:cNvSpPr>
                  <a:spLocks/>
                </p:cNvSpPr>
                <p:nvPr/>
              </p:nvSpPr>
              <p:spPr bwMode="auto">
                <a:xfrm>
                  <a:off x="5360988" y="2382838"/>
                  <a:ext cx="134938" cy="53975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85" y="17"/>
                    </a:cxn>
                    <a:cxn ang="0">
                      <a:pos x="20" y="34"/>
                    </a:cxn>
                    <a:cxn ang="0">
                      <a:pos x="0" y="24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34">
                      <a:moveTo>
                        <a:pt x="85" y="0"/>
                      </a:moveTo>
                      <a:lnTo>
                        <a:pt x="85" y="17"/>
                      </a:lnTo>
                      <a:lnTo>
                        <a:pt x="20" y="34"/>
                      </a:lnTo>
                      <a:lnTo>
                        <a:pt x="0" y="24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3" name="Freeform 839"/>
                <p:cNvSpPr>
                  <a:spLocks/>
                </p:cNvSpPr>
                <p:nvPr/>
              </p:nvSpPr>
              <p:spPr bwMode="auto">
                <a:xfrm>
                  <a:off x="5392738" y="2409825"/>
                  <a:ext cx="103188" cy="44450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5" y="16"/>
                    </a:cxn>
                    <a:cxn ang="0">
                      <a:pos x="19" y="28"/>
                    </a:cxn>
                    <a:cxn ang="0">
                      <a:pos x="0" y="17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5" h="28">
                      <a:moveTo>
                        <a:pt x="65" y="0"/>
                      </a:moveTo>
                      <a:lnTo>
                        <a:pt x="65" y="16"/>
                      </a:lnTo>
                      <a:lnTo>
                        <a:pt x="19" y="28"/>
                      </a:lnTo>
                      <a:lnTo>
                        <a:pt x="0" y="17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4" name="Freeform 840"/>
                <p:cNvSpPr>
                  <a:spLocks/>
                </p:cNvSpPr>
                <p:nvPr/>
              </p:nvSpPr>
              <p:spPr bwMode="auto">
                <a:xfrm>
                  <a:off x="5424488" y="2436813"/>
                  <a:ext cx="71438" cy="365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7"/>
                    </a:cxn>
                    <a:cxn ang="0">
                      <a:pos x="19" y="23"/>
                    </a:cxn>
                    <a:cxn ang="0">
                      <a:pos x="0" y="12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5" h="23">
                      <a:moveTo>
                        <a:pt x="45" y="0"/>
                      </a:moveTo>
                      <a:lnTo>
                        <a:pt x="45" y="17"/>
                      </a:lnTo>
                      <a:lnTo>
                        <a:pt x="19" y="23"/>
                      </a:lnTo>
                      <a:lnTo>
                        <a:pt x="0" y="1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5" name="Freeform 841"/>
                <p:cNvSpPr>
                  <a:spLocks/>
                </p:cNvSpPr>
                <p:nvPr/>
              </p:nvSpPr>
              <p:spPr bwMode="auto">
                <a:xfrm>
                  <a:off x="5454650" y="2463800"/>
                  <a:ext cx="41275" cy="2698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6" y="16"/>
                    </a:cxn>
                    <a:cxn ang="0">
                      <a:pos x="19" y="17"/>
                    </a:cxn>
                    <a:cxn ang="0">
                      <a:pos x="0" y="6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26" h="17">
                      <a:moveTo>
                        <a:pt x="26" y="0"/>
                      </a:moveTo>
                      <a:lnTo>
                        <a:pt x="26" y="16"/>
                      </a:lnTo>
                      <a:lnTo>
                        <a:pt x="19" y="17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6" name="Freeform 842"/>
                <p:cNvSpPr>
                  <a:spLocks/>
                </p:cNvSpPr>
                <p:nvPr/>
              </p:nvSpPr>
              <p:spPr bwMode="auto">
                <a:xfrm>
                  <a:off x="5484813" y="2489200"/>
                  <a:ext cx="11113" cy="952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6"/>
                    </a:cxn>
                    <a:cxn ang="0">
                      <a:pos x="0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7" y="6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707" name="Freeform 843"/>
                <p:cNvSpPr>
                  <a:spLocks/>
                </p:cNvSpPr>
                <p:nvPr/>
              </p:nvSpPr>
              <p:spPr bwMode="auto">
                <a:xfrm>
                  <a:off x="5233988" y="2346325"/>
                  <a:ext cx="134938" cy="38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24"/>
                    </a:cxn>
                    <a:cxn ang="0">
                      <a:pos x="42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24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24"/>
                      </a:lnTo>
                      <a:lnTo>
                        <a:pt x="4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E7E"/>
                </a:solidFill>
                <a:ln w="0">
                  <a:solidFill>
                    <a:srgbClr val="77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7708" name="Freeform 844"/>
            <p:cNvSpPr>
              <a:spLocks/>
            </p:cNvSpPr>
            <p:nvPr/>
          </p:nvSpPr>
          <p:spPr bwMode="auto">
            <a:xfrm>
              <a:off x="4746625" y="2308225"/>
              <a:ext cx="177800" cy="177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3"/>
                </a:cxn>
                <a:cxn ang="0">
                  <a:pos x="49" y="11"/>
                </a:cxn>
                <a:cxn ang="0">
                  <a:pos x="69" y="25"/>
                </a:cxn>
                <a:cxn ang="0">
                  <a:pos x="87" y="42"/>
                </a:cxn>
                <a:cxn ang="0">
                  <a:pos x="101" y="63"/>
                </a:cxn>
                <a:cxn ang="0">
                  <a:pos x="109" y="86"/>
                </a:cxn>
                <a:cxn ang="0">
                  <a:pos x="112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112" h="112">
                  <a:moveTo>
                    <a:pt x="0" y="0"/>
                  </a:moveTo>
                  <a:lnTo>
                    <a:pt x="26" y="3"/>
                  </a:lnTo>
                  <a:lnTo>
                    <a:pt x="49" y="11"/>
                  </a:lnTo>
                  <a:lnTo>
                    <a:pt x="69" y="25"/>
                  </a:lnTo>
                  <a:lnTo>
                    <a:pt x="87" y="42"/>
                  </a:lnTo>
                  <a:lnTo>
                    <a:pt x="101" y="63"/>
                  </a:lnTo>
                  <a:lnTo>
                    <a:pt x="109" y="86"/>
                  </a:lnTo>
                  <a:lnTo>
                    <a:pt x="112" y="112"/>
                  </a:lnTo>
                  <a:lnTo>
                    <a:pt x="0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5BE"/>
            </a:solidFill>
            <a:ln w="0">
              <a:solidFill>
                <a:srgbClr val="DF41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E335BE"/>
                </a:solidFill>
              </a:endParaRPr>
            </a:p>
          </p:txBody>
        </p:sp>
        <p:sp>
          <p:nvSpPr>
            <p:cNvPr id="37709" name="Freeform 845"/>
            <p:cNvSpPr>
              <a:spLocks/>
            </p:cNvSpPr>
            <p:nvPr/>
          </p:nvSpPr>
          <p:spPr bwMode="auto">
            <a:xfrm>
              <a:off x="4543425" y="2333625"/>
              <a:ext cx="293688" cy="3556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121"/>
                </a:cxn>
                <a:cxn ang="0">
                  <a:pos x="185" y="196"/>
                </a:cxn>
                <a:cxn ang="0">
                  <a:pos x="170" y="208"/>
                </a:cxn>
                <a:cxn ang="0">
                  <a:pos x="153" y="217"/>
                </a:cxn>
                <a:cxn ang="0">
                  <a:pos x="133" y="221"/>
                </a:cxn>
                <a:cxn ang="0">
                  <a:pos x="112" y="224"/>
                </a:cxn>
                <a:cxn ang="0">
                  <a:pos x="86" y="220"/>
                </a:cxn>
                <a:cxn ang="0">
                  <a:pos x="63" y="213"/>
                </a:cxn>
                <a:cxn ang="0">
                  <a:pos x="43" y="199"/>
                </a:cxn>
                <a:cxn ang="0">
                  <a:pos x="25" y="181"/>
                </a:cxn>
                <a:cxn ang="0">
                  <a:pos x="11" y="160"/>
                </a:cxn>
                <a:cxn ang="0">
                  <a:pos x="3" y="137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1" y="62"/>
                </a:cxn>
                <a:cxn ang="0">
                  <a:pos x="25" y="41"/>
                </a:cxn>
                <a:cxn ang="0">
                  <a:pos x="43" y="24"/>
                </a:cxn>
                <a:cxn ang="0">
                  <a:pos x="63" y="11"/>
                </a:cxn>
                <a:cxn ang="0">
                  <a:pos x="86" y="3"/>
                </a:cxn>
                <a:cxn ang="0">
                  <a:pos x="112" y="0"/>
                </a:cxn>
              </a:cxnLst>
              <a:rect l="0" t="0" r="r" b="b"/>
              <a:pathLst>
                <a:path w="185" h="224">
                  <a:moveTo>
                    <a:pt x="112" y="0"/>
                  </a:moveTo>
                  <a:lnTo>
                    <a:pt x="112" y="121"/>
                  </a:lnTo>
                  <a:lnTo>
                    <a:pt x="185" y="196"/>
                  </a:lnTo>
                  <a:lnTo>
                    <a:pt x="170" y="208"/>
                  </a:lnTo>
                  <a:lnTo>
                    <a:pt x="153" y="217"/>
                  </a:lnTo>
                  <a:lnTo>
                    <a:pt x="133" y="221"/>
                  </a:lnTo>
                  <a:lnTo>
                    <a:pt x="112" y="224"/>
                  </a:lnTo>
                  <a:lnTo>
                    <a:pt x="86" y="220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1"/>
                  </a:lnTo>
                  <a:lnTo>
                    <a:pt x="11" y="160"/>
                  </a:lnTo>
                  <a:lnTo>
                    <a:pt x="3" y="137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5" y="41"/>
                  </a:lnTo>
                  <a:lnTo>
                    <a:pt x="43" y="24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E226F"/>
            </a:solidFill>
            <a:ln w="0">
              <a:solidFill>
                <a:srgbClr val="4C96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0" name="Freeform 846"/>
            <p:cNvSpPr>
              <a:spLocks/>
            </p:cNvSpPr>
            <p:nvPr/>
          </p:nvSpPr>
          <p:spPr bwMode="auto">
            <a:xfrm>
              <a:off x="4746625" y="2511425"/>
              <a:ext cx="177800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10" y="23"/>
                </a:cxn>
                <a:cxn ang="0">
                  <a:pos x="103" y="44"/>
                </a:cxn>
                <a:cxn ang="0">
                  <a:pos x="93" y="64"/>
                </a:cxn>
                <a:cxn ang="0">
                  <a:pos x="79" y="80"/>
                </a:cxn>
                <a:cxn ang="0">
                  <a:pos x="0" y="0"/>
                </a:cxn>
              </a:cxnLst>
              <a:rect l="0" t="0" r="r" b="b"/>
              <a:pathLst>
                <a:path w="112" h="80">
                  <a:moveTo>
                    <a:pt x="0" y="0"/>
                  </a:moveTo>
                  <a:lnTo>
                    <a:pt x="112" y="0"/>
                  </a:lnTo>
                  <a:lnTo>
                    <a:pt x="110" y="23"/>
                  </a:lnTo>
                  <a:lnTo>
                    <a:pt x="103" y="44"/>
                  </a:lnTo>
                  <a:lnTo>
                    <a:pt x="93" y="64"/>
                  </a:lnTo>
                  <a:lnTo>
                    <a:pt x="79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92"/>
            </a:solidFill>
            <a:ln w="0">
              <a:solidFill>
                <a:srgbClr val="F577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1" name="Rectangle 847"/>
            <p:cNvSpPr>
              <a:spLocks noChangeArrowheads="1"/>
            </p:cNvSpPr>
            <p:nvPr/>
          </p:nvSpPr>
          <p:spPr bwMode="auto">
            <a:xfrm>
              <a:off x="4530725" y="3006725"/>
              <a:ext cx="50800" cy="38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2" name="Rectangle 848"/>
            <p:cNvSpPr>
              <a:spLocks noChangeArrowheads="1"/>
            </p:cNvSpPr>
            <p:nvPr/>
          </p:nvSpPr>
          <p:spPr bwMode="auto">
            <a:xfrm>
              <a:off x="4606925" y="2981325"/>
              <a:ext cx="50800" cy="635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3" name="Rectangle 849"/>
            <p:cNvSpPr>
              <a:spLocks noChangeArrowheads="1"/>
            </p:cNvSpPr>
            <p:nvPr/>
          </p:nvSpPr>
          <p:spPr bwMode="auto">
            <a:xfrm>
              <a:off x="4683125" y="2955925"/>
              <a:ext cx="50800" cy="889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4" name="Rectangle 850"/>
            <p:cNvSpPr>
              <a:spLocks noChangeArrowheads="1"/>
            </p:cNvSpPr>
            <p:nvPr/>
          </p:nvSpPr>
          <p:spPr bwMode="auto">
            <a:xfrm>
              <a:off x="4759325" y="2917825"/>
              <a:ext cx="50800" cy="1270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5" name="Rectangle 851"/>
            <p:cNvSpPr>
              <a:spLocks noChangeArrowheads="1"/>
            </p:cNvSpPr>
            <p:nvPr/>
          </p:nvSpPr>
          <p:spPr bwMode="auto">
            <a:xfrm>
              <a:off x="4835525" y="2879725"/>
              <a:ext cx="50800" cy="1651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6" name="Rectangle 852"/>
            <p:cNvSpPr>
              <a:spLocks noChangeArrowheads="1"/>
            </p:cNvSpPr>
            <p:nvPr/>
          </p:nvSpPr>
          <p:spPr bwMode="auto">
            <a:xfrm>
              <a:off x="4365625" y="3184525"/>
              <a:ext cx="1130300" cy="254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7" name="Freeform 853"/>
            <p:cNvSpPr>
              <a:spLocks/>
            </p:cNvSpPr>
            <p:nvPr/>
          </p:nvSpPr>
          <p:spPr bwMode="auto">
            <a:xfrm>
              <a:off x="4276725" y="1990725"/>
              <a:ext cx="46038" cy="11938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0"/>
                </a:cxn>
                <a:cxn ang="0">
                  <a:pos x="29" y="752"/>
                </a:cxn>
                <a:cxn ang="0">
                  <a:pos x="24" y="752"/>
                </a:cxn>
                <a:cxn ang="0">
                  <a:pos x="15" y="749"/>
                </a:cxn>
                <a:cxn ang="0">
                  <a:pos x="8" y="745"/>
                </a:cxn>
                <a:cxn ang="0">
                  <a:pos x="2" y="737"/>
                </a:cxn>
                <a:cxn ang="0">
                  <a:pos x="0" y="728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7"/>
                </a:cxn>
                <a:cxn ang="0">
                  <a:pos x="15" y="2"/>
                </a:cxn>
                <a:cxn ang="0">
                  <a:pos x="24" y="0"/>
                </a:cxn>
              </a:cxnLst>
              <a:rect l="0" t="0" r="r" b="b"/>
              <a:pathLst>
                <a:path w="29" h="752">
                  <a:moveTo>
                    <a:pt x="24" y="0"/>
                  </a:moveTo>
                  <a:lnTo>
                    <a:pt x="29" y="0"/>
                  </a:lnTo>
                  <a:lnTo>
                    <a:pt x="29" y="752"/>
                  </a:lnTo>
                  <a:lnTo>
                    <a:pt x="24" y="752"/>
                  </a:lnTo>
                  <a:lnTo>
                    <a:pt x="15" y="749"/>
                  </a:lnTo>
                  <a:lnTo>
                    <a:pt x="8" y="745"/>
                  </a:lnTo>
                  <a:lnTo>
                    <a:pt x="2" y="737"/>
                  </a:lnTo>
                  <a:lnTo>
                    <a:pt x="0" y="728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7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8" name="Rectangle 854"/>
            <p:cNvSpPr>
              <a:spLocks noChangeArrowheads="1"/>
            </p:cNvSpPr>
            <p:nvPr/>
          </p:nvSpPr>
          <p:spPr bwMode="auto">
            <a:xfrm>
              <a:off x="4322763" y="1990725"/>
              <a:ext cx="26988" cy="119380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19" name="Freeform 855"/>
            <p:cNvSpPr>
              <a:spLocks/>
            </p:cNvSpPr>
            <p:nvPr/>
          </p:nvSpPr>
          <p:spPr bwMode="auto">
            <a:xfrm>
              <a:off x="4351338" y="1990725"/>
              <a:ext cx="25400" cy="1193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16" y="749"/>
                </a:cxn>
                <a:cxn ang="0">
                  <a:pos x="9" y="752"/>
                </a:cxn>
                <a:cxn ang="0">
                  <a:pos x="0" y="752"/>
                </a:cxn>
                <a:cxn ang="0">
                  <a:pos x="0" y="0"/>
                </a:cxn>
              </a:cxnLst>
              <a:rect l="0" t="0" r="r" b="b"/>
              <a:pathLst>
                <a:path w="16" h="752">
                  <a:moveTo>
                    <a:pt x="0" y="0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16" y="749"/>
                  </a:lnTo>
                  <a:lnTo>
                    <a:pt x="9" y="752"/>
                  </a:lnTo>
                  <a:lnTo>
                    <a:pt x="0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0" name="Freeform 856"/>
            <p:cNvSpPr>
              <a:spLocks/>
            </p:cNvSpPr>
            <p:nvPr/>
          </p:nvSpPr>
          <p:spPr bwMode="auto">
            <a:xfrm>
              <a:off x="4376738" y="1993900"/>
              <a:ext cx="26988" cy="1185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0" y="5"/>
                </a:cxn>
                <a:cxn ang="0">
                  <a:pos x="14" y="12"/>
                </a:cxn>
                <a:cxn ang="0">
                  <a:pos x="17" y="22"/>
                </a:cxn>
                <a:cxn ang="0">
                  <a:pos x="17" y="726"/>
                </a:cxn>
                <a:cxn ang="0">
                  <a:pos x="14" y="735"/>
                </a:cxn>
                <a:cxn ang="0">
                  <a:pos x="10" y="743"/>
                </a:cxn>
                <a:cxn ang="0">
                  <a:pos x="2" y="747"/>
                </a:cxn>
                <a:cxn ang="0">
                  <a:pos x="0" y="747"/>
                </a:cxn>
                <a:cxn ang="0">
                  <a:pos x="0" y="0"/>
                </a:cxn>
              </a:cxnLst>
              <a:rect l="0" t="0" r="r" b="b"/>
              <a:pathLst>
                <a:path w="17" h="74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4" y="12"/>
                  </a:lnTo>
                  <a:lnTo>
                    <a:pt x="17" y="22"/>
                  </a:lnTo>
                  <a:lnTo>
                    <a:pt x="17" y="726"/>
                  </a:lnTo>
                  <a:lnTo>
                    <a:pt x="14" y="735"/>
                  </a:lnTo>
                  <a:lnTo>
                    <a:pt x="10" y="743"/>
                  </a:lnTo>
                  <a:lnTo>
                    <a:pt x="2" y="747"/>
                  </a:lnTo>
                  <a:lnTo>
                    <a:pt x="0" y="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1" name="Freeform 857"/>
            <p:cNvSpPr>
              <a:spLocks/>
            </p:cNvSpPr>
            <p:nvPr/>
          </p:nvSpPr>
          <p:spPr bwMode="auto">
            <a:xfrm>
              <a:off x="4365625" y="1990725"/>
              <a:ext cx="38100" cy="1193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7"/>
                </a:cxn>
                <a:cxn ang="0">
                  <a:pos x="21" y="14"/>
                </a:cxn>
                <a:cxn ang="0">
                  <a:pos x="24" y="24"/>
                </a:cxn>
                <a:cxn ang="0">
                  <a:pos x="24" y="728"/>
                </a:cxn>
                <a:cxn ang="0">
                  <a:pos x="21" y="737"/>
                </a:cxn>
                <a:cxn ang="0">
                  <a:pos x="17" y="745"/>
                </a:cxn>
                <a:cxn ang="0">
                  <a:pos x="9" y="749"/>
                </a:cxn>
                <a:cxn ang="0">
                  <a:pos x="0" y="752"/>
                </a:cxn>
                <a:cxn ang="0">
                  <a:pos x="0" y="0"/>
                </a:cxn>
              </a:cxnLst>
              <a:rect l="0" t="0" r="r" b="b"/>
              <a:pathLst>
                <a:path w="24" h="752">
                  <a:moveTo>
                    <a:pt x="0" y="0"/>
                  </a:moveTo>
                  <a:lnTo>
                    <a:pt x="9" y="2"/>
                  </a:lnTo>
                  <a:lnTo>
                    <a:pt x="17" y="7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4" y="728"/>
                  </a:lnTo>
                  <a:lnTo>
                    <a:pt x="21" y="737"/>
                  </a:lnTo>
                  <a:lnTo>
                    <a:pt x="17" y="745"/>
                  </a:lnTo>
                  <a:lnTo>
                    <a:pt x="9" y="749"/>
                  </a:lnTo>
                  <a:lnTo>
                    <a:pt x="0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2" name="Rectangle 858"/>
            <p:cNvSpPr>
              <a:spLocks noChangeArrowheads="1"/>
            </p:cNvSpPr>
            <p:nvPr/>
          </p:nvSpPr>
          <p:spPr bwMode="auto">
            <a:xfrm>
              <a:off x="4365625" y="3146425"/>
              <a:ext cx="1130300" cy="25400"/>
            </a:xfrm>
            <a:prstGeom prst="rect">
              <a:avLst/>
            </a:pr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3" name="Freeform 859"/>
            <p:cNvSpPr>
              <a:spLocks/>
            </p:cNvSpPr>
            <p:nvPr/>
          </p:nvSpPr>
          <p:spPr bwMode="auto">
            <a:xfrm>
              <a:off x="4289425" y="3133725"/>
              <a:ext cx="101600" cy="635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8" y="0"/>
                </a:cxn>
                <a:cxn ang="0">
                  <a:pos x="53" y="1"/>
                </a:cxn>
                <a:cxn ang="0">
                  <a:pos x="57" y="3"/>
                </a:cxn>
                <a:cxn ang="0">
                  <a:pos x="61" y="7"/>
                </a:cxn>
                <a:cxn ang="0">
                  <a:pos x="63" y="11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63" y="29"/>
                </a:cxn>
                <a:cxn ang="0">
                  <a:pos x="61" y="34"/>
                </a:cxn>
                <a:cxn ang="0">
                  <a:pos x="57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16" y="40"/>
                </a:cxn>
                <a:cxn ang="0">
                  <a:pos x="11" y="39"/>
                </a:cxn>
                <a:cxn ang="0">
                  <a:pos x="6" y="37"/>
                </a:cxn>
                <a:cxn ang="0">
                  <a:pos x="3" y="34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7"/>
                </a:cxn>
                <a:cxn ang="0">
                  <a:pos x="6" y="3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64" h="40">
                  <a:moveTo>
                    <a:pt x="16" y="0"/>
                  </a:moveTo>
                  <a:lnTo>
                    <a:pt x="48" y="0"/>
                  </a:lnTo>
                  <a:lnTo>
                    <a:pt x="53" y="1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3" y="11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3" y="29"/>
                  </a:lnTo>
                  <a:lnTo>
                    <a:pt x="61" y="34"/>
                  </a:lnTo>
                  <a:lnTo>
                    <a:pt x="57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16" y="40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4" name="Freeform 860"/>
            <p:cNvSpPr>
              <a:spLocks noEditPoints="1"/>
            </p:cNvSpPr>
            <p:nvPr/>
          </p:nvSpPr>
          <p:spPr bwMode="auto">
            <a:xfrm>
              <a:off x="4276725" y="3121025"/>
              <a:ext cx="127000" cy="8890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1" y="17"/>
                </a:cxn>
                <a:cxn ang="0">
                  <a:pos x="19" y="19"/>
                </a:cxn>
                <a:cxn ang="0">
                  <a:pos x="17" y="21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7" y="35"/>
                </a:cxn>
                <a:cxn ang="0">
                  <a:pos x="19" y="37"/>
                </a:cxn>
                <a:cxn ang="0">
                  <a:pos x="21" y="39"/>
                </a:cxn>
                <a:cxn ang="0">
                  <a:pos x="24" y="40"/>
                </a:cxn>
                <a:cxn ang="0">
                  <a:pos x="56" y="40"/>
                </a:cxn>
                <a:cxn ang="0">
                  <a:pos x="62" y="37"/>
                </a:cxn>
                <a:cxn ang="0">
                  <a:pos x="63" y="35"/>
                </a:cxn>
                <a:cxn ang="0">
                  <a:pos x="64" y="32"/>
                </a:cxn>
                <a:cxn ang="0">
                  <a:pos x="64" y="24"/>
                </a:cxn>
                <a:cxn ang="0">
                  <a:pos x="63" y="21"/>
                </a:cxn>
                <a:cxn ang="0">
                  <a:pos x="62" y="19"/>
                </a:cxn>
                <a:cxn ang="0">
                  <a:pos x="59" y="17"/>
                </a:cxn>
                <a:cxn ang="0">
                  <a:pos x="56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56" y="0"/>
                </a:cxn>
                <a:cxn ang="0">
                  <a:pos x="65" y="3"/>
                </a:cxn>
                <a:cxn ang="0">
                  <a:pos x="73" y="8"/>
                </a:cxn>
                <a:cxn ang="0">
                  <a:pos x="77" y="16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7" y="42"/>
                </a:cxn>
                <a:cxn ang="0">
                  <a:pos x="73" y="49"/>
                </a:cxn>
                <a:cxn ang="0">
                  <a:pos x="65" y="54"/>
                </a:cxn>
                <a:cxn ang="0">
                  <a:pos x="56" y="56"/>
                </a:cxn>
                <a:cxn ang="0">
                  <a:pos x="24" y="56"/>
                </a:cxn>
                <a:cxn ang="0">
                  <a:pos x="15" y="54"/>
                </a:cxn>
                <a:cxn ang="0">
                  <a:pos x="8" y="49"/>
                </a:cxn>
                <a:cxn ang="0">
                  <a:pos x="2" y="4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5" y="3"/>
                </a:cxn>
                <a:cxn ang="0">
                  <a:pos x="24" y="0"/>
                </a:cxn>
              </a:cxnLst>
              <a:rect l="0" t="0" r="r" b="b"/>
              <a:pathLst>
                <a:path w="80" h="56">
                  <a:moveTo>
                    <a:pt x="24" y="16"/>
                  </a:moveTo>
                  <a:lnTo>
                    <a:pt x="21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7" y="35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4" y="40"/>
                  </a:lnTo>
                  <a:lnTo>
                    <a:pt x="56" y="40"/>
                  </a:lnTo>
                  <a:lnTo>
                    <a:pt x="62" y="37"/>
                  </a:lnTo>
                  <a:lnTo>
                    <a:pt x="63" y="35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3" y="21"/>
                  </a:lnTo>
                  <a:lnTo>
                    <a:pt x="62" y="19"/>
                  </a:lnTo>
                  <a:lnTo>
                    <a:pt x="59" y="17"/>
                  </a:lnTo>
                  <a:lnTo>
                    <a:pt x="56" y="16"/>
                  </a:lnTo>
                  <a:lnTo>
                    <a:pt x="24" y="16"/>
                  </a:lnTo>
                  <a:close/>
                  <a:moveTo>
                    <a:pt x="24" y="0"/>
                  </a:move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7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7" y="42"/>
                  </a:lnTo>
                  <a:lnTo>
                    <a:pt x="73" y="49"/>
                  </a:lnTo>
                  <a:lnTo>
                    <a:pt x="65" y="54"/>
                  </a:lnTo>
                  <a:lnTo>
                    <a:pt x="56" y="56"/>
                  </a:lnTo>
                  <a:lnTo>
                    <a:pt x="24" y="56"/>
                  </a:lnTo>
                  <a:lnTo>
                    <a:pt x="15" y="54"/>
                  </a:lnTo>
                  <a:lnTo>
                    <a:pt x="8" y="49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EB8B7"/>
            </a:solidFill>
            <a:ln w="0">
              <a:solidFill>
                <a:srgbClr val="AEB8B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25" name="Rectangle 861"/>
            <p:cNvSpPr>
              <a:spLocks noChangeArrowheads="1"/>
            </p:cNvSpPr>
            <p:nvPr/>
          </p:nvSpPr>
          <p:spPr bwMode="auto">
            <a:xfrm>
              <a:off x="4365625" y="3171825"/>
              <a:ext cx="1130300" cy="12700"/>
            </a:xfrm>
            <a:prstGeom prst="rect">
              <a:avLst/>
            </a:pr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45" name="Прямоугольник 1344"/>
          <p:cNvSpPr/>
          <p:nvPr/>
        </p:nvSpPr>
        <p:spPr>
          <a:xfrm>
            <a:off x="2539579" y="4158733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335BE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ru-RU" sz="2400" dirty="0">
              <a:solidFill>
                <a:srgbClr val="E335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 имени-1.png"/>
          <p:cNvPicPr>
            <a:picLocks noChangeAspect="1"/>
          </p:cNvPicPr>
          <p:nvPr/>
        </p:nvPicPr>
        <p:blipFill>
          <a:blip r:embed="rId3"/>
          <a:srcRect r="52149"/>
          <a:stretch>
            <a:fillRect/>
          </a:stretch>
        </p:blipFill>
        <p:spPr>
          <a:xfrm>
            <a:off x="-1587" y="3929450"/>
            <a:ext cx="5833976" cy="1334530"/>
          </a:xfrm>
          <a:prstGeom prst="rect">
            <a:avLst/>
          </a:prstGeom>
        </p:spPr>
      </p:pic>
      <p:pic>
        <p:nvPicPr>
          <p:cNvPr id="135" name="Рисунок 134" descr="разлетайка 3.png"/>
          <p:cNvPicPr>
            <a:picLocks noChangeAspect="1"/>
          </p:cNvPicPr>
          <p:nvPr/>
        </p:nvPicPr>
        <p:blipFill>
          <a:blip r:embed="rId4"/>
          <a:srcRect t="1431" r="15047" b="3398"/>
          <a:stretch>
            <a:fillRect/>
          </a:stretch>
        </p:blipFill>
        <p:spPr>
          <a:xfrm>
            <a:off x="7073153" y="0"/>
            <a:ext cx="5118847" cy="6858000"/>
          </a:xfrm>
          <a:prstGeom prst="rect">
            <a:avLst/>
          </a:prstGeom>
        </p:spPr>
      </p:pic>
      <p:pic>
        <p:nvPicPr>
          <p:cNvPr id="143" name="Рисунок 142" descr="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8212" y="1673338"/>
            <a:ext cx="1281954" cy="1577714"/>
          </a:xfrm>
          <a:prstGeom prst="rect">
            <a:avLst/>
          </a:prstGeom>
        </p:spPr>
      </p:pic>
      <p:pic>
        <p:nvPicPr>
          <p:cNvPr id="146" name="Рисунок 39" descr="подчеркивание размытое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5197371"/>
            <a:ext cx="5824151" cy="2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Прямоугольник 141"/>
          <p:cNvSpPr/>
          <p:nvPr/>
        </p:nvSpPr>
        <p:spPr>
          <a:xfrm>
            <a:off x="1870473" y="4167780"/>
            <a:ext cx="3702425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8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</a:p>
          <a:p>
            <a:pPr lvl="0" algn="r">
              <a:lnSpc>
                <a:spcPts val="28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ВНИМАНИЕ!</a:t>
            </a:r>
            <a:endParaRPr lang="ru-RU" sz="2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" name="Овал 296"/>
          <p:cNvSpPr/>
          <p:nvPr/>
        </p:nvSpPr>
        <p:spPr>
          <a:xfrm>
            <a:off x="7364627" y="1153299"/>
            <a:ext cx="1128584" cy="1128584"/>
          </a:xfrm>
          <a:prstGeom prst="ellipse">
            <a:avLst/>
          </a:prstGeom>
          <a:solidFill>
            <a:srgbClr val="8E226F">
              <a:alpha val="27843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grpSp>
        <p:nvGrpSpPr>
          <p:cNvPr id="293" name="Группа 246"/>
          <p:cNvGrpSpPr>
            <a:grpSpLocks/>
          </p:cNvGrpSpPr>
          <p:nvPr/>
        </p:nvGrpSpPr>
        <p:grpSpPr bwMode="auto">
          <a:xfrm>
            <a:off x="3917067" y="5090722"/>
            <a:ext cx="2303463" cy="635000"/>
            <a:chOff x="2162175" y="3324226"/>
            <a:chExt cx="2328862" cy="642957"/>
          </a:xfrm>
        </p:grpSpPr>
        <p:cxnSp>
          <p:nvCxnSpPr>
            <p:cNvPr id="294" name="Прямая соединительная линия 293"/>
            <p:cNvCxnSpPr/>
            <p:nvPr/>
          </p:nvCxnSpPr>
          <p:spPr>
            <a:xfrm>
              <a:off x="2162175" y="3324226"/>
              <a:ext cx="205119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5" name="Дуга 294"/>
            <p:cNvSpPr/>
            <p:nvPr/>
          </p:nvSpPr>
          <p:spPr>
            <a:xfrm>
              <a:off x="3919655" y="3324226"/>
              <a:ext cx="571382" cy="642957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</p:grpSp>
      <p:cxnSp>
        <p:nvCxnSpPr>
          <p:cNvPr id="263" name="Прямая соединительная линия 262"/>
          <p:cNvCxnSpPr/>
          <p:nvPr/>
        </p:nvCxnSpPr>
        <p:spPr>
          <a:xfrm>
            <a:off x="2257168" y="4143633"/>
            <a:ext cx="1136823" cy="160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Группа 242"/>
          <p:cNvGrpSpPr>
            <a:grpSpLocks/>
          </p:cNvGrpSpPr>
          <p:nvPr/>
        </p:nvGrpSpPr>
        <p:grpSpPr bwMode="auto">
          <a:xfrm>
            <a:off x="3362435" y="4141778"/>
            <a:ext cx="2937470" cy="636587"/>
            <a:chOff x="2214546" y="2390771"/>
            <a:chExt cx="2357453" cy="642955"/>
          </a:xfrm>
        </p:grpSpPr>
        <p:sp>
          <p:nvSpPr>
            <p:cNvPr id="258" name="Дуга 257"/>
            <p:cNvSpPr/>
            <p:nvPr/>
          </p:nvSpPr>
          <p:spPr>
            <a:xfrm>
              <a:off x="4000301" y="2390771"/>
              <a:ext cx="571698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259" name="Прямая соединительная линия 258"/>
            <p:cNvCxnSpPr/>
            <p:nvPr/>
          </p:nvCxnSpPr>
          <p:spPr>
            <a:xfrm>
              <a:off x="2214546" y="2390771"/>
              <a:ext cx="207481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Группа 247"/>
          <p:cNvGrpSpPr>
            <a:grpSpLocks/>
          </p:cNvGrpSpPr>
          <p:nvPr/>
        </p:nvGrpSpPr>
        <p:grpSpPr bwMode="auto">
          <a:xfrm>
            <a:off x="6301492" y="5096900"/>
            <a:ext cx="1346200" cy="635000"/>
            <a:chOff x="4571999" y="4367216"/>
            <a:chExt cx="1362077" cy="642955"/>
          </a:xfrm>
        </p:grpSpPr>
        <p:sp>
          <p:nvSpPr>
            <p:cNvPr id="255" name="Дуга 254"/>
            <p:cNvSpPr/>
            <p:nvPr/>
          </p:nvSpPr>
          <p:spPr>
            <a:xfrm flipH="1">
              <a:off x="4571999" y="4367216"/>
              <a:ext cx="571815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256" name="Прямая соединительная линия 255"/>
            <p:cNvCxnSpPr/>
            <p:nvPr/>
          </p:nvCxnSpPr>
          <p:spPr>
            <a:xfrm flipH="1">
              <a:off x="4854694" y="4367216"/>
              <a:ext cx="107938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Заголовок 3"/>
          <p:cNvSpPr>
            <a:spLocks noGrp="1"/>
          </p:cNvSpPr>
          <p:nvPr>
            <p:ph type="title"/>
          </p:nvPr>
        </p:nvSpPr>
        <p:spPr>
          <a:xfrm>
            <a:off x="543708" y="220323"/>
            <a:ext cx="10801350" cy="6540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РЕШЕНИЯ БАРС ГРУП ДЛЯ КОМПЛЕКСНОЙ АВТОМАТИЗАЦИИ</a:t>
            </a:r>
          </a:p>
        </p:txBody>
      </p:sp>
      <p:grpSp>
        <p:nvGrpSpPr>
          <p:cNvPr id="82" name="Группа 239"/>
          <p:cNvGrpSpPr>
            <a:grpSpLocks/>
          </p:cNvGrpSpPr>
          <p:nvPr/>
        </p:nvGrpSpPr>
        <p:grpSpPr bwMode="auto">
          <a:xfrm>
            <a:off x="5509330" y="1758585"/>
            <a:ext cx="636587" cy="636588"/>
            <a:chOff x="3771896" y="2143116"/>
            <a:chExt cx="642941" cy="642942"/>
          </a:xfrm>
        </p:grpSpPr>
        <p:sp>
          <p:nvSpPr>
            <p:cNvPr id="83" name="Дуга 82"/>
            <p:cNvSpPr/>
            <p:nvPr/>
          </p:nvSpPr>
          <p:spPr>
            <a:xfrm>
              <a:off x="3844046" y="2143116"/>
              <a:ext cx="570791" cy="642942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3771896" y="2143116"/>
              <a:ext cx="360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Овал 90"/>
          <p:cNvSpPr/>
          <p:nvPr/>
        </p:nvSpPr>
        <p:spPr>
          <a:xfrm>
            <a:off x="5370421" y="1439969"/>
            <a:ext cx="648072" cy="648072"/>
          </a:xfrm>
          <a:prstGeom prst="ellipse">
            <a:avLst/>
          </a:prstGeom>
          <a:solidFill>
            <a:srgbClr val="00A87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97" name="Овал 96"/>
          <p:cNvSpPr/>
          <p:nvPr/>
        </p:nvSpPr>
        <p:spPr>
          <a:xfrm>
            <a:off x="5407843" y="1469153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grpSp>
        <p:nvGrpSpPr>
          <p:cNvPr id="98" name="Группа 247"/>
          <p:cNvGrpSpPr>
            <a:grpSpLocks/>
          </p:cNvGrpSpPr>
          <p:nvPr/>
        </p:nvGrpSpPr>
        <p:grpSpPr bwMode="auto">
          <a:xfrm>
            <a:off x="6301492" y="4223689"/>
            <a:ext cx="1346200" cy="635000"/>
            <a:chOff x="4571999" y="4367216"/>
            <a:chExt cx="1362077" cy="642955"/>
          </a:xfrm>
        </p:grpSpPr>
        <p:sp>
          <p:nvSpPr>
            <p:cNvPr id="99" name="Дуга 98"/>
            <p:cNvSpPr/>
            <p:nvPr/>
          </p:nvSpPr>
          <p:spPr>
            <a:xfrm flipH="1">
              <a:off x="4571999" y="4367216"/>
              <a:ext cx="571815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4854694" y="4367216"/>
              <a:ext cx="107938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Группа 248"/>
          <p:cNvGrpSpPr>
            <a:grpSpLocks/>
          </p:cNvGrpSpPr>
          <p:nvPr/>
        </p:nvGrpSpPr>
        <p:grpSpPr bwMode="auto">
          <a:xfrm>
            <a:off x="4953705" y="4595164"/>
            <a:ext cx="1347787" cy="636588"/>
            <a:chOff x="3209922" y="4367216"/>
            <a:chExt cx="1362077" cy="642955"/>
          </a:xfrm>
        </p:grpSpPr>
        <p:sp>
          <p:nvSpPr>
            <p:cNvPr id="102" name="Дуга 101"/>
            <p:cNvSpPr/>
            <p:nvPr/>
          </p:nvSpPr>
          <p:spPr>
            <a:xfrm>
              <a:off x="4000857" y="4367216"/>
              <a:ext cx="571142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209922" y="4367216"/>
              <a:ext cx="107971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Дуга 104"/>
          <p:cNvSpPr/>
          <p:nvPr/>
        </p:nvSpPr>
        <p:spPr>
          <a:xfrm>
            <a:off x="5580767" y="3809352"/>
            <a:ext cx="565150" cy="635000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3" tIns="45692" rIns="91383" bIns="45692" anchor="ctr"/>
          <a:lstStyle/>
          <a:p>
            <a:pPr algn="ctr" defTabSz="95720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/>
          </a:p>
        </p:txBody>
      </p:sp>
      <p:grpSp>
        <p:nvGrpSpPr>
          <p:cNvPr id="108" name="Группа 241"/>
          <p:cNvGrpSpPr>
            <a:grpSpLocks/>
          </p:cNvGrpSpPr>
          <p:nvPr/>
        </p:nvGrpSpPr>
        <p:grpSpPr bwMode="auto">
          <a:xfrm>
            <a:off x="6301492" y="2452419"/>
            <a:ext cx="2335213" cy="635000"/>
            <a:chOff x="4571999" y="2390771"/>
            <a:chExt cx="2362216" cy="642955"/>
          </a:xfrm>
        </p:grpSpPr>
        <p:sp>
          <p:nvSpPr>
            <p:cNvPr id="117" name="Дуга 116"/>
            <p:cNvSpPr/>
            <p:nvPr/>
          </p:nvSpPr>
          <p:spPr>
            <a:xfrm flipH="1">
              <a:off x="4571999" y="2390771"/>
              <a:ext cx="571685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4859448" y="2390771"/>
              <a:ext cx="207476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5" name="Группа 237"/>
          <p:cNvGrpSpPr>
            <a:grpSpLocks/>
          </p:cNvGrpSpPr>
          <p:nvPr/>
        </p:nvGrpSpPr>
        <p:grpSpPr bwMode="auto">
          <a:xfrm>
            <a:off x="6299905" y="1726932"/>
            <a:ext cx="1527026" cy="635000"/>
            <a:chOff x="4571999" y="1643050"/>
            <a:chExt cx="1066807" cy="642942"/>
          </a:xfrm>
        </p:grpSpPr>
        <p:sp>
          <p:nvSpPr>
            <p:cNvPr id="147" name="Дуга 146"/>
            <p:cNvSpPr/>
            <p:nvPr/>
          </p:nvSpPr>
          <p:spPr>
            <a:xfrm flipH="1">
              <a:off x="4571999" y="1643050"/>
              <a:ext cx="571103" cy="642942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 flipH="1" flipV="1">
              <a:off x="4852737" y="1643050"/>
              <a:ext cx="78606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9" name="Прямая соединительная линия 148"/>
          <p:cNvCxnSpPr/>
          <p:nvPr/>
        </p:nvCxnSpPr>
        <p:spPr>
          <a:xfrm rot="5400000">
            <a:off x="4187735" y="4029972"/>
            <a:ext cx="39163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Группа 242"/>
          <p:cNvGrpSpPr>
            <a:grpSpLocks/>
          </p:cNvGrpSpPr>
          <p:nvPr/>
        </p:nvGrpSpPr>
        <p:grpSpPr bwMode="auto">
          <a:xfrm>
            <a:off x="3362435" y="2403572"/>
            <a:ext cx="2937470" cy="636587"/>
            <a:chOff x="2214546" y="2390771"/>
            <a:chExt cx="2357453" cy="642955"/>
          </a:xfrm>
        </p:grpSpPr>
        <p:sp>
          <p:nvSpPr>
            <p:cNvPr id="151" name="Дуга 150"/>
            <p:cNvSpPr/>
            <p:nvPr/>
          </p:nvSpPr>
          <p:spPr>
            <a:xfrm>
              <a:off x="4000301" y="2390771"/>
              <a:ext cx="571698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2214546" y="2390771"/>
              <a:ext cx="207481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1" name="Прямая соединительная линия 160"/>
          <p:cNvCxnSpPr/>
          <p:nvPr/>
        </p:nvCxnSpPr>
        <p:spPr>
          <a:xfrm>
            <a:off x="6301492" y="2010627"/>
            <a:ext cx="0" cy="421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Группа 238"/>
          <p:cNvGrpSpPr>
            <a:grpSpLocks/>
          </p:cNvGrpSpPr>
          <p:nvPr/>
        </p:nvGrpSpPr>
        <p:grpSpPr bwMode="auto">
          <a:xfrm>
            <a:off x="4658579" y="2730968"/>
            <a:ext cx="1641326" cy="635000"/>
            <a:chOff x="3509955" y="1643050"/>
            <a:chExt cx="1062044" cy="642942"/>
          </a:xfrm>
        </p:grpSpPr>
        <p:sp>
          <p:nvSpPr>
            <p:cNvPr id="163" name="Дуга 162"/>
            <p:cNvSpPr/>
            <p:nvPr/>
          </p:nvSpPr>
          <p:spPr>
            <a:xfrm>
              <a:off x="4000006" y="1643050"/>
              <a:ext cx="571993" cy="642942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64" name="Прямая соединительная линия 163"/>
            <p:cNvCxnSpPr/>
            <p:nvPr/>
          </p:nvCxnSpPr>
          <p:spPr>
            <a:xfrm flipV="1">
              <a:off x="3509955" y="1643050"/>
              <a:ext cx="78568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5" name="Прямая соединительная линия 164"/>
          <p:cNvCxnSpPr/>
          <p:nvPr/>
        </p:nvCxnSpPr>
        <p:spPr>
          <a:xfrm>
            <a:off x="6220530" y="3657693"/>
            <a:ext cx="0" cy="27056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6" name="Группа 246"/>
          <p:cNvGrpSpPr>
            <a:grpSpLocks/>
          </p:cNvGrpSpPr>
          <p:nvPr/>
        </p:nvGrpSpPr>
        <p:grpSpPr bwMode="auto">
          <a:xfrm>
            <a:off x="3917067" y="3385489"/>
            <a:ext cx="2303463" cy="635000"/>
            <a:chOff x="2162175" y="3324226"/>
            <a:chExt cx="2328862" cy="642957"/>
          </a:xfrm>
        </p:grpSpPr>
        <p:cxnSp>
          <p:nvCxnSpPr>
            <p:cNvPr id="167" name="Прямая соединительная линия 166"/>
            <p:cNvCxnSpPr/>
            <p:nvPr/>
          </p:nvCxnSpPr>
          <p:spPr>
            <a:xfrm>
              <a:off x="2162175" y="3324226"/>
              <a:ext cx="205119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Дуга 167"/>
            <p:cNvSpPr/>
            <p:nvPr/>
          </p:nvSpPr>
          <p:spPr>
            <a:xfrm>
              <a:off x="3919655" y="3324226"/>
              <a:ext cx="571382" cy="642957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</p:grpSp>
      <p:grpSp>
        <p:nvGrpSpPr>
          <p:cNvPr id="174" name="Группа 240"/>
          <p:cNvGrpSpPr>
            <a:grpSpLocks/>
          </p:cNvGrpSpPr>
          <p:nvPr/>
        </p:nvGrpSpPr>
        <p:grpSpPr bwMode="auto">
          <a:xfrm>
            <a:off x="6460242" y="2591354"/>
            <a:ext cx="636588" cy="636588"/>
            <a:chOff x="4733924" y="2143116"/>
            <a:chExt cx="642941" cy="642942"/>
          </a:xfrm>
        </p:grpSpPr>
        <p:sp>
          <p:nvSpPr>
            <p:cNvPr id="175" name="Дуга 174"/>
            <p:cNvSpPr/>
            <p:nvPr/>
          </p:nvSpPr>
          <p:spPr>
            <a:xfrm flipH="1">
              <a:off x="4733924" y="2143116"/>
              <a:ext cx="570790" cy="642942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 flipH="1" flipV="1">
              <a:off x="5016112" y="2143116"/>
              <a:ext cx="36075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7" name="Прямая соединительная линия 176"/>
          <p:cNvCxnSpPr/>
          <p:nvPr/>
        </p:nvCxnSpPr>
        <p:spPr>
          <a:xfrm rot="16200000" flipH="1">
            <a:off x="4502060" y="4853049"/>
            <a:ext cx="39163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8" name="Группа 244"/>
          <p:cNvGrpSpPr>
            <a:grpSpLocks/>
          </p:cNvGrpSpPr>
          <p:nvPr/>
        </p:nvGrpSpPr>
        <p:grpSpPr bwMode="auto">
          <a:xfrm>
            <a:off x="6385630" y="3232129"/>
            <a:ext cx="1333500" cy="636588"/>
            <a:chOff x="4657725" y="2886074"/>
            <a:chExt cx="1347797" cy="642955"/>
          </a:xfrm>
        </p:grpSpPr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4925679" y="2886074"/>
              <a:ext cx="107984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Дуга 179"/>
            <p:cNvSpPr/>
            <p:nvPr/>
          </p:nvSpPr>
          <p:spPr>
            <a:xfrm flipH="1">
              <a:off x="4657725" y="2886074"/>
              <a:ext cx="571209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</p:grpSp>
      <p:cxnSp>
        <p:nvCxnSpPr>
          <p:cNvPr id="181" name="Прямая соединительная линия 180"/>
          <p:cNvCxnSpPr/>
          <p:nvPr/>
        </p:nvCxnSpPr>
        <p:spPr>
          <a:xfrm>
            <a:off x="6385630" y="3514563"/>
            <a:ext cx="0" cy="29294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2" name="Picture 31" descr="C:\Users\Albina\Desktop\мони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22" y="5331628"/>
            <a:ext cx="1868376" cy="15057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Овал 187"/>
          <p:cNvSpPr/>
          <p:nvPr/>
        </p:nvSpPr>
        <p:spPr>
          <a:xfrm>
            <a:off x="3290427" y="3072950"/>
            <a:ext cx="648072" cy="648072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89" name="Овал 188"/>
          <p:cNvSpPr/>
          <p:nvPr/>
        </p:nvSpPr>
        <p:spPr>
          <a:xfrm>
            <a:off x="3319611" y="3102134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0" name="Овал 189"/>
          <p:cNvSpPr/>
          <p:nvPr/>
        </p:nvSpPr>
        <p:spPr>
          <a:xfrm>
            <a:off x="5349475" y="3475814"/>
            <a:ext cx="648072" cy="648072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1" name="Овал 190"/>
          <p:cNvSpPr/>
          <p:nvPr/>
        </p:nvSpPr>
        <p:spPr>
          <a:xfrm>
            <a:off x="5378659" y="3513236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2" name="Овал 191"/>
          <p:cNvSpPr/>
          <p:nvPr/>
        </p:nvSpPr>
        <p:spPr>
          <a:xfrm>
            <a:off x="4629395" y="4195894"/>
            <a:ext cx="648072" cy="648072"/>
          </a:xfrm>
          <a:prstGeom prst="ellipse">
            <a:avLst/>
          </a:prstGeom>
          <a:solidFill>
            <a:srgbClr val="17A9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3" name="Овал 192"/>
          <p:cNvSpPr/>
          <p:nvPr/>
        </p:nvSpPr>
        <p:spPr>
          <a:xfrm>
            <a:off x="4658579" y="4225078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4" name="Овал 193"/>
          <p:cNvSpPr/>
          <p:nvPr/>
        </p:nvSpPr>
        <p:spPr>
          <a:xfrm>
            <a:off x="7654231" y="3906228"/>
            <a:ext cx="648072" cy="648072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5" name="Овал 194"/>
          <p:cNvSpPr/>
          <p:nvPr/>
        </p:nvSpPr>
        <p:spPr>
          <a:xfrm>
            <a:off x="7683415" y="3935412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6" name="Овал 195"/>
          <p:cNvSpPr/>
          <p:nvPr/>
        </p:nvSpPr>
        <p:spPr>
          <a:xfrm>
            <a:off x="7299038" y="2928070"/>
            <a:ext cx="648072" cy="648072"/>
          </a:xfrm>
          <a:prstGeom prst="ellipse">
            <a:avLst/>
          </a:prstGeom>
          <a:solidFill>
            <a:srgbClr val="00A87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7" name="Овал 196"/>
          <p:cNvSpPr/>
          <p:nvPr/>
        </p:nvSpPr>
        <p:spPr>
          <a:xfrm>
            <a:off x="7328222" y="2957254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8" name="Овал 197"/>
          <p:cNvSpPr/>
          <p:nvPr/>
        </p:nvSpPr>
        <p:spPr>
          <a:xfrm>
            <a:off x="8475003" y="2118052"/>
            <a:ext cx="648072" cy="648072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199" name="Овал 198"/>
          <p:cNvSpPr/>
          <p:nvPr/>
        </p:nvSpPr>
        <p:spPr>
          <a:xfrm>
            <a:off x="8504187" y="2147236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01" name="Овал 200"/>
          <p:cNvSpPr/>
          <p:nvPr/>
        </p:nvSpPr>
        <p:spPr>
          <a:xfrm>
            <a:off x="6530787" y="2385936"/>
            <a:ext cx="648072" cy="648072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02" name="Овал 201"/>
          <p:cNvSpPr/>
          <p:nvPr/>
        </p:nvSpPr>
        <p:spPr>
          <a:xfrm>
            <a:off x="6559971" y="2415120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grpSp>
        <p:nvGrpSpPr>
          <p:cNvPr id="243" name="Группа 242"/>
          <p:cNvGrpSpPr/>
          <p:nvPr/>
        </p:nvGrpSpPr>
        <p:grpSpPr>
          <a:xfrm>
            <a:off x="7479957" y="1269073"/>
            <a:ext cx="889687" cy="889687"/>
            <a:chOff x="7754923" y="1384404"/>
            <a:chExt cx="648072" cy="648072"/>
          </a:xfrm>
        </p:grpSpPr>
        <p:sp>
          <p:nvSpPr>
            <p:cNvPr id="205" name="Овал 204"/>
            <p:cNvSpPr/>
            <p:nvPr/>
          </p:nvSpPr>
          <p:spPr>
            <a:xfrm>
              <a:off x="7754923" y="1384404"/>
              <a:ext cx="648072" cy="648072"/>
            </a:xfrm>
            <a:prstGeom prst="ellipse">
              <a:avLst/>
            </a:prstGeom>
            <a:solidFill>
              <a:srgbClr val="8E226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3" tIns="45692" rIns="91383" bIns="45692" anchor="ctr"/>
            <a:lstStyle/>
            <a:p>
              <a:pPr algn="ctr" defTabSz="957207">
                <a:defRPr/>
              </a:pPr>
              <a:endParaRPr lang="ru-RU" sz="2100" dirty="0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7789644" y="1419125"/>
              <a:ext cx="576064" cy="57606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3" tIns="45692" rIns="91383" bIns="45692" anchor="ctr"/>
            <a:lstStyle/>
            <a:p>
              <a:pPr algn="ctr" defTabSz="957207">
                <a:defRPr/>
              </a:pPr>
              <a:endParaRPr lang="ru-RU" sz="2100" dirty="0"/>
            </a:p>
          </p:txBody>
        </p:sp>
      </p:grpSp>
      <p:sp>
        <p:nvSpPr>
          <p:cNvPr id="207" name="Овал 206"/>
          <p:cNvSpPr/>
          <p:nvPr/>
        </p:nvSpPr>
        <p:spPr>
          <a:xfrm>
            <a:off x="4074277" y="2330729"/>
            <a:ext cx="648072" cy="6480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08" name="Овал 207"/>
          <p:cNvSpPr/>
          <p:nvPr/>
        </p:nvSpPr>
        <p:spPr>
          <a:xfrm>
            <a:off x="4111699" y="2368151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22" name="Овал 221"/>
          <p:cNvSpPr/>
          <p:nvPr/>
        </p:nvSpPr>
        <p:spPr>
          <a:xfrm>
            <a:off x="2794111" y="1945241"/>
            <a:ext cx="648072" cy="648072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24" name="Овал 223"/>
          <p:cNvSpPr/>
          <p:nvPr/>
        </p:nvSpPr>
        <p:spPr>
          <a:xfrm>
            <a:off x="2823295" y="1974425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25" name="Прямоугольник 9"/>
          <p:cNvSpPr>
            <a:spLocks noChangeArrowheads="1"/>
          </p:cNvSpPr>
          <p:nvPr/>
        </p:nvSpPr>
        <p:spPr bwMode="auto">
          <a:xfrm>
            <a:off x="978630" y="2055813"/>
            <a:ext cx="1800225" cy="3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Прямоугольник 10"/>
          <p:cNvSpPr>
            <a:spLocks noChangeArrowheads="1"/>
          </p:cNvSpPr>
          <p:nvPr/>
        </p:nvSpPr>
        <p:spPr bwMode="auto">
          <a:xfrm>
            <a:off x="8463240" y="1533482"/>
            <a:ext cx="1998815" cy="3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8" name="Picture 34" descr="\\192.168.170.75\Documents\Департамент продаж и маркетинга\Отдел дизайна\ФИРМЕННЫЙ СТИЛЬ БАРС Груп\Логотипы продуктов\БАРС.Мониторинг\БАРС.Мониторинг_Эффективный Регион_логотип\БАРС.Мониторинг_Эффективный Регион_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/>
          <a:stretch>
            <a:fillRect/>
          </a:stretch>
        </p:blipFill>
        <p:spPr bwMode="auto">
          <a:xfrm>
            <a:off x="7148283" y="5684109"/>
            <a:ext cx="3208079" cy="5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Прямоугольник 47"/>
          <p:cNvSpPr>
            <a:spLocks noChangeArrowheads="1"/>
          </p:cNvSpPr>
          <p:nvPr/>
        </p:nvSpPr>
        <p:spPr bwMode="auto">
          <a:xfrm>
            <a:off x="54150" y="3852952"/>
            <a:ext cx="2016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ЭЛЕКТРОННЫЙ </a:t>
            </a:r>
          </a:p>
          <a:p>
            <a:pPr algn="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МУНИЦИПАЛИТЕТ</a:t>
            </a:r>
          </a:p>
          <a:p>
            <a:pPr algn="r" eaLnBrk="1" hangingPunct="1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Прямоугольник 48"/>
          <p:cNvSpPr>
            <a:spLocks noChangeArrowheads="1"/>
          </p:cNvSpPr>
          <p:nvPr/>
        </p:nvSpPr>
        <p:spPr bwMode="auto">
          <a:xfrm>
            <a:off x="7153025" y="2558714"/>
            <a:ext cx="1293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ПАСПОРТ МО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Прямоугольник 49"/>
          <p:cNvSpPr>
            <a:spLocks noChangeArrowheads="1"/>
          </p:cNvSpPr>
          <p:nvPr/>
        </p:nvSpPr>
        <p:spPr bwMode="auto">
          <a:xfrm>
            <a:off x="7930040" y="4872254"/>
            <a:ext cx="377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ЖИЛИЩНО-КОММУНАЛЬНОЕ </a:t>
            </a:r>
          </a:p>
          <a:p>
            <a:pPr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ХОЗЯЙСТВО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Прямоугольник 50"/>
          <p:cNvSpPr>
            <a:spLocks noChangeArrowheads="1"/>
          </p:cNvSpPr>
          <p:nvPr/>
        </p:nvSpPr>
        <p:spPr bwMode="auto">
          <a:xfrm>
            <a:off x="7970116" y="3034830"/>
            <a:ext cx="3464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МЕДИЦИНСКОЕ СТРАХОВАНИЕ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Прямоугольник 51"/>
          <p:cNvSpPr>
            <a:spLocks noChangeArrowheads="1"/>
          </p:cNvSpPr>
          <p:nvPr/>
        </p:nvSpPr>
        <p:spPr bwMode="auto">
          <a:xfrm>
            <a:off x="8286973" y="4057824"/>
            <a:ext cx="20970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СОЦИАЛЬНАЯ ЗАЩИТА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Прямоугольник 52"/>
          <p:cNvSpPr>
            <a:spLocks noChangeArrowheads="1"/>
          </p:cNvSpPr>
          <p:nvPr/>
        </p:nvSpPr>
        <p:spPr bwMode="auto">
          <a:xfrm>
            <a:off x="9137784" y="3562221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ТРАНСПОРТ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Прямоугольник 53"/>
          <p:cNvSpPr>
            <a:spLocks noChangeArrowheads="1"/>
          </p:cNvSpPr>
          <p:nvPr/>
        </p:nvSpPr>
        <p:spPr bwMode="auto">
          <a:xfrm>
            <a:off x="9105906" y="2270125"/>
            <a:ext cx="1813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ИНФОРМАТИЗАЦИЯ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Прямоугольник 55"/>
          <p:cNvSpPr>
            <a:spLocks noChangeArrowheads="1"/>
          </p:cNvSpPr>
          <p:nvPr/>
        </p:nvSpPr>
        <p:spPr bwMode="auto">
          <a:xfrm>
            <a:off x="2835154" y="2581320"/>
            <a:ext cx="12458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ЭНЕРГЕТИКА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Прямоугольник 56"/>
          <p:cNvSpPr>
            <a:spLocks noChangeArrowheads="1"/>
          </p:cNvSpPr>
          <p:nvPr/>
        </p:nvSpPr>
        <p:spPr bwMode="auto">
          <a:xfrm>
            <a:off x="98851" y="4932576"/>
            <a:ext cx="3781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ОЦЕНКА ЭФФЕКТИВНОСТИ УПРАВЛЕНИЯ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Прямоугольник 57"/>
          <p:cNvSpPr>
            <a:spLocks noChangeArrowheads="1"/>
          </p:cNvSpPr>
          <p:nvPr/>
        </p:nvSpPr>
        <p:spPr bwMode="auto">
          <a:xfrm>
            <a:off x="2266550" y="4234851"/>
            <a:ext cx="240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СПОРТ, ТУРИЗМ И </a:t>
            </a:r>
          </a:p>
          <a:p>
            <a:pPr algn="r"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МОЛОДЕЖНАЯ ПОЛИТИКА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820684" y="3602793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ВЕТЕРИНАРИЯ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Прямоугольник 59"/>
          <p:cNvSpPr>
            <a:spLocks noChangeArrowheads="1"/>
          </p:cNvSpPr>
          <p:nvPr/>
        </p:nvSpPr>
        <p:spPr bwMode="auto">
          <a:xfrm>
            <a:off x="1119953" y="3183282"/>
            <a:ext cx="2173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СЕЛЬСКОЕ ХОЗЯЙСТВО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Прямоугольник 60"/>
          <p:cNvSpPr>
            <a:spLocks noChangeArrowheads="1"/>
          </p:cNvSpPr>
          <p:nvPr/>
        </p:nvSpPr>
        <p:spPr bwMode="auto">
          <a:xfrm>
            <a:off x="3531940" y="1592050"/>
            <a:ext cx="1846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5471583" y="5412265"/>
            <a:ext cx="1637671" cy="94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7" name="Picture 33" descr="\\192.168.170.75\Documents\Департамент продаж и маркетинга\Отдел дизайна\ФИРМЕННЫЙ СТИЛЬ БАРС Груп\Логотипы продуктов\БАРС.Мониторинг\БАРС.Мониторинг_Эффективный Регион_логотип\БАРС.Мониторинг_Эффективный Регион_пиктограм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64" y="5469926"/>
            <a:ext cx="1131303" cy="7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7" name="Группа 241"/>
          <p:cNvGrpSpPr>
            <a:grpSpLocks/>
          </p:cNvGrpSpPr>
          <p:nvPr/>
        </p:nvGrpSpPr>
        <p:grpSpPr bwMode="auto">
          <a:xfrm>
            <a:off x="6301492" y="3745760"/>
            <a:ext cx="2335213" cy="635000"/>
            <a:chOff x="4571999" y="2390771"/>
            <a:chExt cx="2362216" cy="642955"/>
          </a:xfrm>
        </p:grpSpPr>
        <p:sp>
          <p:nvSpPr>
            <p:cNvPr id="248" name="Дуга 247"/>
            <p:cNvSpPr/>
            <p:nvPr/>
          </p:nvSpPr>
          <p:spPr>
            <a:xfrm flipH="1">
              <a:off x="4571999" y="2390771"/>
              <a:ext cx="571685" cy="642955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957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/>
            </a:p>
          </p:txBody>
        </p:sp>
        <p:cxnSp>
          <p:nvCxnSpPr>
            <p:cNvPr id="249" name="Прямая соединительная линия 248"/>
            <p:cNvCxnSpPr/>
            <p:nvPr/>
          </p:nvCxnSpPr>
          <p:spPr>
            <a:xfrm flipH="1">
              <a:off x="4859448" y="2390771"/>
              <a:ext cx="207476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0" name="Овал 249"/>
          <p:cNvSpPr/>
          <p:nvPr/>
        </p:nvSpPr>
        <p:spPr>
          <a:xfrm>
            <a:off x="8501179" y="3413299"/>
            <a:ext cx="648072" cy="6480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51" name="Овал 250"/>
          <p:cNvSpPr/>
          <p:nvPr/>
        </p:nvSpPr>
        <p:spPr>
          <a:xfrm>
            <a:off x="8530363" y="3442483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52" name="Овал 251"/>
          <p:cNvSpPr/>
          <p:nvPr/>
        </p:nvSpPr>
        <p:spPr>
          <a:xfrm>
            <a:off x="7277540" y="4819372"/>
            <a:ext cx="648072" cy="648072"/>
          </a:xfrm>
          <a:prstGeom prst="ellipse">
            <a:avLst/>
          </a:prstGeom>
          <a:solidFill>
            <a:srgbClr val="17A9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53" name="Овал 252"/>
          <p:cNvSpPr/>
          <p:nvPr/>
        </p:nvSpPr>
        <p:spPr>
          <a:xfrm>
            <a:off x="7306724" y="4848556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66" name="Овал 265"/>
          <p:cNvSpPr/>
          <p:nvPr/>
        </p:nvSpPr>
        <p:spPr>
          <a:xfrm>
            <a:off x="2054751" y="3822593"/>
            <a:ext cx="648072" cy="648072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67" name="Овал 266"/>
          <p:cNvSpPr/>
          <p:nvPr/>
        </p:nvSpPr>
        <p:spPr>
          <a:xfrm>
            <a:off x="2083935" y="3851777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grpSp>
        <p:nvGrpSpPr>
          <p:cNvPr id="270" name="Группа 269"/>
          <p:cNvGrpSpPr/>
          <p:nvPr/>
        </p:nvGrpSpPr>
        <p:grpSpPr>
          <a:xfrm>
            <a:off x="7545654" y="1329585"/>
            <a:ext cx="766324" cy="766321"/>
            <a:chOff x="6828549" y="1384169"/>
            <a:chExt cx="777324" cy="777321"/>
          </a:xfrm>
        </p:grpSpPr>
        <p:sp>
          <p:nvSpPr>
            <p:cNvPr id="271" name="Овал 270"/>
            <p:cNvSpPr/>
            <p:nvPr/>
          </p:nvSpPr>
          <p:spPr>
            <a:xfrm>
              <a:off x="6828549" y="1384169"/>
              <a:ext cx="777324" cy="777321"/>
            </a:xfrm>
            <a:prstGeom prst="ellipse">
              <a:avLst/>
            </a:prstGeom>
            <a:solidFill>
              <a:srgbClr val="9B257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72" name="Picture 3" descr="\\192.168.170.75\Documents\Департамент продаж и маркетинга\Отдел дизайна\ФИРМЕННЫЙ СТИЛЬ БАРС Груп\Логотипы по продуктам\БАРС.Мониторинг\БАРС.Мониторинг_Культура_логотип\БАРС.Мониторинг_Культура_пиктограмма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719" y="1632141"/>
              <a:ext cx="476985" cy="29650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3" name="Picture 7" descr="\\192.168.170.75\Documents\Департамент продаж и маркетинга\Отдел дизайна\ФИРМЕННЫЙ СТИЛЬ БАРС Груп\Логотипы по продуктам\БАРС.Мониторинг\БАРС.Мониторинг_Информатизация_логотип\БАРС.Мониторинг_Информатизация_пиктограмм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34" y="2232776"/>
            <a:ext cx="410038" cy="410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8" descr="\\192.168.170.75\Documents\Департамент продаж и маркетинга\Отдел дизайна\ФИРМЕННЫЙ СТИЛЬ БАРС Груп\Логотипы по продуктам\БАРС.Мониторинг\БАРС.Мониторинг_Моложежная Политика,Спорт_логотип\БАРС.Мониторинг_Молодежная Политика, Спорт_пиктограмм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31" y="4352557"/>
            <a:ext cx="301346" cy="3013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9" descr="\\192.168.170.75\Documents\Департамент продаж и маркетинга\Отдел дизайна\ФИРМЕННЫЙ СТИЛЬ БАРС Груп\Логотипы по продуктам\БАРС.Мониторинг\БАРС.Мониторинг_Медицинское Страхование_логотип\БАРС.Мониторинг_Медицинское Страхование_пиктограмм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30" y="3055430"/>
            <a:ext cx="382844" cy="3828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10" descr="\\192.168.170.75\Documents\Департамент продаж и маркетинга\Отдел дизайна\ФИРМЕННЫЙ СТИЛЬ БАРС Груп\Логотипы по продуктам\БАРС.Мониторинг\БАРС.Мониторинг_Социальная Защита_логотип\БАРС.Мониторинг_Социальная защита_пиктограмм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63" y="4082945"/>
            <a:ext cx="379427" cy="2867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12" descr="\\192.168.170.75\Documents\Департамент продаж и маркетинга\Отдел дизайна\ФИРМЕННЫЙ СТИЛЬ БАРС Груп\Логотипы по продуктам\БАРС.Мониторинг\БАРС.Мониторинг_Энергетика_логотип\БАРС.Мониторинг_Энергетика_пиктограмм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7" y="2448486"/>
            <a:ext cx="412282" cy="3705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13" descr="\\192.168.170.75\Documents\Департамент продаж и маркетинга\Отдел дизайна\ФИРМЕННЫЙ СТИЛЬ БАРС Груп\Логотипы по продуктам\БАРС.Мониторинг\БАРС.Мониторинг_Сельское Хозяйство_логотип\БАРС.Мониторинг_Сельское Хозяйство_пиктограмм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57" y="3162312"/>
            <a:ext cx="297454" cy="4116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14" descr="\\192.168.170.75\Documents\Департамент продаж и маркетинга\Отдел дизайна\ФИРМЕННЫЙ СТИЛЬ БАРС Груп\Логотипы по продуктам\БАРС.Мониторинг\БАРС.Мониторинг_Ветеринария_логотип\БАРС.Мониторинг_Ветеринария_пиктограмма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4" y="3643770"/>
            <a:ext cx="359506" cy="32567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15" descr="\\192.168.170.75\Documents\Департамент продаж и маркетинга\Отдел дизайна\ФИРМЕННЫЙ СТИЛЬ БАРС Груп\Логотипы по продуктам\БАРС.Мониторинг\БАРС.Мониторинг_ЖКХ_логотип\БАРС.Мониторинг_ЖКХ_пиктограмма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24" y="4981837"/>
            <a:ext cx="348093" cy="2900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7" descr="\\192.168.170.75\Documents\Департамент продаж и маркетинга\Отдел дизайна\ФИРМЕННЫЙ СТИЛЬ БАРС Груп\Логотипы по продуктам\БАРС.Мониторинг\БАРС.Мониторинг_Образование_логотип\БАРС.Мониторинг_Образование_пиктограмма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35" y="2122260"/>
            <a:ext cx="397502" cy="2884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18" descr="\\192.168.170.75\Documents\Департамент продаж и маркетинга\Отдел дизайна\ФИРМЕННЫЙ СТИЛЬ БАРС Груп\Логотипы по продуктам\БАРС.Мониторинг\БАРС.Мониторинг_Здравоохранение_логотип\БАРС.Мониторинг_Здравоохранение_пиктограмм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99" y="1595430"/>
            <a:ext cx="312787" cy="3127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19" descr="\\192.168.170.75\Documents\Департамент продаж и маркетинга\Отдел дизайна\ФИРМЕННЫЙ СТИЛЬ БАРС Груп\Логотипы по продуктам\БАРС.Мониторинг\БАРС.Мониторинг_Транспорт_логотип\БАРС.Мониторинг_Транспорт_логотип_знак.pn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 b="3514"/>
          <a:stretch/>
        </p:blipFill>
        <p:spPr bwMode="auto">
          <a:xfrm>
            <a:off x="8642612" y="3550846"/>
            <a:ext cx="432048" cy="3493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0" descr="\\192.168.170.75\Documents\Департамент продаж и маркетинга\Отдел дизайна\ФИРМЕННЫЙ СТИЛЬ БАРС Груп\Логотипы по продуктам\БАРС.Муниципалитет\БАРС.Муниципалитет-Паспорт МО_логотип\БАРС.Муниципалитет-Паспорт МО_логотип_знак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13" y="2527836"/>
            <a:ext cx="326224" cy="3344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1" descr="\\192.168.170.75\Documents\Департамент продаж и маркетинга\Отдел дизайна\ФИРМЕННЫЙ СТИЛЬ БАРС Груп\Логотипы по продуктам\БАРС.Муниципалитет\БАРС.Муниципалитет_логотип\БАРС.Муниципалитет_пиктограмма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17" y="3912974"/>
            <a:ext cx="314221" cy="4503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Овал 286"/>
          <p:cNvSpPr/>
          <p:nvPr/>
        </p:nvSpPr>
        <p:spPr>
          <a:xfrm>
            <a:off x="3883548" y="4794659"/>
            <a:ext cx="648072" cy="648072"/>
          </a:xfrm>
          <a:prstGeom prst="ellipse">
            <a:avLst/>
          </a:prstGeom>
          <a:solidFill>
            <a:srgbClr val="8E226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sp>
        <p:nvSpPr>
          <p:cNvPr id="288" name="Овал 287"/>
          <p:cNvSpPr/>
          <p:nvPr/>
        </p:nvSpPr>
        <p:spPr>
          <a:xfrm>
            <a:off x="3912732" y="4823843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/>
          <a:p>
            <a:pPr algn="ctr" defTabSz="957207">
              <a:defRPr/>
            </a:pPr>
            <a:endParaRPr lang="ru-RU" sz="2100" dirty="0"/>
          </a:p>
        </p:txBody>
      </p:sp>
      <p:pic>
        <p:nvPicPr>
          <p:cNvPr id="281" name="Picture 16" descr="\\192.168.170.75\Documents\Департамент продаж и маркетинга\Отдел дизайна\ФИРМЕННЫЙ СТИЛЬ БАРС Груп\Логотипы по продуктам\БАРС.Мониторинг\БАРС.Мониторинг_Эффективный Регион_логотип\БАРС.Мониторинг_Эффективный Регион_пиктограмма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7" y="4941897"/>
            <a:ext cx="456519" cy="3156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shutterstock_128093873 [преобразованный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0" y="1842710"/>
            <a:ext cx="4398543" cy="425329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Заголовок 3"/>
          <p:cNvSpPr>
            <a:spLocks noGrp="1"/>
          </p:cNvSpPr>
          <p:nvPr>
            <p:ph type="title"/>
          </p:nvPr>
        </p:nvSpPr>
        <p:spPr>
          <a:xfrm>
            <a:off x="568422" y="220323"/>
            <a:ext cx="10801350" cy="6540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УЧАСТНИКИ, ФУНКЦИИ И ПРОБЛЕМЫ ОБРАБОТКИ ДОКУМЕНТОВ</a:t>
            </a:r>
            <a:endParaRPr lang="ru-RU" sz="22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Прямоугольник 6"/>
          <p:cNvSpPr>
            <a:spLocks noChangeArrowheads="1"/>
          </p:cNvSpPr>
          <p:nvPr/>
        </p:nvSpPr>
        <p:spPr bwMode="auto">
          <a:xfrm>
            <a:off x="7709124" y="2131503"/>
            <a:ext cx="330717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Отсутствие полной базы показателей </a:t>
            </a:r>
            <a:endParaRPr lang="ru-RU" sz="1400" dirty="0" smtClean="0">
              <a:solidFill>
                <a:srgbClr val="654C6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долгосрочный период, </a:t>
            </a:r>
          </a:p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ограниченные возможности представления сводной информации </a:t>
            </a:r>
            <a:endParaRPr lang="en-US" sz="1400" b="1" dirty="0">
              <a:solidFill>
                <a:srgbClr val="654C6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9"/>
          <p:cNvSpPr>
            <a:spLocks noChangeArrowheads="1"/>
          </p:cNvSpPr>
          <p:nvPr/>
        </p:nvSpPr>
        <p:spPr bwMode="auto">
          <a:xfrm>
            <a:off x="7709124" y="3595425"/>
            <a:ext cx="320895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Отсутствие гибкого инструмента мониторинга собранной информации</a:t>
            </a:r>
            <a:endParaRPr lang="en-US" sz="1400" b="1" dirty="0">
              <a:solidFill>
                <a:srgbClr val="654C6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угольник 12"/>
          <p:cNvSpPr>
            <a:spLocks noChangeArrowheads="1"/>
          </p:cNvSpPr>
          <p:nvPr/>
        </p:nvSpPr>
        <p:spPr bwMode="auto">
          <a:xfrm>
            <a:off x="7709124" y="4914149"/>
            <a:ext cx="2952328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Отсутствие единой базы,</a:t>
            </a:r>
          </a:p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справочников,</a:t>
            </a:r>
          </a:p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неудобство импорта, экспорта </a:t>
            </a:r>
            <a:endParaRPr lang="ru-RU" sz="1400" dirty="0" smtClean="0">
              <a:solidFill>
                <a:srgbClr val="654C6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1400" dirty="0">
                <a:solidFill>
                  <a:srgbClr val="654C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абонентского пункта 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679587" y="1845734"/>
            <a:ext cx="2882748" cy="1414067"/>
          </a:xfrm>
          <a:prstGeom prst="rect">
            <a:avLst/>
          </a:prstGeom>
          <a:solidFill>
            <a:srgbClr val="6640AA">
              <a:alpha val="3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679587" y="3263993"/>
            <a:ext cx="2882748" cy="1414067"/>
          </a:xfrm>
          <a:prstGeom prst="rect">
            <a:avLst/>
          </a:prstGeom>
          <a:solidFill>
            <a:srgbClr val="00B0F0">
              <a:alpha val="3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679587" y="4682253"/>
            <a:ext cx="2882748" cy="1414067"/>
          </a:xfrm>
          <a:prstGeom prst="rect">
            <a:avLst/>
          </a:prstGeom>
          <a:solidFill>
            <a:schemeClr val="accent5">
              <a:alpha val="38824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ый треугольник 134"/>
          <p:cNvSpPr/>
          <p:nvPr/>
        </p:nvSpPr>
        <p:spPr>
          <a:xfrm flipH="1" flipV="1">
            <a:off x="4702996" y="1853103"/>
            <a:ext cx="2859338" cy="1410890"/>
          </a:xfrm>
          <a:prstGeom prst="rtTriangle">
            <a:avLst/>
          </a:prstGeom>
          <a:solidFill>
            <a:srgbClr val="FFFFFF">
              <a:alpha val="3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Прямоугольный треугольник 135"/>
          <p:cNvSpPr/>
          <p:nvPr/>
        </p:nvSpPr>
        <p:spPr>
          <a:xfrm flipH="1" flipV="1">
            <a:off x="4713202" y="3271363"/>
            <a:ext cx="2837683" cy="1410890"/>
          </a:xfrm>
          <a:prstGeom prst="rtTriangle">
            <a:avLst/>
          </a:prstGeom>
          <a:solidFill>
            <a:srgbClr val="FFFFFF">
              <a:alpha val="3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Прямоугольный треугольник 136"/>
          <p:cNvSpPr/>
          <p:nvPr/>
        </p:nvSpPr>
        <p:spPr>
          <a:xfrm flipH="1" flipV="1">
            <a:off x="4717875" y="4678060"/>
            <a:ext cx="2869173" cy="1410890"/>
          </a:xfrm>
          <a:prstGeom prst="rtTriangle">
            <a:avLst/>
          </a:prstGeom>
          <a:solidFill>
            <a:srgbClr val="FFFFFF">
              <a:alpha val="3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5535827" y="2178773"/>
            <a:ext cx="191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РУКОВОДИТЕЛИ,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ЗАМЕСТИТЕЛИ РУКОВОДИТЕЛЕЙ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495852" y="3659354"/>
            <a:ext cx="2074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НАЧАЛЬНИКИ, СПЕЦИАЛИСТЫ ОТДЕЛОВ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520567" y="4902035"/>
            <a:ext cx="1893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ОТВЕТСТВЕННЫЕ СПЕЦИАЛИСТЫ В ПОДВЕДОМСТВЕННЫХ УЧРЕЖДЕНИЯХ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pic>
        <p:nvPicPr>
          <p:cNvPr id="141" name="Picture 3" descr="\\ds\Департамент маркетинга и рекламы\Общедоступные документы\Презентации\Шаблон презентации\2013\ИКОНКИ\20_набор иконок_черный\3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51" y="2135551"/>
            <a:ext cx="736224" cy="7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\\ds\Департамент маркетинга и рекламы\Общедоступные документы\Презентации\Шаблон презентации\2013\ИКОНКИ\20_набор иконок_черный\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4" y="359845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5" descr="\\ds\Департамент маркетинга и рекламы\Общедоступные документы\Презентации\Шаблон презентации\2013\ИКОНКИ\20_набор иконок_черный\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7" y="503429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924432" y="1837038"/>
            <a:ext cx="1754660" cy="4267200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39" descr="подчеркивание размытое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2600198" y="3844698"/>
            <a:ext cx="4242487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Рисунок 39" descr="подчеркивание размытое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 flipV="1">
            <a:off x="752755" y="3868227"/>
            <a:ext cx="4250725" cy="2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>
            <a:off x="2940908" y="3169195"/>
            <a:ext cx="9249505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>
            <a:off x="2940908" y="4594341"/>
            <a:ext cx="9249505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>
            <a:off x="2940908" y="1760525"/>
            <a:ext cx="9249505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>
            <a:off x="2940908" y="6011249"/>
            <a:ext cx="9249505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Прямоугольник 122"/>
          <p:cNvSpPr/>
          <p:nvPr/>
        </p:nvSpPr>
        <p:spPr>
          <a:xfrm>
            <a:off x="3013936" y="2282805"/>
            <a:ext cx="1501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 rot="10800000" flipV="1">
            <a:off x="2919537" y="3559652"/>
            <a:ext cx="17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ПОДГОТОВКА АНАЛИТИЧЕСКИХ МАТЕРИАЛОВ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048817" y="4958667"/>
            <a:ext cx="153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ЗАПОЛНЕНИЕ ПЕРВИЧНОЙ ИНФОРМАЦИИ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Прямоугольник 137"/>
          <p:cNvSpPr/>
          <p:nvPr/>
        </p:nvSpPr>
        <p:spPr>
          <a:xfrm>
            <a:off x="-1" y="5634682"/>
            <a:ext cx="1079157" cy="955589"/>
          </a:xfrm>
          <a:prstGeom prst="rect">
            <a:avLst/>
          </a:prstGeom>
          <a:solidFill>
            <a:srgbClr val="00A2C8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-1" y="4555524"/>
            <a:ext cx="1054443" cy="955589"/>
          </a:xfrm>
          <a:prstGeom prst="rect">
            <a:avLst/>
          </a:prstGeom>
          <a:solidFill>
            <a:srgbClr val="0070C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-1" y="3484605"/>
            <a:ext cx="1079157" cy="955589"/>
          </a:xfrm>
          <a:prstGeom prst="rect">
            <a:avLst/>
          </a:prstGeom>
          <a:solidFill>
            <a:srgbClr val="00B0F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-1" y="2413687"/>
            <a:ext cx="1054443" cy="955589"/>
          </a:xfrm>
          <a:prstGeom prst="rect">
            <a:avLst/>
          </a:prstGeom>
          <a:solidFill>
            <a:srgbClr val="BB33E5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-1" y="1342768"/>
            <a:ext cx="1079157" cy="955589"/>
          </a:xfrm>
          <a:prstGeom prst="rect">
            <a:avLst/>
          </a:prstGeom>
          <a:solidFill>
            <a:srgbClr val="8E226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Трапеция 84"/>
          <p:cNvSpPr/>
          <p:nvPr/>
        </p:nvSpPr>
        <p:spPr>
          <a:xfrm>
            <a:off x="378268" y="1340336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8E226F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Трапеция 85"/>
          <p:cNvSpPr/>
          <p:nvPr/>
        </p:nvSpPr>
        <p:spPr>
          <a:xfrm rot="10800000">
            <a:off x="378267" y="1821405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8E226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омб 86"/>
          <p:cNvSpPr/>
          <p:nvPr/>
        </p:nvSpPr>
        <p:spPr>
          <a:xfrm>
            <a:off x="373017" y="1338904"/>
            <a:ext cx="324531" cy="965480"/>
          </a:xfrm>
          <a:prstGeom prst="diamond">
            <a:avLst/>
          </a:prstGeom>
          <a:solidFill>
            <a:srgbClr val="8E226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стиугольник 87"/>
          <p:cNvSpPr/>
          <p:nvPr/>
        </p:nvSpPr>
        <p:spPr>
          <a:xfrm>
            <a:off x="697548" y="1346767"/>
            <a:ext cx="973595" cy="932400"/>
          </a:xfrm>
          <a:prstGeom prst="hexagon">
            <a:avLst>
              <a:gd name="adj" fmla="val 19392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омб 88"/>
          <p:cNvSpPr/>
          <p:nvPr/>
        </p:nvSpPr>
        <p:spPr>
          <a:xfrm>
            <a:off x="1667086" y="1338904"/>
            <a:ext cx="328589" cy="965480"/>
          </a:xfrm>
          <a:prstGeom prst="diamond">
            <a:avLst/>
          </a:prstGeom>
          <a:solidFill>
            <a:srgbClr val="8E226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Трапеция 91"/>
          <p:cNvSpPr/>
          <p:nvPr/>
        </p:nvSpPr>
        <p:spPr>
          <a:xfrm rot="10800000">
            <a:off x="378254" y="1821391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8E226F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3"/>
          <p:cNvGrpSpPr/>
          <p:nvPr/>
        </p:nvGrpSpPr>
        <p:grpSpPr>
          <a:xfrm>
            <a:off x="373017" y="2409823"/>
            <a:ext cx="1624089" cy="965479"/>
            <a:chOff x="504823" y="1495425"/>
            <a:chExt cx="1906683" cy="1133475"/>
          </a:xfrm>
        </p:grpSpPr>
        <p:sp>
          <p:nvSpPr>
            <p:cNvPr id="95" name="Трапеция 94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BB33E5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Трапеция 95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BB33E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омб 103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BB33E5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Шестиугольник 105"/>
            <p:cNvSpPr/>
            <p:nvPr/>
          </p:nvSpPr>
          <p:spPr>
            <a:xfrm>
              <a:off x="885823" y="1504656"/>
              <a:ext cx="1143002" cy="1094640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омб 106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BB33E5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Трапеция 108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BB33E5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09"/>
          <p:cNvGrpSpPr/>
          <p:nvPr/>
        </p:nvGrpSpPr>
        <p:grpSpPr>
          <a:xfrm>
            <a:off x="373017" y="4545633"/>
            <a:ext cx="1624089" cy="965480"/>
            <a:chOff x="504823" y="1495425"/>
            <a:chExt cx="1906683" cy="1133475"/>
          </a:xfrm>
        </p:grpSpPr>
        <p:sp>
          <p:nvSpPr>
            <p:cNvPr id="111" name="Трапеция 110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B0F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Трапеция 111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омб 112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Шестиугольник 113"/>
            <p:cNvSpPr/>
            <p:nvPr/>
          </p:nvSpPr>
          <p:spPr>
            <a:xfrm>
              <a:off x="885823" y="1504656"/>
              <a:ext cx="1143002" cy="1094639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Ромб 114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Трапеция 115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B0F0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32"/>
          <p:cNvGrpSpPr/>
          <p:nvPr/>
        </p:nvGrpSpPr>
        <p:grpSpPr>
          <a:xfrm>
            <a:off x="373017" y="3480742"/>
            <a:ext cx="1624089" cy="965480"/>
            <a:chOff x="373017" y="4551661"/>
            <a:chExt cx="1624089" cy="965480"/>
          </a:xfrm>
        </p:grpSpPr>
        <p:sp>
          <p:nvSpPr>
            <p:cNvPr id="118" name="Трапеция 117"/>
            <p:cNvSpPr/>
            <p:nvPr/>
          </p:nvSpPr>
          <p:spPr>
            <a:xfrm>
              <a:off x="378268" y="4553093"/>
              <a:ext cx="1618838" cy="481070"/>
            </a:xfrm>
            <a:prstGeom prst="trapezoid">
              <a:avLst>
                <a:gd name="adj" fmla="val 32778"/>
              </a:avLst>
            </a:prstGeom>
            <a:solidFill>
              <a:srgbClr val="0070C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Трапеция 118"/>
            <p:cNvSpPr/>
            <p:nvPr/>
          </p:nvSpPr>
          <p:spPr>
            <a:xfrm rot="10800000">
              <a:off x="378267" y="5034162"/>
              <a:ext cx="1618838" cy="481070"/>
            </a:xfrm>
            <a:prstGeom prst="trapezoid">
              <a:avLst>
                <a:gd name="adj" fmla="val 32778"/>
              </a:avLst>
            </a:prstGeom>
            <a:solidFill>
              <a:srgbClr val="0070C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Ромб 119"/>
            <p:cNvSpPr/>
            <p:nvPr/>
          </p:nvSpPr>
          <p:spPr>
            <a:xfrm>
              <a:off x="373017" y="4551661"/>
              <a:ext cx="324531" cy="965480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Шестиугольник 120"/>
            <p:cNvSpPr/>
            <p:nvPr/>
          </p:nvSpPr>
          <p:spPr>
            <a:xfrm>
              <a:off x="697548" y="4559524"/>
              <a:ext cx="973595" cy="932400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Ромб 121"/>
            <p:cNvSpPr/>
            <p:nvPr/>
          </p:nvSpPr>
          <p:spPr>
            <a:xfrm>
              <a:off x="1667086" y="4551661"/>
              <a:ext cx="328589" cy="965480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Трапеция 122"/>
            <p:cNvSpPr/>
            <p:nvPr/>
          </p:nvSpPr>
          <p:spPr>
            <a:xfrm rot="10800000">
              <a:off x="378254" y="5034148"/>
              <a:ext cx="1618838" cy="481070"/>
            </a:xfrm>
            <a:prstGeom prst="trapezoid">
              <a:avLst>
                <a:gd name="adj" fmla="val 32778"/>
              </a:avLst>
            </a:prstGeom>
            <a:solidFill>
              <a:srgbClr val="0070C0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23"/>
          <p:cNvGrpSpPr/>
          <p:nvPr/>
        </p:nvGrpSpPr>
        <p:grpSpPr>
          <a:xfrm>
            <a:off x="373017" y="5624790"/>
            <a:ext cx="1624089" cy="965480"/>
            <a:chOff x="504823" y="1495425"/>
            <a:chExt cx="1906683" cy="1133475"/>
          </a:xfrm>
        </p:grpSpPr>
        <p:sp>
          <p:nvSpPr>
            <p:cNvPr id="125" name="Трапеция 124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Трапеция 125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Ромб 126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Шестиугольник 127"/>
            <p:cNvSpPr/>
            <p:nvPr/>
          </p:nvSpPr>
          <p:spPr>
            <a:xfrm>
              <a:off x="885823" y="1504656"/>
              <a:ext cx="1143002" cy="1094639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Ромб 128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Трапеция 129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85A4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22036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3291280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436219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5433118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Заголовок 3"/>
          <p:cNvSpPr>
            <a:spLocks noGrp="1"/>
          </p:cNvSpPr>
          <p:nvPr>
            <p:ph type="title"/>
          </p:nvPr>
        </p:nvSpPr>
        <p:spPr>
          <a:xfrm>
            <a:off x="543708" y="220323"/>
            <a:ext cx="10801350" cy="6540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ФУНКЦИОНАЛЬНЫЕ ПРЕИМУЩЕСТВА СИСТЕМЫ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373160" y="1577067"/>
            <a:ext cx="855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98525"/>
            <a:r>
              <a:rPr lang="en-US" sz="2000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Online-</a:t>
            </a:r>
            <a:r>
              <a:rPr lang="ru-RU" sz="2000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сбор информации</a:t>
            </a:r>
            <a:r>
              <a:rPr lang="en-US" sz="2000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быстро и качественно!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373160" y="2655351"/>
            <a:ext cx="855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98525"/>
            <a:r>
              <a:rPr lang="ru-RU" sz="2000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ЭП </a:t>
            </a:r>
            <a:r>
              <a:rPr lang="ru-RU" sz="2000" dirty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- достоверность информации!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1373160" y="3749025"/>
            <a:ext cx="8558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98525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Аналитические отчеты одним кликом мыши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1301151" y="5894173"/>
            <a:ext cx="10141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898525"/>
            <a:r>
              <a:rPr lang="ru-RU" sz="20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Оперативная информация на </a:t>
            </a:r>
            <a:r>
              <a:rPr lang="ru-RU" sz="200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ноутбуке, </a:t>
            </a:r>
            <a:r>
              <a:rPr lang="ru-RU" sz="2000" dirty="0" err="1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iPhone</a:t>
            </a:r>
            <a:r>
              <a:rPr lang="ru-RU" sz="20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iPad</a:t>
            </a:r>
            <a:r>
              <a:rPr lang="ru-RU" sz="200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и т.д.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48509" y="4812030"/>
            <a:ext cx="855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98525"/>
            <a:r>
              <a:rPr lang="ru-RU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Конструктор отчетных форм и показателей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!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" name="Picture 129" descr="C:\Users\designer\Desktop\ТЕКУЩЕЕ\Корпоративные презентации\эцп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0" y="2601876"/>
            <a:ext cx="589268" cy="56590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30" descr="C:\Users\designer\Desktop\ТЕКУЩЕЕ\Корпоративные презентации\быстро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2" y="1507525"/>
            <a:ext cx="626156" cy="6261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1" descr="C:\Users\designer\Desktop\ТЕКУЩЕЕ\Корпоративные презентации\аналит сбор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7" y="3682313"/>
            <a:ext cx="613597" cy="51664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32" descr="C:\Users\designer\Desktop\ТЕКУЩЕЕ\Корпоративные презентации\конструктор 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0" y="4671949"/>
            <a:ext cx="607021" cy="6414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3" descr="C:\Users\designer\Desktop\ТЕКУЩЕЕ\Корпоративные презентации\оперативно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3" y="5848865"/>
            <a:ext cx="618076" cy="5372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487747" y="1052758"/>
            <a:ext cx="2736304" cy="5805242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трелка вправо 70"/>
          <p:cNvSpPr/>
          <p:nvPr/>
        </p:nvSpPr>
        <p:spPr>
          <a:xfrm>
            <a:off x="7228014" y="4728514"/>
            <a:ext cx="2097960" cy="1775249"/>
          </a:xfrm>
          <a:prstGeom prst="rightArrow">
            <a:avLst/>
          </a:prstGeom>
          <a:solidFill>
            <a:srgbClr val="8E226F">
              <a:alpha val="16078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2185625" y="4679087"/>
            <a:ext cx="2232248" cy="1696215"/>
          </a:xfrm>
          <a:prstGeom prst="rightArrow">
            <a:avLst/>
          </a:prstGeom>
          <a:solidFill>
            <a:srgbClr val="8E226F">
              <a:alpha val="16078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189217" y="1675923"/>
            <a:ext cx="0" cy="64807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536019" y="1692399"/>
            <a:ext cx="0" cy="64807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5301626" y="1591744"/>
            <a:ext cx="1247505" cy="3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ИНТЕРНЕТ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Box 38"/>
          <p:cNvSpPr txBox="1">
            <a:spLocks noChangeArrowheads="1"/>
          </p:cNvSpPr>
          <p:nvPr/>
        </p:nvSpPr>
        <p:spPr bwMode="auto">
          <a:xfrm>
            <a:off x="4571673" y="4887596"/>
            <a:ext cx="2592288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ЕДИНОЕ ХРАНИЛИЩЕ </a:t>
            </a:r>
          </a:p>
          <a:p>
            <a:pPr algn="ctr" eaLnBrk="1" hangingPunct="1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ДАННЫХ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43"/>
          <p:cNvSpPr txBox="1">
            <a:spLocks noChangeArrowheads="1"/>
          </p:cNvSpPr>
          <p:nvPr/>
        </p:nvSpPr>
        <p:spPr bwMode="auto">
          <a:xfrm>
            <a:off x="8531731" y="1301541"/>
            <a:ext cx="3159323" cy="8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АНАЛИТИЧЕСКАЯ</a:t>
            </a:r>
          </a:p>
          <a:p>
            <a:pPr algn="ctr" eaLnBrk="1" hangingPunct="1"/>
            <a:r>
              <a:rPr lang="ru-RU" sz="1200" b="1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ПАНЕЛЬ РУКОВОДИТЕЛЯ - </a:t>
            </a:r>
          </a:p>
          <a:p>
            <a:pPr algn="ctr" eaLnBrk="1" hangingPunct="1"/>
            <a:r>
              <a:rPr lang="ru-RU" sz="1200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 </a:t>
            </a:r>
            <a:r>
              <a:rPr lang="ru-RU" sz="1200" dirty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поддержки принятия управленческих решений</a:t>
            </a:r>
            <a:endParaRPr lang="ru-RU" sz="1200" b="1" dirty="0">
              <a:solidFill>
                <a:srgbClr val="654C6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44"/>
          <p:cNvSpPr txBox="1">
            <a:spLocks noChangeArrowheads="1"/>
          </p:cNvSpPr>
          <p:nvPr/>
        </p:nvSpPr>
        <p:spPr bwMode="auto">
          <a:xfrm>
            <a:off x="405572" y="1573097"/>
            <a:ext cx="2840139" cy="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ОТКРЫТЫЙ ИНТЕРНЕТ-ПОРТАЛ </a:t>
            </a:r>
            <a:r>
              <a:rPr lang="ru-RU" sz="1200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ГРАЖДАН И ОРГАНИЗАЦИЙ</a:t>
            </a:r>
            <a:endParaRPr lang="ru-RU" sz="1400" dirty="0">
              <a:solidFill>
                <a:srgbClr val="654C6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TextBox 54"/>
          <p:cNvSpPr txBox="1">
            <a:spLocks noChangeArrowheads="1"/>
          </p:cNvSpPr>
          <p:nvPr/>
        </p:nvSpPr>
        <p:spPr bwMode="auto">
          <a:xfrm>
            <a:off x="8754706" y="3973484"/>
            <a:ext cx="2880320" cy="8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dirty="0" smtClean="0">
                <a:solidFill>
                  <a:srgbClr val="654C6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(ДЕПАРТАМЕНТ) КУЛЬТУРЫ И УПРАВЛЕНИЕ ИЛИ УПРАВЛЕНИЕ КУЛЬТУРЫ МУНИЦИПАЛЬНОГО ОБРАЗОВАНИЯ</a:t>
            </a:r>
            <a:endParaRPr lang="ru-RU" sz="1200" dirty="0">
              <a:solidFill>
                <a:srgbClr val="654C6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 flipH="1">
            <a:off x="7239883" y="5097125"/>
            <a:ext cx="2016898" cy="963518"/>
          </a:xfrm>
          <a:prstGeom prst="wedgeRoundRectCallout">
            <a:avLst>
              <a:gd name="adj1" fmla="val -79424"/>
              <a:gd name="adj2" fmla="val 6033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100" dirty="0" smtClean="0">
                <a:solidFill>
                  <a:srgbClr val="6618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и мониторинг показателей в разрезе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6618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6618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учреждений</a:t>
            </a:r>
            <a:endParaRPr lang="ru-RU" sz="1100" dirty="0">
              <a:solidFill>
                <a:srgbClr val="6618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TextBox 44"/>
          <p:cNvSpPr txBox="1">
            <a:spLocks noChangeArrowheads="1"/>
          </p:cNvSpPr>
          <p:nvPr/>
        </p:nvSpPr>
        <p:spPr bwMode="auto">
          <a:xfrm>
            <a:off x="502506" y="4494309"/>
            <a:ext cx="2932670" cy="2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ТЕАТРЫ, МУЗЕИ, КЛУБЫ и т. д.</a:t>
            </a:r>
            <a:endParaRPr lang="ru-RU" sz="1400" b="1" dirty="0">
              <a:solidFill>
                <a:srgbClr val="654C6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Скругленная прямоугольная выноска 83"/>
          <p:cNvSpPr/>
          <p:nvPr/>
        </p:nvSpPr>
        <p:spPr>
          <a:xfrm flipH="1">
            <a:off x="2390287" y="5050820"/>
            <a:ext cx="1959513" cy="936104"/>
          </a:xfrm>
          <a:prstGeom prst="wedgeRoundRectCallout">
            <a:avLst>
              <a:gd name="adj1" fmla="val -55472"/>
              <a:gd name="adj2" fmla="val 10689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1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бланков отчетных форм в режиме онлайн через </a:t>
            </a:r>
            <a:r>
              <a:rPr lang="en-US" sz="11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web-</a:t>
            </a:r>
            <a:r>
              <a:rPr lang="ru-RU" sz="1100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интерфейс</a:t>
            </a:r>
            <a:endParaRPr lang="ru-RU" sz="1100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 bwMode="auto">
          <a:xfrm>
            <a:off x="586262" y="285396"/>
            <a:ext cx="6800799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ИНФОРМАЦИОННАЯ СХЕМА ВЗАИМОДЕЙСТВИЯ</a:t>
            </a:r>
            <a:endParaRPr lang="ru-RU" sz="20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4876971" y="2052439"/>
            <a:ext cx="1943099" cy="1943099"/>
          </a:xfrm>
          <a:prstGeom prst="ellipse">
            <a:avLst/>
          </a:prstGeom>
          <a:gradFill flip="none" rotWithShape="1">
            <a:gsLst>
              <a:gs pos="0">
                <a:srgbClr val="8E226F">
                  <a:shade val="30000"/>
                  <a:satMod val="115000"/>
                </a:srgbClr>
              </a:gs>
              <a:gs pos="50000">
                <a:srgbClr val="8E226F">
                  <a:shade val="67500"/>
                  <a:satMod val="115000"/>
                </a:srgbClr>
              </a:gs>
              <a:gs pos="100000">
                <a:srgbClr val="8E226F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974815" y="2150283"/>
            <a:ext cx="1747410" cy="174741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7" name="Picture 2" descr="\\ds\Департамент маркетинга и рекламы\Общедоступные документы\Презентации\Шаблон презентации\2013\ИКОНКИ\20_набор иконок_черный\1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91" y="246111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Прямая со стрелкой 97"/>
          <p:cNvCxnSpPr/>
          <p:nvPr/>
        </p:nvCxnSpPr>
        <p:spPr>
          <a:xfrm>
            <a:off x="6536019" y="1692399"/>
            <a:ext cx="129614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4037089" y="1675923"/>
            <a:ext cx="115212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6237403" y="5923318"/>
            <a:ext cx="986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6237403" y="5419262"/>
            <a:ext cx="0" cy="5040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487747" y="5927230"/>
            <a:ext cx="102756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1105505" y="2074721"/>
            <a:ext cx="1332265" cy="1332265"/>
            <a:chOff x="1080195" y="1476375"/>
            <a:chExt cx="1332265" cy="1332265"/>
          </a:xfrm>
          <a:solidFill>
            <a:srgbClr val="8E226F">
              <a:alpha val="65882"/>
            </a:srgbClr>
          </a:solidFill>
        </p:grpSpPr>
        <p:sp>
          <p:nvSpPr>
            <p:cNvPr id="105" name="Овал 104"/>
            <p:cNvSpPr/>
            <p:nvPr/>
          </p:nvSpPr>
          <p:spPr>
            <a:xfrm>
              <a:off x="1080195" y="1476375"/>
              <a:ext cx="1332265" cy="1332265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134259" y="1530439"/>
              <a:ext cx="1224136" cy="122413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105505" y="4827130"/>
            <a:ext cx="1332265" cy="1332265"/>
            <a:chOff x="1008187" y="4644727"/>
            <a:chExt cx="1332265" cy="1332265"/>
          </a:xfrm>
          <a:solidFill>
            <a:srgbClr val="8E226F">
              <a:alpha val="61961"/>
            </a:srgbClr>
          </a:solidFill>
        </p:grpSpPr>
        <p:sp>
          <p:nvSpPr>
            <p:cNvPr id="117" name="Овал 116"/>
            <p:cNvSpPr/>
            <p:nvPr/>
          </p:nvSpPr>
          <p:spPr>
            <a:xfrm>
              <a:off x="1008187" y="4644727"/>
              <a:ext cx="1332265" cy="1332265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062251" y="4698791"/>
              <a:ext cx="1224136" cy="122413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1" name="Picture 3" descr="\\ds\Департамент маркетинга и рекламы\Общедоступные документы\Презентации\Шаблон презентации\2013\ИКОНКИ\20_набор иконок_черный\2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1" y="271605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Прямая со стрелкой 131"/>
          <p:cNvCxnSpPr/>
          <p:nvPr/>
        </p:nvCxnSpPr>
        <p:spPr>
          <a:xfrm flipV="1">
            <a:off x="5515315" y="5423174"/>
            <a:ext cx="0" cy="5040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/>
          <p:cNvGrpSpPr/>
          <p:nvPr/>
        </p:nvGrpSpPr>
        <p:grpSpPr>
          <a:xfrm>
            <a:off x="9446467" y="4884796"/>
            <a:ext cx="1332265" cy="1332265"/>
            <a:chOff x="1008187" y="4644727"/>
            <a:chExt cx="1332265" cy="1332265"/>
          </a:xfrm>
          <a:solidFill>
            <a:srgbClr val="8E226F">
              <a:alpha val="65098"/>
            </a:srgbClr>
          </a:solidFill>
        </p:grpSpPr>
        <p:sp>
          <p:nvSpPr>
            <p:cNvPr id="139" name="Овал 138"/>
            <p:cNvSpPr/>
            <p:nvPr/>
          </p:nvSpPr>
          <p:spPr>
            <a:xfrm>
              <a:off x="1008187" y="4644727"/>
              <a:ext cx="1332265" cy="1332265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1062251" y="4698791"/>
              <a:ext cx="1224136" cy="122413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5" name="Picture 4" descr="\\ds\Департамент маркетинга и рекламы\Общедоступные документы\Презентации\Шаблон презентации\2013\ИКОНКИ\20_набор иконок_черный\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60" y="421849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4355809" y="3821107"/>
            <a:ext cx="5813675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 flipV="1">
            <a:off x="1580109" y="3850772"/>
            <a:ext cx="5741665" cy="2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" name="Группа 147"/>
          <p:cNvGrpSpPr/>
          <p:nvPr/>
        </p:nvGrpSpPr>
        <p:grpSpPr>
          <a:xfrm>
            <a:off x="9446467" y="2196455"/>
            <a:ext cx="1332265" cy="1332265"/>
            <a:chOff x="1008187" y="4644727"/>
            <a:chExt cx="1332265" cy="1332265"/>
          </a:xfrm>
          <a:solidFill>
            <a:srgbClr val="8E226F">
              <a:alpha val="65098"/>
            </a:srgbClr>
          </a:solidFill>
        </p:grpSpPr>
        <p:sp>
          <p:nvSpPr>
            <p:cNvPr id="149" name="Овал 148"/>
            <p:cNvSpPr/>
            <p:nvPr/>
          </p:nvSpPr>
          <p:spPr>
            <a:xfrm>
              <a:off x="1008187" y="4644727"/>
              <a:ext cx="1332265" cy="1332265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062251" y="4698791"/>
              <a:ext cx="1224136" cy="122413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9694201" y="2379528"/>
            <a:ext cx="899659" cy="899659"/>
            <a:chOff x="11377339" y="1548383"/>
            <a:chExt cx="792089" cy="792089"/>
          </a:xfrm>
          <a:effectLst/>
        </p:grpSpPr>
        <p:pic>
          <p:nvPicPr>
            <p:cNvPr id="152" name="Picture 29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1366"/>
            <a:stretch/>
          </p:blipFill>
          <p:spPr bwMode="auto">
            <a:xfrm>
              <a:off x="11459183" y="1692399"/>
              <a:ext cx="6382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153" name="Picture 5" descr="\\ds\Департамент маркетинга и рекламы\Общедоступные документы\Презентации\Шаблон презентации\2013\ИКОНКИ\20_набор иконок_черный\2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77339" y="1548383"/>
              <a:ext cx="792089" cy="79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4" name="Picture 6" descr="\\ds\Департамент маркетинга и рекламы\Общедоступные документы\Презентации\Шаблон презентации\2013\ИКОНКИ\20_набор иконок_черный\19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86" y="5123474"/>
            <a:ext cx="826141" cy="8261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7" descr="\\ds\Департамент маркетинга и рекламы\Общедоступные документы\Презентации\Шаблон презентации\2013\ИКОНКИ\20_набор иконок_черный\2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9" y="4975648"/>
            <a:ext cx="863961" cy="8639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\\ds\Департамент маркетинга и рекламы\Общедоступные документы\Презентации\Шаблон презентации\2013\ИКОНКИ\20_набор иконок_черный\2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18" y="2378030"/>
            <a:ext cx="785299" cy="7852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rgbClr val="A6D7F0">
                  <a:alpha val="45000"/>
                </a:srgbClr>
              </a:gs>
              <a:gs pos="28000">
                <a:schemeClr val="accent1">
                  <a:alpha val="56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ONLINE-</a:t>
            </a:r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СБОР ИНФОРМАЦИИ ПО УЧРЕЖДЕНИЯМ</a:t>
            </a:r>
            <a:endParaRPr lang="ru-RU" sz="20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1924" y="1227438"/>
            <a:ext cx="6960973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Заполнение форм в R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 l="303" t="547" r="328" b="238"/>
          <a:stretch>
            <a:fillRect/>
          </a:stretch>
        </p:blipFill>
        <p:spPr bwMode="auto">
          <a:xfrm>
            <a:off x="2817341" y="1556951"/>
            <a:ext cx="6153664" cy="34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" name="Заголовок 3"/>
          <p:cNvSpPr>
            <a:spLocks noGrp="1"/>
          </p:cNvSpPr>
          <p:nvPr>
            <p:ph type="title"/>
          </p:nvPr>
        </p:nvSpPr>
        <p:spPr>
          <a:xfrm>
            <a:off x="510742" y="253275"/>
            <a:ext cx="10142323" cy="6540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ПОДДЕРЖКА МНОГОУРОВНЕВОГО СБОРА ОТЧЕТНОСТИ</a:t>
            </a:r>
          </a:p>
        </p:txBody>
      </p:sp>
      <p:sp>
        <p:nvSpPr>
          <p:cNvPr id="487" name="Rectangle 2"/>
          <p:cNvSpPr txBox="1">
            <a:spLocks noChangeArrowheads="1"/>
          </p:cNvSpPr>
          <p:nvPr/>
        </p:nvSpPr>
        <p:spPr>
          <a:xfrm>
            <a:off x="5543550" y="7178675"/>
            <a:ext cx="5000625" cy="37941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04894" tIns="52448" rIns="104894" bIns="52448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en-US" sz="13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31675"/>
          <a:stretch>
            <a:fillRect/>
          </a:stretch>
        </p:blipFill>
        <p:spPr bwMode="auto">
          <a:xfrm>
            <a:off x="0" y="3970640"/>
            <a:ext cx="12190413" cy="2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" name="Picture 2" descr="C:\Users\nigmatullina\Desktop\Схема сбора отчетнос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01" y="1328118"/>
            <a:ext cx="7146468" cy="5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TextBox 511"/>
          <p:cNvSpPr txBox="1"/>
          <p:nvPr/>
        </p:nvSpPr>
        <p:spPr>
          <a:xfrm>
            <a:off x="4202223" y="1206950"/>
            <a:ext cx="344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E22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ГОЛОВНОЕ УЧРЕЖДЕНИЕ</a:t>
            </a:r>
            <a:endParaRPr lang="ru-RU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3379586" y="6396415"/>
            <a:ext cx="4578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ПОДВЕДОМСТВЕННОЕ УЧРЕЖДЕНИЕ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2705260" y="4482290"/>
            <a:ext cx="116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ЧЕРНОВИК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2842054" y="5131452"/>
            <a:ext cx="123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4035068" y="5758050"/>
            <a:ext cx="1407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ПРОВЕРЕНА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6003944" y="5777187"/>
            <a:ext cx="28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ЭЛЕКТРОННАЯ ПОДПИСЬ</a:t>
            </a:r>
            <a:endParaRPr lang="ru-RU" sz="1200" dirty="0">
              <a:solidFill>
                <a:srgbClr val="007A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7219378" y="5400645"/>
            <a:ext cx="12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420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</a:t>
            </a:r>
            <a:endParaRPr lang="ru-RU" sz="1200" dirty="0">
              <a:solidFill>
                <a:srgbClr val="84206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7373494" y="4776197"/>
            <a:ext cx="12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420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УТВЕРЖДЕНА</a:t>
            </a:r>
            <a:endParaRPr lang="ru-RU" sz="1200" dirty="0">
              <a:solidFill>
                <a:srgbClr val="84206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7916088" y="2279942"/>
            <a:ext cx="12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ЧЕРНОВИК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3591690" y="1682608"/>
            <a:ext cx="224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ЭЛЕКТРОННАЯ ПОДПИСЬ</a:t>
            </a:r>
            <a:endParaRPr lang="ru-RU" sz="1200" dirty="0">
              <a:solidFill>
                <a:srgbClr val="007A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4" name="Picture 4" descr="\\ds\Департамент маркетинга и рекламы\Общедоступные документы\Презентации\Шаблон презентации\2013\ИКОНКИ\20_набор иконок_черный\8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94" y="3415140"/>
            <a:ext cx="695674" cy="6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" name="TextBox 525"/>
          <p:cNvSpPr txBox="1"/>
          <p:nvPr/>
        </p:nvSpPr>
        <p:spPr>
          <a:xfrm>
            <a:off x="7041313" y="1809349"/>
            <a:ext cx="127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6023597" y="1655233"/>
            <a:ext cx="106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ПРОВЕРЕНА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3229487" y="2150023"/>
            <a:ext cx="12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420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</a:t>
            </a:r>
            <a:endParaRPr lang="ru-RU" sz="1200" dirty="0">
              <a:solidFill>
                <a:srgbClr val="84206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2318859" y="2543297"/>
            <a:ext cx="120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420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УТВЕРЖДЕНА</a:t>
            </a:r>
            <a:endParaRPr lang="ru-RU" sz="1200" dirty="0">
              <a:solidFill>
                <a:srgbClr val="84206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5166604" y="3827291"/>
            <a:ext cx="937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СВОБОДНЫХ ДАННЫХ</a:t>
            </a:r>
            <a:endParaRPr lang="ru-RU" sz="7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32" name="Группа 531"/>
          <p:cNvGrpSpPr/>
          <p:nvPr/>
        </p:nvGrpSpPr>
        <p:grpSpPr>
          <a:xfrm rot="16200000">
            <a:off x="7837756" y="3344071"/>
            <a:ext cx="721875" cy="1042049"/>
            <a:chOff x="3060766" y="2949144"/>
            <a:chExt cx="1790650" cy="917101"/>
          </a:xfrm>
        </p:grpSpPr>
        <p:sp>
          <p:nvSpPr>
            <p:cNvPr id="533" name="Равнобедренный треугольник 532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8E226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34" name="Равнобедренный треугольник 533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8E226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35" name="Равнобедренный треугольник 534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8E226F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536" name="Группа 535"/>
          <p:cNvGrpSpPr/>
          <p:nvPr/>
        </p:nvGrpSpPr>
        <p:grpSpPr>
          <a:xfrm>
            <a:off x="5531162" y="5275856"/>
            <a:ext cx="416557" cy="601313"/>
            <a:chOff x="3060766" y="2949144"/>
            <a:chExt cx="1790650" cy="917101"/>
          </a:xfrm>
        </p:grpSpPr>
        <p:sp>
          <p:nvSpPr>
            <p:cNvPr id="537" name="Равнобедренный треугольник 536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chemeClr val="accent5"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38" name="Равнобедренный треугольник 537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chemeClr val="accent5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39" name="Равнобедренный треугольник 538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chemeClr val="accent5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cxnSp>
        <p:nvCxnSpPr>
          <p:cNvPr id="541" name="Прямая соединительная линия 540"/>
          <p:cNvCxnSpPr/>
          <p:nvPr/>
        </p:nvCxnSpPr>
        <p:spPr>
          <a:xfrm>
            <a:off x="2117124" y="1581665"/>
            <a:ext cx="6936259" cy="1588"/>
          </a:xfrm>
          <a:prstGeom prst="line">
            <a:avLst/>
          </a:prstGeom>
          <a:ln w="19050">
            <a:solidFill>
              <a:srgbClr val="8E2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Прямая соединительная линия 541"/>
          <p:cNvCxnSpPr/>
          <p:nvPr/>
        </p:nvCxnSpPr>
        <p:spPr>
          <a:xfrm>
            <a:off x="2117124" y="6334897"/>
            <a:ext cx="6936259" cy="158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" name="Овал 542"/>
          <p:cNvSpPr/>
          <p:nvPr/>
        </p:nvSpPr>
        <p:spPr>
          <a:xfrm>
            <a:off x="2084173" y="1524000"/>
            <a:ext cx="115330" cy="115330"/>
          </a:xfrm>
          <a:prstGeom prst="ellipse">
            <a:avLst/>
          </a:prstGeom>
          <a:solidFill>
            <a:srgbClr val="8E2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Овал 543"/>
          <p:cNvSpPr/>
          <p:nvPr/>
        </p:nvSpPr>
        <p:spPr>
          <a:xfrm>
            <a:off x="9012194" y="1524000"/>
            <a:ext cx="115330" cy="115330"/>
          </a:xfrm>
          <a:prstGeom prst="ellipse">
            <a:avLst/>
          </a:prstGeom>
          <a:solidFill>
            <a:srgbClr val="8E2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5" name="Овал 544"/>
          <p:cNvSpPr/>
          <p:nvPr/>
        </p:nvSpPr>
        <p:spPr>
          <a:xfrm>
            <a:off x="2084173" y="6277232"/>
            <a:ext cx="115330" cy="11533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Овал 545"/>
          <p:cNvSpPr/>
          <p:nvPr/>
        </p:nvSpPr>
        <p:spPr>
          <a:xfrm>
            <a:off x="9012194" y="6277232"/>
            <a:ext cx="115330" cy="11533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7" name="Picture 4" descr="\\ds\Департамент маркетинга и рекламы\Общедоступные документы\Презентации\Шаблон презентации\2013\ИКОНКИ\20_набор иконок_черный\8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0" y="3340999"/>
            <a:ext cx="695674" cy="6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" name="Picture 4" descr="\\ds\Департамент маркетинга и рекламы\Общедоступные документы\Презентации\Шаблон презентации\2013\ИКОНКИ\20_набор иконок_черный\8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47" y="3179805"/>
            <a:ext cx="502641" cy="5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038335"/>
            <a:ext cx="12190413" cy="691980"/>
          </a:xfrm>
          <a:prstGeom prst="rect">
            <a:avLst/>
          </a:prstGeom>
          <a:gradFill>
            <a:gsLst>
              <a:gs pos="0">
                <a:srgbClr val="A6D7F0">
                  <a:alpha val="45000"/>
                </a:srgbClr>
              </a:gs>
              <a:gs pos="28000">
                <a:schemeClr val="accent1">
                  <a:alpha val="56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1056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ОПЕРАТИВНО ПРОВОДИТЕ ЭКСПЕРТИЗУ И ОПОВЕЩАЙТЕ ОПЕРАТОРОВ</a:t>
            </a:r>
            <a:endParaRPr lang="ru-RU" sz="20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1924" y="1227438"/>
            <a:ext cx="6960973" cy="5461685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Экспертиз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965" y="1535881"/>
            <a:ext cx="6194754" cy="343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Скругленный прямоугольник 269"/>
          <p:cNvSpPr/>
          <p:nvPr/>
        </p:nvSpPr>
        <p:spPr>
          <a:xfrm>
            <a:off x="-1" y="1207530"/>
            <a:ext cx="3822357" cy="5650470"/>
          </a:xfrm>
          <a:prstGeom prst="roundRect">
            <a:avLst>
              <a:gd name="adj" fmla="val 0"/>
            </a:avLst>
          </a:prstGeom>
          <a:solidFill>
            <a:srgbClr val="00A2C8">
              <a:alpha val="902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2" name="Рисунок 251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 rot="16200000">
            <a:off x="970005" y="3865540"/>
            <a:ext cx="577060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TextBox 141"/>
          <p:cNvSpPr txBox="1"/>
          <p:nvPr/>
        </p:nvSpPr>
        <p:spPr>
          <a:xfrm>
            <a:off x="461328" y="324247"/>
            <a:ext cx="10801350" cy="783061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ГИБКАЯ СИСТЕМА РАЗГРАНИЧЕНИЙ ПРАВ ДОСТУПА К ДАННЫМ</a:t>
            </a:r>
          </a:p>
          <a:p>
            <a:endParaRPr lang="ru-RU" sz="2200" b="1" dirty="0">
              <a:solidFill>
                <a:srgbClr val="8E22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4613190" y="4680748"/>
            <a:ext cx="5107716" cy="301598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Запрет на просмотр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-1" y="4140200"/>
            <a:ext cx="3822357" cy="1023938"/>
          </a:xfrm>
          <a:prstGeom prst="roundRect">
            <a:avLst>
              <a:gd name="adj" fmla="val 0"/>
            </a:avLst>
          </a:prstGeom>
          <a:solidFill>
            <a:srgbClr val="00A2C8">
              <a:alpha val="45098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РОЛИ ПОЛЬЗОВАТЕЛЯ 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645984" y="6126421"/>
            <a:ext cx="2532063" cy="393700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b="1" dirty="0">
                <a:solidFill>
                  <a:srgbClr val="0094A8"/>
                </a:solidFill>
                <a:latin typeface="Tahoma" pitchFamily="34" charset="0"/>
                <a:cs typeface="Tahoma" pitchFamily="34" charset="0"/>
              </a:rPr>
              <a:t>ПОЛЬЗОВАТЕЛИ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164758" y="3062810"/>
            <a:ext cx="3501080" cy="504825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b="1" dirty="0" smtClean="0">
                <a:solidFill>
                  <a:srgbClr val="0094A8"/>
                </a:solidFill>
                <a:latin typeface="Tahoma" pitchFamily="34" charset="0"/>
                <a:cs typeface="Tahoma" pitchFamily="34" charset="0"/>
              </a:rPr>
              <a:t>ОГРАНИЧЕНИЯ</a:t>
            </a:r>
          </a:p>
          <a:p>
            <a:pPr marL="3175" indent="-3175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b="1" dirty="0" smtClean="0">
                <a:solidFill>
                  <a:srgbClr val="0094A8"/>
                </a:solidFill>
                <a:latin typeface="Tahoma" pitchFamily="34" charset="0"/>
                <a:cs typeface="Tahoma" pitchFamily="34" charset="0"/>
              </a:rPr>
              <a:t>НА ДОСТУП</a:t>
            </a:r>
            <a:endParaRPr lang="ru-RU" sz="1600" b="1" dirty="0">
              <a:solidFill>
                <a:srgbClr val="0094A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4604954" y="5461568"/>
            <a:ext cx="5107716" cy="302815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Запрет на проверку увязок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613190" y="5050379"/>
            <a:ext cx="5107716" cy="301598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Запрет на редактирование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596715" y="5840653"/>
            <a:ext cx="5107716" cy="301598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Запрет на смену статусов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588477" y="6243236"/>
            <a:ext cx="5107716" cy="301598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175" indent="-3175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Запрет на редактирование сводной формы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4212585" y="1289991"/>
            <a:ext cx="6413500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НА ЧТО МОЖНО ОГРАНИЧИТЬ ДОСТУП</a:t>
            </a:r>
          </a:p>
        </p:txBody>
      </p:sp>
      <p:grpSp>
        <p:nvGrpSpPr>
          <p:cNvPr id="164" name="Группа 163"/>
          <p:cNvGrpSpPr/>
          <p:nvPr/>
        </p:nvGrpSpPr>
        <p:grpSpPr>
          <a:xfrm>
            <a:off x="3052435" y="2296342"/>
            <a:ext cx="646354" cy="643115"/>
            <a:chOff x="2508735" y="1801583"/>
            <a:chExt cx="1757816" cy="1022538"/>
          </a:xfrm>
        </p:grpSpPr>
        <p:sp>
          <p:nvSpPr>
            <p:cNvPr id="161" name="Равнобедренный треугольник 160"/>
            <p:cNvSpPr/>
            <p:nvPr/>
          </p:nvSpPr>
          <p:spPr>
            <a:xfrm rot="5400000">
              <a:off x="3275470" y="1833040"/>
              <a:ext cx="1015234" cy="966928"/>
            </a:xfrm>
            <a:prstGeom prst="triangle">
              <a:avLst/>
            </a:prstGeom>
            <a:solidFill>
              <a:srgbClr val="0094A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Равнобедренный треугольник 161"/>
            <p:cNvSpPr/>
            <p:nvPr/>
          </p:nvSpPr>
          <p:spPr>
            <a:xfrm rot="5400000">
              <a:off x="2484582" y="1833040"/>
              <a:ext cx="1015234" cy="966928"/>
            </a:xfrm>
            <a:prstGeom prst="triangle">
              <a:avLst/>
            </a:prstGeom>
            <a:solidFill>
              <a:srgbClr val="0094A8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Равнобедренный треугольник 162"/>
            <p:cNvSpPr/>
            <p:nvPr/>
          </p:nvSpPr>
          <p:spPr>
            <a:xfrm rot="5400000">
              <a:off x="2697568" y="1825736"/>
              <a:ext cx="1015234" cy="966928"/>
            </a:xfrm>
            <a:prstGeom prst="triangle">
              <a:avLst/>
            </a:prstGeom>
            <a:solidFill>
              <a:srgbClr val="0094A8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7" name="Равнобедренный треугольник 166"/>
          <p:cNvSpPr/>
          <p:nvPr/>
        </p:nvSpPr>
        <p:spPr>
          <a:xfrm>
            <a:off x="1544652" y="3799771"/>
            <a:ext cx="742842" cy="345033"/>
          </a:xfrm>
          <a:prstGeom prst="triangle">
            <a:avLst/>
          </a:prstGeom>
          <a:solidFill>
            <a:srgbClr val="00A2C8">
              <a:alpha val="45098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0" hangingPunct="0">
              <a:tabLst>
                <a:tab pos="325115" algn="l"/>
                <a:tab pos="638942" algn="l"/>
              </a:tabLst>
              <a:defRPr/>
            </a:pPr>
            <a:endParaRPr lang="ru-RU" sz="2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4842697" y="2531954"/>
            <a:ext cx="7346253" cy="749525"/>
          </a:xfrm>
          <a:prstGeom prst="rect">
            <a:avLst/>
          </a:prstGeom>
          <a:solidFill>
            <a:srgbClr val="BB33E5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4842696" y="3334103"/>
            <a:ext cx="7349303" cy="742886"/>
          </a:xfrm>
          <a:prstGeom prst="rect">
            <a:avLst/>
          </a:prstGeom>
          <a:solidFill>
            <a:srgbClr val="BB33E5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4842697" y="1745543"/>
            <a:ext cx="7346253" cy="742886"/>
          </a:xfrm>
          <a:prstGeom prst="rect">
            <a:avLst/>
          </a:prstGeom>
          <a:solidFill>
            <a:srgbClr val="BB33E5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1" name="Группа 92"/>
          <p:cNvGrpSpPr/>
          <p:nvPr/>
        </p:nvGrpSpPr>
        <p:grpSpPr>
          <a:xfrm>
            <a:off x="4209534" y="1742569"/>
            <a:ext cx="1251795" cy="744160"/>
            <a:chOff x="504823" y="1495425"/>
            <a:chExt cx="1906683" cy="1133475"/>
          </a:xfrm>
        </p:grpSpPr>
        <p:sp>
          <p:nvSpPr>
            <p:cNvPr id="202" name="Трапеция 201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Трапеция 202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Ромб 203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Шестиугольник 204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Ромб 205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Трапеция 206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2" name="Прямоугольник 221"/>
          <p:cNvSpPr/>
          <p:nvPr/>
        </p:nvSpPr>
        <p:spPr>
          <a:xfrm>
            <a:off x="5613017" y="1850163"/>
            <a:ext cx="1224394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ФОРМА</a:t>
            </a:r>
            <a:endParaRPr lang="ru-RU" sz="16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5202023" y="2840249"/>
            <a:ext cx="5400073" cy="623888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627063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4954891" y="3387892"/>
            <a:ext cx="7233934" cy="614363"/>
          </a:xfrm>
          <a:prstGeom prst="roundRect">
            <a:avLst>
              <a:gd name="adj" fmla="val 5404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627063" eaLnBrk="0" fontAlgn="auto" hangingPunct="0">
              <a:spcBef>
                <a:spcPts val="0"/>
              </a:spcBef>
              <a:spcAft>
                <a:spcPts val="0"/>
              </a:spcAft>
              <a:tabLst>
                <a:tab pos="325115" algn="l"/>
                <a:tab pos="638942" algn="l"/>
              </a:tabLst>
              <a:defRPr/>
            </a:pPr>
            <a:r>
              <a:rPr lang="ru-RU" sz="16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ЭЛЕМЕНТЫ ФОРМ  </a:t>
            </a:r>
            <a:r>
              <a:rPr lang="ru-RU" sz="1600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(СТРОКИ, СТОЛБЦЫ, ВКЛАДКИ, ЯЧЕЙКИ)</a:t>
            </a:r>
            <a:endParaRPr lang="ru-RU" sz="1600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5613017" y="2657470"/>
            <a:ext cx="6422470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ОТЧЕТНЫЙ ПЕРИОД И КОМПОНЕНТ ОТЧЕТНОГО ПЕРИОДА</a:t>
            </a:r>
            <a:endParaRPr lang="ru-RU" sz="16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201295" y="4188047"/>
            <a:ext cx="3097427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54C6C"/>
                </a:solidFill>
                <a:latin typeface="Tahoma" pitchFamily="34" charset="0"/>
                <a:cs typeface="Tahoma" pitchFamily="34" charset="0"/>
              </a:rPr>
              <a:t>ВИДЫ ОГРАНИЧЕНИЙ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4480313" y="1846044"/>
            <a:ext cx="997848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01</a:t>
            </a:r>
            <a:endParaRPr lang="ru-RU" sz="32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8" name="Группа 92"/>
          <p:cNvGrpSpPr/>
          <p:nvPr/>
        </p:nvGrpSpPr>
        <p:grpSpPr>
          <a:xfrm>
            <a:off x="4209534" y="2525163"/>
            <a:ext cx="1251795" cy="744160"/>
            <a:chOff x="504823" y="1495425"/>
            <a:chExt cx="1906683" cy="1133475"/>
          </a:xfrm>
        </p:grpSpPr>
        <p:sp>
          <p:nvSpPr>
            <p:cNvPr id="229" name="Трапеция 228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Трапеция 229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Ромб 230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Шестиугольник 231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Ромб 232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Трапеция 233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92"/>
          <p:cNvGrpSpPr/>
          <p:nvPr/>
        </p:nvGrpSpPr>
        <p:grpSpPr>
          <a:xfrm>
            <a:off x="4209534" y="3332471"/>
            <a:ext cx="1251795" cy="744160"/>
            <a:chOff x="504823" y="1495425"/>
            <a:chExt cx="1906683" cy="1133475"/>
          </a:xfrm>
        </p:grpSpPr>
        <p:sp>
          <p:nvSpPr>
            <p:cNvPr id="236" name="Трапеция 235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Трапеция 236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Ромб 237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Шестиугольник 238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Ромб 239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8E226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Трапеция 240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8E226F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2" name="Прямоугольник 241"/>
          <p:cNvSpPr/>
          <p:nvPr/>
        </p:nvSpPr>
        <p:spPr>
          <a:xfrm>
            <a:off x="4472075" y="2636876"/>
            <a:ext cx="997848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02</a:t>
            </a:r>
            <a:endParaRPr lang="ru-RU" sz="32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455599" y="3468898"/>
            <a:ext cx="997848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E226F"/>
                </a:solidFill>
                <a:latin typeface="Tahoma" pitchFamily="34" charset="0"/>
                <a:cs typeface="Tahoma" pitchFamily="34" charset="0"/>
              </a:rPr>
              <a:t>03</a:t>
            </a:r>
            <a:endParaRPr lang="ru-RU" sz="3200" b="1" dirty="0">
              <a:solidFill>
                <a:srgbClr val="8E226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8" name="Равнобедренный треугольник 247"/>
          <p:cNvSpPr/>
          <p:nvPr/>
        </p:nvSpPr>
        <p:spPr>
          <a:xfrm rot="8100000">
            <a:off x="3057194" y="3454828"/>
            <a:ext cx="567235" cy="441043"/>
          </a:xfrm>
          <a:prstGeom prst="triangle">
            <a:avLst/>
          </a:prstGeom>
          <a:solidFill>
            <a:srgbClr val="0094A8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8" name="Группа 267"/>
          <p:cNvGrpSpPr/>
          <p:nvPr/>
        </p:nvGrpSpPr>
        <p:grpSpPr>
          <a:xfrm>
            <a:off x="4296346" y="4687329"/>
            <a:ext cx="465124" cy="1894700"/>
            <a:chOff x="457513" y="1466334"/>
            <a:chExt cx="1576563" cy="5058032"/>
          </a:xfrm>
        </p:grpSpPr>
        <p:sp>
          <p:nvSpPr>
            <p:cNvPr id="253" name="Равнобедренный треугольник 252"/>
            <p:cNvSpPr/>
            <p:nvPr/>
          </p:nvSpPr>
          <p:spPr>
            <a:xfrm rot="5400000">
              <a:off x="1145188" y="2507801"/>
              <a:ext cx="910550" cy="867226"/>
            </a:xfrm>
            <a:prstGeom prst="triangle">
              <a:avLst/>
            </a:prstGeom>
            <a:solidFill>
              <a:srgbClr val="00A2C8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4" name="Равнобедренный треугольник 253"/>
            <p:cNvSpPr/>
            <p:nvPr/>
          </p:nvSpPr>
          <p:spPr>
            <a:xfrm rot="5400000">
              <a:off x="435851" y="2507801"/>
              <a:ext cx="910550" cy="867226"/>
            </a:xfrm>
            <a:prstGeom prst="triangle">
              <a:avLst/>
            </a:prstGeom>
            <a:solidFill>
              <a:srgbClr val="00A2C8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5" name="Равнобедренный треугольник 254"/>
            <p:cNvSpPr/>
            <p:nvPr/>
          </p:nvSpPr>
          <p:spPr>
            <a:xfrm rot="5400000">
              <a:off x="710643" y="2501249"/>
              <a:ext cx="910550" cy="867228"/>
            </a:xfrm>
            <a:prstGeom prst="triangle">
              <a:avLst/>
            </a:prstGeom>
            <a:solidFill>
              <a:srgbClr val="00A2C8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6" name="Равнобедренный треугольник 255"/>
            <p:cNvSpPr/>
            <p:nvPr/>
          </p:nvSpPr>
          <p:spPr>
            <a:xfrm rot="5400000">
              <a:off x="1145188" y="5635478"/>
              <a:ext cx="910550" cy="867226"/>
            </a:xfrm>
            <a:prstGeom prst="triangle">
              <a:avLst/>
            </a:prstGeom>
            <a:solidFill>
              <a:srgbClr val="6640AA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7" name="Равнобедренный треугольник 256"/>
            <p:cNvSpPr/>
            <p:nvPr/>
          </p:nvSpPr>
          <p:spPr>
            <a:xfrm rot="5400000">
              <a:off x="435851" y="5635478"/>
              <a:ext cx="910550" cy="867226"/>
            </a:xfrm>
            <a:prstGeom prst="triangle">
              <a:avLst/>
            </a:prstGeom>
            <a:solidFill>
              <a:srgbClr val="6640AA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8" name="Равнобедренный треугольник 257"/>
            <p:cNvSpPr/>
            <p:nvPr/>
          </p:nvSpPr>
          <p:spPr>
            <a:xfrm rot="5400000">
              <a:off x="710643" y="5628926"/>
              <a:ext cx="910550" cy="867228"/>
            </a:xfrm>
            <a:prstGeom prst="triangle">
              <a:avLst/>
            </a:prstGeom>
            <a:solidFill>
              <a:srgbClr val="6640AA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9" name="Равнобедренный треугольник 258"/>
            <p:cNvSpPr/>
            <p:nvPr/>
          </p:nvSpPr>
          <p:spPr>
            <a:xfrm rot="5400000">
              <a:off x="1145188" y="3553039"/>
              <a:ext cx="910550" cy="867226"/>
            </a:xfrm>
            <a:prstGeom prst="triangle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0" name="Равнобедренный треугольник 259"/>
            <p:cNvSpPr/>
            <p:nvPr/>
          </p:nvSpPr>
          <p:spPr>
            <a:xfrm rot="5400000">
              <a:off x="435851" y="3553039"/>
              <a:ext cx="910550" cy="867226"/>
            </a:xfrm>
            <a:prstGeom prst="triangle">
              <a:avLst/>
            </a:prstGeom>
            <a:solidFill>
              <a:srgbClr val="0070C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1" name="Равнобедренный треугольник 260"/>
            <p:cNvSpPr/>
            <p:nvPr/>
          </p:nvSpPr>
          <p:spPr>
            <a:xfrm rot="5400000">
              <a:off x="710643" y="3546489"/>
              <a:ext cx="910550" cy="867228"/>
            </a:xfrm>
            <a:prstGeom prst="triangle">
              <a:avLst/>
            </a:prstGeom>
            <a:solidFill>
              <a:srgbClr val="0070C0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2" name="Равнобедренный треугольник 261"/>
            <p:cNvSpPr/>
            <p:nvPr/>
          </p:nvSpPr>
          <p:spPr>
            <a:xfrm rot="5400000">
              <a:off x="1145188" y="4582196"/>
              <a:ext cx="910550" cy="867226"/>
            </a:xfrm>
            <a:prstGeom prst="triangle">
              <a:avLst/>
            </a:prstGeom>
            <a:solidFill>
              <a:srgbClr val="3C6CC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3" name="Равнобедренный треугольник 262"/>
            <p:cNvSpPr/>
            <p:nvPr/>
          </p:nvSpPr>
          <p:spPr>
            <a:xfrm rot="5400000">
              <a:off x="435851" y="4582196"/>
              <a:ext cx="910550" cy="867226"/>
            </a:xfrm>
            <a:prstGeom prst="triangle">
              <a:avLst/>
            </a:prstGeom>
            <a:solidFill>
              <a:srgbClr val="3C6CC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4" name="Равнобедренный треугольник 263"/>
            <p:cNvSpPr/>
            <p:nvPr/>
          </p:nvSpPr>
          <p:spPr>
            <a:xfrm rot="5400000">
              <a:off x="710643" y="4575645"/>
              <a:ext cx="910550" cy="867228"/>
            </a:xfrm>
            <a:prstGeom prst="triangle">
              <a:avLst/>
            </a:prstGeom>
            <a:solidFill>
              <a:srgbClr val="3C6CC2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5" name="Равнобедренный треугольник 264"/>
            <p:cNvSpPr/>
            <p:nvPr/>
          </p:nvSpPr>
          <p:spPr>
            <a:xfrm rot="5400000">
              <a:off x="1145188" y="1494547"/>
              <a:ext cx="910550" cy="867226"/>
            </a:xfrm>
            <a:prstGeom prst="triangle">
              <a:avLst/>
            </a:prstGeom>
            <a:solidFill>
              <a:srgbClr val="00A2C8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6" name="Равнобедренный треугольник 265"/>
            <p:cNvSpPr/>
            <p:nvPr/>
          </p:nvSpPr>
          <p:spPr>
            <a:xfrm rot="5400000">
              <a:off x="435851" y="1494547"/>
              <a:ext cx="910550" cy="867226"/>
            </a:xfrm>
            <a:prstGeom prst="triangle">
              <a:avLst/>
            </a:prstGeom>
            <a:solidFill>
              <a:srgbClr val="00A2C8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7" name="Равнобедренный треугольник 266"/>
            <p:cNvSpPr/>
            <p:nvPr/>
          </p:nvSpPr>
          <p:spPr>
            <a:xfrm rot="5400000">
              <a:off x="710643" y="1487995"/>
              <a:ext cx="910550" cy="867228"/>
            </a:xfrm>
            <a:prstGeom prst="triangle">
              <a:avLst/>
            </a:prstGeom>
            <a:solidFill>
              <a:srgbClr val="00A2C8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pic>
        <p:nvPicPr>
          <p:cNvPr id="269" name="Рисунок 268" descr="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422" y="5165124"/>
            <a:ext cx="1099751" cy="10997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72" name="Рисунок 271" descr="1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4849" y="1878233"/>
            <a:ext cx="1075037" cy="107503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74" name="Равнобедренный треугольник 273"/>
          <p:cNvSpPr/>
          <p:nvPr/>
        </p:nvSpPr>
        <p:spPr>
          <a:xfrm rot="8100000">
            <a:off x="3180762" y="3570158"/>
            <a:ext cx="567235" cy="441043"/>
          </a:xfrm>
          <a:prstGeom prst="triangle">
            <a:avLst/>
          </a:prstGeom>
          <a:solidFill>
            <a:srgbClr val="0094A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502</Words>
  <Application>Microsoft Office PowerPoint</Application>
  <PresentationFormat>Произвольный</PresentationFormat>
  <Paragraphs>173</Paragraphs>
  <Slides>18</Slides>
  <Notes>18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РЕШЕНИЯ БАРС ГРУП ДЛЯ КОМПЛЕКСНОЙ АВТОМАТИЗАЦИИ</vt:lpstr>
      <vt:lpstr>УЧАСТНИКИ, ФУНКЦИИ И ПРОБЛЕМЫ ОБРАБОТКИ ДОКУМЕНТОВ</vt:lpstr>
      <vt:lpstr>ФУНКЦИОНАЛЬНЫЕ ПРЕИМУЩЕСТВА СИСТЕМЫ</vt:lpstr>
      <vt:lpstr>Презентация PowerPoint</vt:lpstr>
      <vt:lpstr>Презентация PowerPoint</vt:lpstr>
      <vt:lpstr>ПОДДЕРЖКА МНОГОУРОВНЕВОГО СБОРА ОТЧЕТНОСТИ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ФОРМИРОВАНИЯ ИНФОРМАЦИИ НА ПОРТАЛЕ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Михаил Кутленков</cp:lastModifiedBy>
  <cp:revision>358</cp:revision>
  <dcterms:created xsi:type="dcterms:W3CDTF">2013-11-14T07:59:07Z</dcterms:created>
  <dcterms:modified xsi:type="dcterms:W3CDTF">2014-01-21T10:42:53Z</dcterms:modified>
</cp:coreProperties>
</file>