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28" r:id="rId3"/>
    <p:sldId id="329" r:id="rId4"/>
    <p:sldId id="330" r:id="rId5"/>
    <p:sldId id="331" r:id="rId6"/>
    <p:sldId id="332" r:id="rId7"/>
    <p:sldId id="334" r:id="rId8"/>
    <p:sldId id="333" r:id="rId9"/>
    <p:sldId id="335" r:id="rId10"/>
    <p:sldId id="336" r:id="rId11"/>
    <p:sldId id="337" r:id="rId12"/>
    <p:sldId id="339" r:id="rId13"/>
    <p:sldId id="338" r:id="rId14"/>
    <p:sldId id="340" r:id="rId15"/>
    <p:sldId id="341" r:id="rId16"/>
    <p:sldId id="342" r:id="rId17"/>
    <p:sldId id="343" r:id="rId18"/>
    <p:sldId id="344" r:id="rId19"/>
    <p:sldId id="345" r:id="rId20"/>
    <p:sldId id="32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19FB1D-1983-4433-A0F8-2B016BDDCA45}">
          <p14:sldIdLst>
            <p14:sldId id="256"/>
            <p14:sldId id="328"/>
            <p14:sldId id="329"/>
            <p14:sldId id="330"/>
            <p14:sldId id="331"/>
            <p14:sldId id="332"/>
            <p14:sldId id="334"/>
            <p14:sldId id="333"/>
            <p14:sldId id="335"/>
            <p14:sldId id="336"/>
            <p14:sldId id="337"/>
            <p14:sldId id="339"/>
            <p14:sldId id="338"/>
            <p14:sldId id="340"/>
            <p14:sldId id="341"/>
            <p14:sldId id="342"/>
            <p14:sldId id="343"/>
            <p14:sldId id="344"/>
            <p14:sldId id="345"/>
            <p14:sldId id="32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B0"/>
    <a:srgbClr val="0E7984"/>
    <a:srgbClr val="189488"/>
    <a:srgbClr val="A057CD"/>
    <a:srgbClr val="19CCD5"/>
    <a:srgbClr val="BFA2E6"/>
    <a:srgbClr val="14ACBC"/>
    <a:srgbClr val="FFFFFF"/>
    <a:srgbClr val="F3F3F4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433" autoAdjust="0"/>
  </p:normalViewPr>
  <p:slideViewPr>
    <p:cSldViewPr snapToGrid="0">
      <p:cViewPr>
        <p:scale>
          <a:sx n="87" d="100"/>
          <a:sy n="87" d="100"/>
        </p:scale>
        <p:origin x="282" y="138"/>
      </p:cViewPr>
      <p:guideLst>
        <p:guide orient="horz"/>
        <p:guide orient="horz" pos="504"/>
        <p:guide orient="horz" pos="323"/>
        <p:guide pos="7680"/>
        <p:guide pos="4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C275F-719E-454F-8B4F-1DE18A532B2D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90448-1F5D-4F51-BD60-75E69E554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0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AA022-DE94-4DAB-BCF6-1349ACCAFA9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2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5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2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8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5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29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9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9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1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85595-3EC5-471C-A59B-2960E523D5B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6B493-A9BA-448A-B0AC-0A0977A901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2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Tanya\WORK WORK\Презентация\2015.01.21_Минздрав Соловьев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794"/>
          </a:xfrm>
          <a:prstGeom prst="rect">
            <a:avLst/>
          </a:prstGeom>
          <a:noFill/>
        </p:spPr>
      </p:pic>
      <p:pic>
        <p:nvPicPr>
          <p:cNvPr id="3" name="Picture 2" descr="E:\Tanya\WORK WORK\!ПОЛИГРАФИЯ\Календарь 2015\06-Июнь-Здрав.jpg"/>
          <p:cNvPicPr>
            <a:picLocks noChangeAspect="1" noChangeArrowheads="1"/>
          </p:cNvPicPr>
          <p:nvPr/>
        </p:nvPicPr>
        <p:blipFill>
          <a:blip r:embed="rId3" cstate="print"/>
          <a:srcRect b="86152"/>
          <a:stretch>
            <a:fillRect/>
          </a:stretch>
        </p:blipFill>
        <p:spPr bwMode="auto">
          <a:xfrm>
            <a:off x="0" y="0"/>
            <a:ext cx="12193200" cy="1280160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>
          <a:xfrm>
            <a:off x="5503164" y="0"/>
            <a:ext cx="6404917" cy="6910256"/>
          </a:xfrm>
          <a:custGeom>
            <a:avLst/>
            <a:gdLst>
              <a:gd name="connsiteX0" fmla="*/ 0 w 3804184"/>
              <a:gd name="connsiteY0" fmla="*/ 5144372 h 5158333"/>
              <a:gd name="connsiteX1" fmla="*/ 2785081 w 3804184"/>
              <a:gd name="connsiteY1" fmla="*/ 13960 h 5158333"/>
              <a:gd name="connsiteX2" fmla="*/ 3804184 w 3804184"/>
              <a:gd name="connsiteY2" fmla="*/ 0 h 5158333"/>
              <a:gd name="connsiteX3" fmla="*/ 3622700 w 3804184"/>
              <a:gd name="connsiteY3" fmla="*/ 5158333 h 5158333"/>
              <a:gd name="connsiteX4" fmla="*/ 0 w 3804184"/>
              <a:gd name="connsiteY4" fmla="*/ 5144372 h 51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4184" h="5158333">
                <a:moveTo>
                  <a:pt x="0" y="5144372"/>
                </a:moveTo>
                <a:lnTo>
                  <a:pt x="2785081" y="13960"/>
                </a:lnTo>
                <a:lnTo>
                  <a:pt x="3804184" y="0"/>
                </a:lnTo>
                <a:lnTo>
                  <a:pt x="3622700" y="5158333"/>
                </a:lnTo>
                <a:lnTo>
                  <a:pt x="0" y="5144372"/>
                </a:lnTo>
                <a:close/>
              </a:path>
            </a:pathLst>
          </a:custGeom>
          <a:gradFill flip="none" rotWithShape="1">
            <a:gsLst>
              <a:gs pos="24000">
                <a:srgbClr val="6689D0">
                  <a:alpha val="4000"/>
                </a:srgbClr>
              </a:gs>
              <a:gs pos="0">
                <a:srgbClr val="A057CD">
                  <a:alpha val="8000"/>
                </a:srgbClr>
              </a:gs>
              <a:gs pos="100000">
                <a:srgbClr val="19CCD5">
                  <a:alpha val="24000"/>
                </a:srgbClr>
              </a:gs>
            </a:gsLst>
            <a:lin ang="5400000" scaled="1"/>
            <a:tileRect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E:\Tanya\WORK WORK\!ПОЛИГРАФИЯ\Календарь 2015\06-Июнь-Здрав.jpg"/>
          <p:cNvPicPr>
            <a:picLocks noChangeAspect="1" noChangeArrowheads="1"/>
          </p:cNvPicPr>
          <p:nvPr/>
        </p:nvPicPr>
        <p:blipFill>
          <a:blip r:embed="rId3" cstate="print"/>
          <a:srcRect t="34607" b="50160"/>
          <a:stretch>
            <a:fillRect/>
          </a:stretch>
        </p:blipFill>
        <p:spPr bwMode="auto">
          <a:xfrm>
            <a:off x="0" y="5449824"/>
            <a:ext cx="12193200" cy="1408176"/>
          </a:xfrm>
          <a:prstGeom prst="rect">
            <a:avLst/>
          </a:prstGeom>
          <a:noFill/>
        </p:spPr>
      </p:pic>
      <p:sp>
        <p:nvSpPr>
          <p:cNvPr id="16" name="Полилиния 15"/>
          <p:cNvSpPr/>
          <p:nvPr/>
        </p:nvSpPr>
        <p:spPr>
          <a:xfrm flipH="1" flipV="1">
            <a:off x="-237066" y="-3"/>
            <a:ext cx="5680464" cy="5443031"/>
          </a:xfrm>
          <a:custGeom>
            <a:avLst/>
            <a:gdLst>
              <a:gd name="connsiteX0" fmla="*/ 0 w 3804184"/>
              <a:gd name="connsiteY0" fmla="*/ 5144372 h 5158333"/>
              <a:gd name="connsiteX1" fmla="*/ 2785081 w 3804184"/>
              <a:gd name="connsiteY1" fmla="*/ 13960 h 5158333"/>
              <a:gd name="connsiteX2" fmla="*/ 3804184 w 3804184"/>
              <a:gd name="connsiteY2" fmla="*/ 0 h 5158333"/>
              <a:gd name="connsiteX3" fmla="*/ 3622700 w 3804184"/>
              <a:gd name="connsiteY3" fmla="*/ 5158333 h 5158333"/>
              <a:gd name="connsiteX4" fmla="*/ 0 w 3804184"/>
              <a:gd name="connsiteY4" fmla="*/ 5144372 h 51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4184" h="5158333">
                <a:moveTo>
                  <a:pt x="0" y="5144372"/>
                </a:moveTo>
                <a:lnTo>
                  <a:pt x="2785081" y="13960"/>
                </a:lnTo>
                <a:lnTo>
                  <a:pt x="3804184" y="0"/>
                </a:lnTo>
                <a:lnTo>
                  <a:pt x="3622700" y="5158333"/>
                </a:lnTo>
                <a:lnTo>
                  <a:pt x="0" y="5144372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266962" y="2300791"/>
            <a:ext cx="2484620" cy="2114716"/>
            <a:chOff x="372607" y="1784922"/>
            <a:chExt cx="2484620" cy="2114716"/>
          </a:xfrm>
        </p:grpSpPr>
        <p:pic>
          <p:nvPicPr>
            <p:cNvPr id="23" name="Picture 3" descr="\\192.168.170.75\Documents\Департамент продаж и маркетинга\Отдел дизайна\ФИРМЕННЫЙ СТИЛЬ БАРС Груп\Брендбук 2012\Логотип\Логотип БАРС Груп_базовый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122" y="1784922"/>
              <a:ext cx="1238033" cy="1512518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72607" y="3413974"/>
              <a:ext cx="2484620" cy="485664"/>
            </a:xfrm>
            <a:prstGeom prst="rect">
              <a:avLst/>
            </a:prstGeom>
            <a:noFill/>
          </p:spPr>
          <p:txBody>
            <a:bodyPr wrap="square" lIns="91458" tIns="45729" rIns="91458" bIns="45729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ОБЛАЧНЫЕ ТЕХНОЛОГИИ</a:t>
              </a:r>
            </a:p>
            <a:p>
              <a:pPr algn="ctr">
                <a:lnSpc>
                  <a:spcPts val="1600"/>
                </a:lnSpc>
              </a:pPr>
              <a:r>
                <a:rPr lang="ru-RU" sz="13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УПРАВЛЕНИЯ</a:t>
              </a:r>
              <a:endPara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9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 rot="16200000">
            <a:off x="1021722" y="3279183"/>
            <a:ext cx="4071967" cy="2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-1588" y="889000"/>
            <a:ext cx="12192001" cy="730250"/>
          </a:xfrm>
          <a:prstGeom prst="rect">
            <a:avLst/>
          </a:prstGeom>
          <a:solidFill>
            <a:srgbClr val="7F7F7F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200" y="5067300"/>
            <a:ext cx="12192000" cy="728663"/>
          </a:xfrm>
          <a:prstGeom prst="rect">
            <a:avLst/>
          </a:prstGeom>
          <a:solidFill>
            <a:srgbClr val="7F7F7F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-3175" y="-3"/>
            <a:ext cx="12193588" cy="6910256"/>
          </a:xfrm>
          <a:custGeom>
            <a:avLst/>
            <a:gdLst>
              <a:gd name="connsiteX0" fmla="*/ 0 w 3804184"/>
              <a:gd name="connsiteY0" fmla="*/ 5144372 h 5158333"/>
              <a:gd name="connsiteX1" fmla="*/ 2785081 w 3804184"/>
              <a:gd name="connsiteY1" fmla="*/ 13960 h 5158333"/>
              <a:gd name="connsiteX2" fmla="*/ 3804184 w 3804184"/>
              <a:gd name="connsiteY2" fmla="*/ 0 h 5158333"/>
              <a:gd name="connsiteX3" fmla="*/ 3622700 w 3804184"/>
              <a:gd name="connsiteY3" fmla="*/ 5158333 h 5158333"/>
              <a:gd name="connsiteX4" fmla="*/ 0 w 3804184"/>
              <a:gd name="connsiteY4" fmla="*/ 5144372 h 515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4184" h="5158333">
                <a:moveTo>
                  <a:pt x="0" y="5144372"/>
                </a:moveTo>
                <a:lnTo>
                  <a:pt x="2785081" y="13960"/>
                </a:lnTo>
                <a:lnTo>
                  <a:pt x="3804184" y="0"/>
                </a:lnTo>
                <a:lnTo>
                  <a:pt x="3622700" y="5158333"/>
                </a:lnTo>
                <a:lnTo>
                  <a:pt x="0" y="5144372"/>
                </a:lnTo>
                <a:close/>
              </a:path>
            </a:pathLst>
          </a:custGeom>
          <a:gradFill flip="none" rotWithShape="1">
            <a:gsLst>
              <a:gs pos="24000">
                <a:srgbClr val="6689D0">
                  <a:alpha val="4000"/>
                </a:srgbClr>
              </a:gs>
              <a:gs pos="0">
                <a:srgbClr val="A057CD">
                  <a:alpha val="8000"/>
                </a:srgbClr>
              </a:gs>
              <a:gs pos="100000">
                <a:srgbClr val="19CCD5">
                  <a:alpha val="24000"/>
                </a:srgbClr>
              </a:gs>
            </a:gsLst>
            <a:lin ang="5400000" scaled="1"/>
            <a:tileRect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264739" y="2241361"/>
            <a:ext cx="7932100" cy="1200353"/>
          </a:xfrm>
          <a:prstGeom prst="rect">
            <a:avLst/>
          </a:prstGeom>
          <a:noFill/>
          <a:ln>
            <a:noFill/>
          </a:ln>
        </p:spPr>
        <p:txBody>
          <a:bodyPr wrap="square" lIns="121944" tIns="60972" rIns="121944" bIns="60972">
            <a:spAutoFit/>
          </a:bodyPr>
          <a:lstStyle>
            <a:defPPr>
              <a:defRPr lang="ru-RU"/>
            </a:defPPr>
            <a:lvl1pPr>
              <a:lnSpc>
                <a:spcPts val="3734"/>
              </a:lnSpc>
              <a:defRPr sz="2400" b="1">
                <a:solidFill>
                  <a:srgbClr val="6A5BAB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2800" dirty="0" smtClean="0">
                <a:solidFill>
                  <a:schemeClr val="tx1"/>
                </a:solidFill>
                <a:ea typeface="Tahoma" pitchFamily="34" charset="0"/>
              </a:rPr>
              <a:t>БАРС. Здравоохранение – </a:t>
            </a:r>
          </a:p>
          <a:p>
            <a:pPr>
              <a:lnSpc>
                <a:spcPts val="4200"/>
              </a:lnSpc>
            </a:pPr>
            <a:r>
              <a:rPr lang="ru-RU" sz="2800" dirty="0" smtClean="0">
                <a:solidFill>
                  <a:schemeClr val="tx1"/>
                </a:solidFill>
                <a:ea typeface="Tahoma" pitchFamily="34" charset="0"/>
              </a:rPr>
              <a:t>ТФОМС</a:t>
            </a:r>
            <a:endParaRPr lang="ru-RU" sz="2800" dirty="0">
              <a:solidFill>
                <a:schemeClr val="tx1"/>
              </a:solidFill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 rot="19727091">
            <a:off x="4216936" y="4085842"/>
            <a:ext cx="1425971" cy="1546861"/>
          </a:xfrm>
          <a:prstGeom prst="rect">
            <a:avLst/>
          </a:prstGeom>
          <a:gradFill>
            <a:gsLst>
              <a:gs pos="0">
                <a:srgbClr val="0073AC">
                  <a:alpha val="24000"/>
                </a:srgbClr>
              </a:gs>
              <a:gs pos="100000">
                <a:srgbClr val="0073A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9727091">
            <a:off x="5708643" y="4871166"/>
            <a:ext cx="1425971" cy="1546861"/>
          </a:xfrm>
          <a:prstGeom prst="rect">
            <a:avLst/>
          </a:prstGeom>
          <a:gradFill>
            <a:gsLst>
              <a:gs pos="0">
                <a:srgbClr val="0073AC">
                  <a:alpha val="24000"/>
                </a:srgbClr>
              </a:gs>
              <a:gs pos="100000">
                <a:srgbClr val="0073A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9727091">
            <a:off x="7200350" y="4059506"/>
            <a:ext cx="1425971" cy="1546861"/>
          </a:xfrm>
          <a:prstGeom prst="rect">
            <a:avLst/>
          </a:prstGeom>
          <a:gradFill>
            <a:gsLst>
              <a:gs pos="0">
                <a:srgbClr val="0073AC">
                  <a:alpha val="24000"/>
                </a:srgbClr>
              </a:gs>
              <a:gs pos="100000">
                <a:srgbClr val="0073A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 flipH="1">
            <a:off x="4415305" y="2382191"/>
            <a:ext cx="2957637" cy="1911973"/>
          </a:xfrm>
          <a:prstGeom prst="hexagon">
            <a:avLst/>
          </a:prstGeom>
          <a:solidFill>
            <a:srgbClr val="19CCD5">
              <a:alpha val="16863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flipH="1">
            <a:off x="5066916" y="3937990"/>
            <a:ext cx="1637563" cy="1453669"/>
          </a:xfrm>
          <a:prstGeom prst="hexagon">
            <a:avLst/>
          </a:prstGeom>
          <a:gradFill flip="none" rotWithShape="1">
            <a:gsLst>
              <a:gs pos="0">
                <a:srgbClr val="005370"/>
              </a:gs>
              <a:gs pos="57000">
                <a:srgbClr val="28A09D">
                  <a:shade val="67500"/>
                  <a:satMod val="115000"/>
                </a:srgbClr>
              </a:gs>
              <a:gs pos="100000">
                <a:srgbClr val="28A09D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 flipH="1">
            <a:off x="6522411" y="3110136"/>
            <a:ext cx="1637563" cy="1453669"/>
          </a:xfrm>
          <a:prstGeom prst="hexagon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7030A0"/>
              </a:gs>
            </a:gsLst>
            <a:lin ang="5400000" scaled="0"/>
            <a:tileRect/>
          </a:gra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 flipH="1">
            <a:off x="3522103" y="3110136"/>
            <a:ext cx="1637563" cy="1453669"/>
          </a:xfrm>
          <a:prstGeom prst="hexagon">
            <a:avLst/>
          </a:prstGeom>
          <a:gradFill flip="none" rotWithShape="1">
            <a:gsLst>
              <a:gs pos="0">
                <a:srgbClr val="08A5C4">
                  <a:shade val="30000"/>
                  <a:satMod val="115000"/>
                </a:srgbClr>
              </a:gs>
              <a:gs pos="57000">
                <a:srgbClr val="08A5C4"/>
              </a:gs>
              <a:gs pos="100000">
                <a:srgbClr val="08A5C4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СТРАХОВЫЕ МЕДИЦИНСКИЕ 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1114563" y="2687835"/>
            <a:ext cx="2428892" cy="93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Оплата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медицинской 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помощи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8159974" y="2687835"/>
            <a:ext cx="2286016" cy="93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 медицинской </a:t>
            </a: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помощи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"/>
          <p:cNvSpPr txBox="1">
            <a:spLocks noChangeArrowheads="1"/>
          </p:cNvSpPr>
          <p:nvPr/>
        </p:nvSpPr>
        <p:spPr bwMode="auto">
          <a:xfrm>
            <a:off x="3942827" y="5651562"/>
            <a:ext cx="4000528" cy="3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отчетности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2" descr="E:\Tanya\WORK WORK\КОНФЕРЕНЦИИ\К партнерской 2013\Шаблон презентации 2013\иконушки\21_набор иконок - БЕЛЫЙ\163.png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100000"/>
          </a:blip>
          <a:srcRect/>
          <a:stretch>
            <a:fillRect/>
          </a:stretch>
        </p:blipFill>
        <p:spPr bwMode="auto">
          <a:xfrm>
            <a:off x="4014265" y="3510351"/>
            <a:ext cx="653237" cy="65323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Группа 3"/>
          <p:cNvGrpSpPr/>
          <p:nvPr/>
        </p:nvGrpSpPr>
        <p:grpSpPr>
          <a:xfrm>
            <a:off x="6930389" y="3429600"/>
            <a:ext cx="914389" cy="914389"/>
            <a:chOff x="6243641" y="3004340"/>
            <a:chExt cx="914389" cy="91438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4" name="Picture 3" descr="E:\Tanya\WORK WORK\КОНФЕРЕНЦИИ\К партнерской 2013\Шаблон презентации 2013\иконушки\21_набор иконок - БЕЛЫЙ\79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  <a:grayscl/>
            </a:blip>
            <a:srcRect/>
            <a:stretch>
              <a:fillRect/>
            </a:stretch>
          </p:blipFill>
          <p:spPr bwMode="auto">
            <a:xfrm>
              <a:off x="6243641" y="3004340"/>
              <a:ext cx="914389" cy="914389"/>
            </a:xfrm>
            <a:prstGeom prst="rect">
              <a:avLst/>
            </a:prstGeom>
            <a:noFill/>
            <a:effectLst/>
          </p:spPr>
        </p:pic>
        <p:pic>
          <p:nvPicPr>
            <p:cNvPr id="35" name="Picture 4" descr="E:\Tanya\WORK WORK\КОНФЕРЕНЦИИ\К партнерской 2013\Шаблон презентации 2013\иконушки\21_набор иконок - БЕЛЫЙ\138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lum bright="100000"/>
            </a:blip>
            <a:srcRect/>
            <a:stretch>
              <a:fillRect/>
            </a:stretch>
          </p:blipFill>
          <p:spPr bwMode="auto">
            <a:xfrm>
              <a:off x="6395757" y="3135538"/>
              <a:ext cx="431070" cy="431070"/>
            </a:xfrm>
            <a:prstGeom prst="rect">
              <a:avLst/>
            </a:prstGeom>
            <a:noFill/>
            <a:effectLst/>
          </p:spPr>
        </p:pic>
      </p:grpSp>
      <p:pic>
        <p:nvPicPr>
          <p:cNvPr id="36" name="Picture 5" descr="E:\Tanya\WORK WORK\КОНФЕРЕНЦИИ\К партнерской 2013\Шаблон презентации 2013\иконушки\21_набор иконок - БЕЛЫЙ\329.png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100000"/>
          </a:blip>
          <a:srcRect/>
          <a:stretch>
            <a:fillRect/>
          </a:stretch>
        </p:blipFill>
        <p:spPr bwMode="auto">
          <a:xfrm>
            <a:off x="5525697" y="4319287"/>
            <a:ext cx="720000" cy="72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Шестиугольник 22"/>
          <p:cNvSpPr/>
          <p:nvPr/>
        </p:nvSpPr>
        <p:spPr>
          <a:xfrm flipH="1">
            <a:off x="4589742" y="2558001"/>
            <a:ext cx="2608762" cy="1686442"/>
          </a:xfrm>
          <a:prstGeom prst="hexagon">
            <a:avLst/>
          </a:prstGeom>
          <a:solidFill>
            <a:srgbClr val="00B0F0">
              <a:alpha val="16863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5207036" y="2913985"/>
            <a:ext cx="1357322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6" rIns="91434" bIns="45716" anchor="ctr">
            <a:spAutoFit/>
          </a:bodyPr>
          <a:lstStyle/>
          <a:p>
            <a:pPr algn="ctr"/>
            <a:r>
              <a:rPr lang="ru-RU" sz="4000" dirty="0" smtClean="0">
                <a:latin typeface="Tahoma" pitchFamily="34" charset="0"/>
                <a:cs typeface="Tahoma" pitchFamily="34" charset="0"/>
              </a:rPr>
              <a:t>СМО</a:t>
            </a:r>
            <a:endParaRPr lang="ru-RU" sz="4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 rot="16200000">
            <a:off x="5529695" y="-1629198"/>
            <a:ext cx="1132612" cy="12192002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16200000">
            <a:off x="5529695" y="-3869368"/>
            <a:ext cx="1132612" cy="12192002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986687" y="1866139"/>
            <a:ext cx="3073061" cy="65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СНИЖЕНИЕ НАГРУЗКИ НА ПЕРСОНАЛ</a:t>
            </a:r>
          </a:p>
        </p:txBody>
      </p:sp>
      <p:sp>
        <p:nvSpPr>
          <p:cNvPr id="36" name="TextBox 3"/>
          <p:cNvSpPr txBox="1">
            <a:spLocks noChangeArrowheads="1"/>
          </p:cNvSpPr>
          <p:nvPr/>
        </p:nvSpPr>
        <p:spPr bwMode="auto">
          <a:xfrm>
            <a:off x="2519122" y="2895314"/>
            <a:ext cx="3168352" cy="93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ЕДИНОЕ ИНФОРМАЦИОННОЕ ПРОСТРАНСТВО</a:t>
            </a:r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2519122" y="4279137"/>
            <a:ext cx="3168352" cy="3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ПРОСТОТА РАБОТЫ</a:t>
            </a:r>
          </a:p>
        </p:txBody>
      </p:sp>
      <p:sp>
        <p:nvSpPr>
          <p:cNvPr id="38" name="TextBox 3"/>
          <p:cNvSpPr txBox="1">
            <a:spLocks noChangeArrowheads="1"/>
          </p:cNvSpPr>
          <p:nvPr/>
        </p:nvSpPr>
        <p:spPr bwMode="auto">
          <a:xfrm>
            <a:off x="1986687" y="5289334"/>
            <a:ext cx="3415630" cy="93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ПРОСТОТА РАБОТЫ, ОБСЛУЖИВАНИЯ И ОБНОВЛЕНИЯ</a:t>
            </a:r>
            <a:endParaRPr lang="ru-RU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TextBox 3"/>
          <p:cNvSpPr txBox="1">
            <a:spLocks noChangeArrowheads="1"/>
          </p:cNvSpPr>
          <p:nvPr/>
        </p:nvSpPr>
        <p:spPr bwMode="auto">
          <a:xfrm>
            <a:off x="6273466" y="1796791"/>
            <a:ext cx="4996394" cy="79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автоматического проведения медико-экономических экспертиз, что позволяет снизить нагрузку на персонал ТФОМС</a:t>
            </a: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"/>
          <p:cNvSpPr txBox="1">
            <a:spLocks noChangeArrowheads="1"/>
          </p:cNvSpPr>
          <p:nvPr/>
        </p:nvSpPr>
        <p:spPr bwMode="auto">
          <a:xfrm>
            <a:off x="6273466" y="2924637"/>
            <a:ext cx="5201848" cy="79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ТФОМС и всех медицинских организаций региона в едином информационном пространстве и централизованное хранение информации</a:t>
            </a: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3"/>
          <p:cNvSpPr txBox="1">
            <a:spLocks noChangeArrowheads="1"/>
          </p:cNvSpPr>
          <p:nvPr/>
        </p:nvSpPr>
        <p:spPr bwMode="auto">
          <a:xfrm>
            <a:off x="6273466" y="4157531"/>
            <a:ext cx="4762533" cy="56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удаленной работы представителей медицинских организацией через Web-кабинет</a:t>
            </a: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3"/>
          <p:cNvSpPr txBox="1">
            <a:spLocks noChangeArrowheads="1"/>
          </p:cNvSpPr>
          <p:nvPr/>
        </p:nvSpPr>
        <p:spPr bwMode="auto">
          <a:xfrm>
            <a:off x="6273466" y="5261001"/>
            <a:ext cx="4900384" cy="79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Удобные формы предоставления информации с возможностью изменения и сохранения внешнего вида для каждого пользователя </a:t>
            </a:r>
            <a:endParaRPr lang="ru-RU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ПРЕИМУЩЕСТВА СИСТЕМЫ</a:t>
            </a:r>
            <a:endParaRPr lang="ru-RU" sz="2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Арка 49"/>
          <p:cNvSpPr/>
          <p:nvPr/>
        </p:nvSpPr>
        <p:spPr>
          <a:xfrm rot="5400000">
            <a:off x="-2101225" y="1842368"/>
            <a:ext cx="4177977" cy="4177977"/>
          </a:xfrm>
          <a:prstGeom prst="blockArc">
            <a:avLst>
              <a:gd name="adj1" fmla="val 10800000"/>
              <a:gd name="adj2" fmla="val 55416"/>
              <a:gd name="adj3" fmla="val 4087"/>
            </a:avLst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33"/>
          </a:p>
        </p:txBody>
      </p:sp>
      <p:sp>
        <p:nvSpPr>
          <p:cNvPr id="51" name="Арка 50"/>
          <p:cNvSpPr/>
          <p:nvPr/>
        </p:nvSpPr>
        <p:spPr>
          <a:xfrm rot="5400000">
            <a:off x="-2088988" y="1849553"/>
            <a:ext cx="4177977" cy="4177977"/>
          </a:xfrm>
          <a:prstGeom prst="blockArc">
            <a:avLst>
              <a:gd name="adj1" fmla="val 12814750"/>
              <a:gd name="adj2" fmla="val 18656449"/>
              <a:gd name="adj3" fmla="val 3954"/>
            </a:avLst>
          </a:prstGeom>
          <a:solidFill>
            <a:srgbClr val="0020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902292" y="1975257"/>
            <a:ext cx="628446" cy="628446"/>
          </a:xfrm>
          <a:prstGeom prst="ellipse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974203" y="2047168"/>
            <a:ext cx="484625" cy="484625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546997" y="2974388"/>
            <a:ext cx="628446" cy="628446"/>
            <a:chOff x="1530738" y="2880908"/>
            <a:chExt cx="628446" cy="628446"/>
          </a:xfrm>
        </p:grpSpPr>
        <p:sp>
          <p:nvSpPr>
            <p:cNvPr id="57" name="Овал 56"/>
            <p:cNvSpPr/>
            <p:nvPr/>
          </p:nvSpPr>
          <p:spPr>
            <a:xfrm>
              <a:off x="1530738" y="2880908"/>
              <a:ext cx="628446" cy="62844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1602649" y="2952819"/>
              <a:ext cx="484625" cy="4846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noFill/>
            </a:ln>
            <a:effectLst>
              <a:outerShdw blurRad="1397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18907" y="4054551"/>
            <a:ext cx="628446" cy="628446"/>
            <a:chOff x="1618907" y="4054551"/>
            <a:chExt cx="628446" cy="628446"/>
          </a:xfrm>
        </p:grpSpPr>
        <p:sp>
          <p:nvSpPr>
            <p:cNvPr id="58" name="Овал 57"/>
            <p:cNvSpPr/>
            <p:nvPr/>
          </p:nvSpPr>
          <p:spPr>
            <a:xfrm>
              <a:off x="1618907" y="4054551"/>
              <a:ext cx="628446" cy="628446"/>
            </a:xfrm>
            <a:prstGeom prst="ellipse">
              <a:avLst/>
            </a:prstGeom>
            <a:solidFill>
              <a:srgbClr val="62CC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1690818" y="4126462"/>
              <a:ext cx="484625" cy="4846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noFill/>
            </a:ln>
            <a:effectLst>
              <a:outerShdw blurRad="1397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135701" y="5000816"/>
            <a:ext cx="628446" cy="628446"/>
            <a:chOff x="1135701" y="5000816"/>
            <a:chExt cx="628446" cy="628446"/>
          </a:xfrm>
        </p:grpSpPr>
        <p:sp>
          <p:nvSpPr>
            <p:cNvPr id="59" name="Овал 58"/>
            <p:cNvSpPr/>
            <p:nvPr/>
          </p:nvSpPr>
          <p:spPr>
            <a:xfrm>
              <a:off x="1135701" y="5000816"/>
              <a:ext cx="628446" cy="628446"/>
            </a:xfrm>
            <a:prstGeom prst="ellipse">
              <a:avLst/>
            </a:prstGeom>
            <a:solidFill>
              <a:srgbClr val="1BBA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1207612" y="5072727"/>
              <a:ext cx="484625" cy="4846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noFill/>
            </a:ln>
            <a:effectLst>
              <a:outerShdw blurRad="1397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419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ТРЕБОВАНИЙ ПРИКАЗА №263.</a:t>
            </a:r>
          </a:p>
          <a:p>
            <a:pPr eaLnBrk="1" hangingPunct="1"/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СХЕМА ИНФОРМАЦИОННОГО ВЗАИМОДЕЙСТВИЯ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Шестиугольник 13"/>
          <p:cNvSpPr/>
          <p:nvPr/>
        </p:nvSpPr>
        <p:spPr>
          <a:xfrm flipH="1">
            <a:off x="5589237" y="3392600"/>
            <a:ext cx="1896554" cy="1683575"/>
          </a:xfrm>
          <a:prstGeom prst="hexagon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7030A0"/>
              </a:gs>
            </a:gsLst>
            <a:lin ang="5400000" scaled="0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 flipH="1">
            <a:off x="4937902" y="4008364"/>
            <a:ext cx="1735351" cy="430479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531128" y="4605046"/>
            <a:ext cx="1062802" cy="972466"/>
            <a:chOff x="-1594753" y="2656222"/>
            <a:chExt cx="1062802" cy="972466"/>
          </a:xfrm>
        </p:grpSpPr>
        <p:sp>
          <p:nvSpPr>
            <p:cNvPr id="16" name="Шестиугольник 15"/>
            <p:cNvSpPr/>
            <p:nvPr/>
          </p:nvSpPr>
          <p:spPr>
            <a:xfrm flipH="1">
              <a:off x="-1594753" y="2676772"/>
              <a:ext cx="1062802" cy="943451"/>
            </a:xfrm>
            <a:prstGeom prst="hexagon">
              <a:avLst/>
            </a:prstGeom>
            <a:gradFill flip="none" rotWithShape="1">
              <a:gsLst>
                <a:gs pos="0">
                  <a:srgbClr val="08A5C4">
                    <a:shade val="30000"/>
                    <a:satMod val="115000"/>
                  </a:srgbClr>
                </a:gs>
                <a:gs pos="57000">
                  <a:srgbClr val="08A5C4"/>
                </a:gs>
                <a:gs pos="100000">
                  <a:srgbClr val="08A5C4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16200000" flipH="1">
              <a:off x="-1959752" y="3021838"/>
              <a:ext cx="972466" cy="24123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Шестиугольник 17"/>
          <p:cNvSpPr/>
          <p:nvPr/>
        </p:nvSpPr>
        <p:spPr>
          <a:xfrm flipH="1">
            <a:off x="3093049" y="2926917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208465"/>
              </a:gs>
              <a:gs pos="100000">
                <a:srgbClr val="54CC9E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 dirty="0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2728050" y="3271983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 flipH="1">
            <a:off x="3093049" y="4618902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208465"/>
              </a:gs>
              <a:gs pos="100000">
                <a:srgbClr val="54CC9E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/>
            <a:endParaRPr lang="ru-RU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 flipH="1">
            <a:off x="2728050" y="4963968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6200000" flipH="1">
            <a:off x="-1959752" y="4492894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6036" y="1390490"/>
            <a:ext cx="164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98932" y="2510637"/>
            <a:ext cx="164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94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Поликлиника</a:t>
            </a:r>
            <a:endParaRPr lang="ru-RU" dirty="0">
              <a:solidFill>
                <a:srgbClr val="1894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4424" y="4881865"/>
            <a:ext cx="1953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госпитализация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44001" y="2247330"/>
            <a:ext cx="164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46147" y="3646435"/>
            <a:ext cx="1641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82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Страховая медицинская организация</a:t>
            </a:r>
            <a:endParaRPr lang="ru-RU" dirty="0">
              <a:solidFill>
                <a:srgbClr val="0082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0874" y="3066089"/>
            <a:ext cx="136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выдача направления на госпитализацию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43751" y="1498280"/>
            <a:ext cx="164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ТФОМС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35839" y="2946050"/>
            <a:ext cx="172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 ТФОМС</a:t>
            </a:r>
            <a:endParaRPr lang="ru-RU" sz="2000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590307" y="1761097"/>
            <a:ext cx="1062802" cy="979830"/>
            <a:chOff x="688454" y="4053236"/>
            <a:chExt cx="1062802" cy="979830"/>
          </a:xfrm>
        </p:grpSpPr>
        <p:sp>
          <p:nvSpPr>
            <p:cNvPr id="22" name="Шестиугольник 21"/>
            <p:cNvSpPr/>
            <p:nvPr/>
          </p:nvSpPr>
          <p:spPr>
            <a:xfrm flipH="1">
              <a:off x="688454" y="4053236"/>
              <a:ext cx="1062802" cy="943451"/>
            </a:xfrm>
            <a:prstGeom prst="hexagon">
              <a:avLst/>
            </a:prstGeom>
            <a:gradFill flip="none" rotWithShape="1">
              <a:gsLst>
                <a:gs pos="0">
                  <a:srgbClr val="005370"/>
                </a:gs>
                <a:gs pos="57000">
                  <a:srgbClr val="28A09D">
                    <a:shade val="67500"/>
                    <a:satMod val="115000"/>
                  </a:srgbClr>
                </a:gs>
                <a:gs pos="100000">
                  <a:srgbClr val="28A09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16200000" flipH="1">
              <a:off x="324862" y="4426216"/>
              <a:ext cx="972466" cy="24123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855953" y="4177342"/>
            <a:ext cx="164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94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Стационар</a:t>
            </a:r>
            <a:endParaRPr lang="ru-RU" dirty="0">
              <a:solidFill>
                <a:srgbClr val="1894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Шестиугольник 49"/>
          <p:cNvSpPr/>
          <p:nvPr/>
        </p:nvSpPr>
        <p:spPr>
          <a:xfrm flipH="1">
            <a:off x="5803169" y="3583117"/>
            <a:ext cx="1488758" cy="1321574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>
            <a:off x="2271838" y="1911942"/>
            <a:ext cx="1213946" cy="1113530"/>
          </a:xfrm>
          <a:prstGeom prst="arc">
            <a:avLst/>
          </a:prstGeom>
          <a:ln w="28575">
            <a:solidFill>
              <a:srgbClr val="18948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авая круглая скобка 50"/>
          <p:cNvSpPr/>
          <p:nvPr/>
        </p:nvSpPr>
        <p:spPr>
          <a:xfrm rot="5400000">
            <a:off x="6103428" y="3301474"/>
            <a:ext cx="619201" cy="5340151"/>
          </a:xfrm>
          <a:prstGeom prst="rightBracket">
            <a:avLst>
              <a:gd name="adj" fmla="val 77033"/>
            </a:avLst>
          </a:prstGeom>
          <a:ln w="28575">
            <a:solidFill>
              <a:srgbClr val="18948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844434" y="5959335"/>
            <a:ext cx="280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данными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75489" y="5959335"/>
            <a:ext cx="280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данными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Freeform 14101"/>
          <p:cNvSpPr>
            <a:spLocks noEditPoints="1"/>
          </p:cNvSpPr>
          <p:nvPr/>
        </p:nvSpPr>
        <p:spPr bwMode="auto">
          <a:xfrm>
            <a:off x="3339221" y="3087224"/>
            <a:ext cx="551630" cy="560138"/>
          </a:xfrm>
          <a:custGeom>
            <a:avLst/>
            <a:gdLst/>
            <a:ahLst/>
            <a:cxnLst>
              <a:cxn ang="0">
                <a:pos x="405" y="652"/>
              </a:cxn>
              <a:cxn ang="0">
                <a:pos x="330" y="669"/>
              </a:cxn>
              <a:cxn ang="0">
                <a:pos x="608" y="649"/>
              </a:cxn>
              <a:cxn ang="0">
                <a:pos x="597" y="648"/>
              </a:cxn>
              <a:cxn ang="0">
                <a:pos x="431" y="640"/>
              </a:cxn>
              <a:cxn ang="0">
                <a:pos x="378" y="637"/>
              </a:cxn>
              <a:cxn ang="0">
                <a:pos x="317" y="635"/>
              </a:cxn>
              <a:cxn ang="0">
                <a:pos x="651" y="612"/>
              </a:cxn>
              <a:cxn ang="0">
                <a:pos x="597" y="610"/>
              </a:cxn>
              <a:cxn ang="0">
                <a:pos x="423" y="594"/>
              </a:cxn>
              <a:cxn ang="0">
                <a:pos x="389" y="590"/>
              </a:cxn>
              <a:cxn ang="0">
                <a:pos x="330" y="602"/>
              </a:cxn>
              <a:cxn ang="0">
                <a:pos x="676" y="597"/>
              </a:cxn>
              <a:cxn ang="0">
                <a:pos x="636" y="574"/>
              </a:cxn>
              <a:cxn ang="0">
                <a:pos x="580" y="592"/>
              </a:cxn>
              <a:cxn ang="0">
                <a:pos x="431" y="582"/>
              </a:cxn>
              <a:cxn ang="0">
                <a:pos x="378" y="558"/>
              </a:cxn>
              <a:cxn ang="0">
                <a:pos x="317" y="550"/>
              </a:cxn>
              <a:cxn ang="0">
                <a:pos x="661" y="559"/>
              </a:cxn>
              <a:cxn ang="0">
                <a:pos x="616" y="535"/>
              </a:cxn>
              <a:cxn ang="0">
                <a:pos x="415" y="534"/>
              </a:cxn>
              <a:cxn ang="0">
                <a:pos x="389" y="546"/>
              </a:cxn>
              <a:cxn ang="0">
                <a:pos x="360" y="524"/>
              </a:cxn>
              <a:cxn ang="0">
                <a:pos x="431" y="506"/>
              </a:cxn>
              <a:cxn ang="0">
                <a:pos x="636" y="499"/>
              </a:cxn>
              <a:cxn ang="0">
                <a:pos x="389" y="515"/>
              </a:cxn>
              <a:cxn ang="0">
                <a:pos x="360" y="510"/>
              </a:cxn>
              <a:cxn ang="0">
                <a:pos x="330" y="486"/>
              </a:cxn>
              <a:cxn ang="0">
                <a:pos x="296" y="479"/>
              </a:cxn>
              <a:cxn ang="0">
                <a:pos x="389" y="484"/>
              </a:cxn>
              <a:cxn ang="0">
                <a:pos x="636" y="481"/>
              </a:cxn>
              <a:cxn ang="0">
                <a:pos x="608" y="456"/>
              </a:cxn>
              <a:cxn ang="0">
                <a:pos x="552" y="447"/>
              </a:cxn>
              <a:cxn ang="0">
                <a:pos x="415" y="444"/>
              </a:cxn>
              <a:cxn ang="0">
                <a:pos x="389" y="454"/>
              </a:cxn>
              <a:cxn ang="0">
                <a:pos x="666" y="449"/>
              </a:cxn>
              <a:cxn ang="0">
                <a:pos x="330" y="420"/>
              </a:cxn>
              <a:cxn ang="0">
                <a:pos x="608" y="418"/>
              </a:cxn>
              <a:cxn ang="0">
                <a:pos x="296" y="411"/>
              </a:cxn>
              <a:cxn ang="0">
                <a:pos x="661" y="390"/>
              </a:cxn>
              <a:cxn ang="0">
                <a:pos x="608" y="380"/>
              </a:cxn>
              <a:cxn ang="0">
                <a:pos x="666" y="354"/>
              </a:cxn>
              <a:cxn ang="0">
                <a:pos x="636" y="369"/>
              </a:cxn>
              <a:cxn ang="0">
                <a:pos x="580" y="334"/>
              </a:cxn>
              <a:cxn ang="0">
                <a:pos x="661" y="316"/>
              </a:cxn>
              <a:cxn ang="0">
                <a:pos x="625" y="306"/>
              </a:cxn>
              <a:cxn ang="0">
                <a:pos x="560" y="290"/>
              </a:cxn>
              <a:cxn ang="0">
                <a:pos x="636" y="271"/>
              </a:cxn>
              <a:cxn ang="0">
                <a:pos x="608" y="286"/>
              </a:cxn>
              <a:cxn ang="0">
                <a:pos x="552" y="269"/>
              </a:cxn>
              <a:cxn ang="0">
                <a:pos x="640" y="236"/>
              </a:cxn>
              <a:cxn ang="0">
                <a:pos x="616" y="249"/>
              </a:cxn>
              <a:cxn ang="0">
                <a:pos x="560" y="232"/>
              </a:cxn>
              <a:cxn ang="0">
                <a:pos x="651" y="202"/>
              </a:cxn>
              <a:cxn ang="0">
                <a:pos x="580" y="176"/>
              </a:cxn>
              <a:cxn ang="0">
                <a:pos x="552" y="166"/>
              </a:cxn>
              <a:cxn ang="0">
                <a:pos x="636" y="159"/>
              </a:cxn>
              <a:cxn ang="0">
                <a:pos x="560" y="129"/>
              </a:cxn>
              <a:cxn ang="0">
                <a:pos x="517" y="713"/>
              </a:cxn>
              <a:cxn ang="0">
                <a:pos x="235" y="713"/>
              </a:cxn>
              <a:cxn ang="0">
                <a:pos x="491" y="3"/>
              </a:cxn>
            </a:cxnLst>
            <a:rect l="0" t="0" r="r" b="b"/>
            <a:pathLst>
              <a:path w="778" h="789">
                <a:moveTo>
                  <a:pt x="0" y="751"/>
                </a:moveTo>
                <a:lnTo>
                  <a:pt x="778" y="751"/>
                </a:lnTo>
                <a:lnTo>
                  <a:pt x="778" y="789"/>
                </a:lnTo>
                <a:lnTo>
                  <a:pt x="0" y="789"/>
                </a:lnTo>
                <a:lnTo>
                  <a:pt x="0" y="751"/>
                </a:lnTo>
                <a:close/>
                <a:moveTo>
                  <a:pt x="415" y="653"/>
                </a:moveTo>
                <a:lnTo>
                  <a:pt x="431" y="653"/>
                </a:lnTo>
                <a:lnTo>
                  <a:pt x="431" y="669"/>
                </a:lnTo>
                <a:lnTo>
                  <a:pt x="415" y="669"/>
                </a:lnTo>
                <a:lnTo>
                  <a:pt x="415" y="653"/>
                </a:lnTo>
                <a:close/>
                <a:moveTo>
                  <a:pt x="389" y="652"/>
                </a:moveTo>
                <a:lnTo>
                  <a:pt x="405" y="652"/>
                </a:lnTo>
                <a:lnTo>
                  <a:pt x="405" y="669"/>
                </a:lnTo>
                <a:lnTo>
                  <a:pt x="389" y="669"/>
                </a:lnTo>
                <a:lnTo>
                  <a:pt x="389" y="652"/>
                </a:lnTo>
                <a:close/>
                <a:moveTo>
                  <a:pt x="360" y="652"/>
                </a:moveTo>
                <a:lnTo>
                  <a:pt x="378" y="652"/>
                </a:lnTo>
                <a:lnTo>
                  <a:pt x="378" y="669"/>
                </a:lnTo>
                <a:lnTo>
                  <a:pt x="360" y="669"/>
                </a:lnTo>
                <a:lnTo>
                  <a:pt x="360" y="652"/>
                </a:lnTo>
                <a:close/>
                <a:moveTo>
                  <a:pt x="330" y="651"/>
                </a:moveTo>
                <a:lnTo>
                  <a:pt x="348" y="651"/>
                </a:lnTo>
                <a:lnTo>
                  <a:pt x="348" y="669"/>
                </a:lnTo>
                <a:lnTo>
                  <a:pt x="330" y="669"/>
                </a:lnTo>
                <a:lnTo>
                  <a:pt x="330" y="651"/>
                </a:lnTo>
                <a:close/>
                <a:moveTo>
                  <a:pt x="661" y="649"/>
                </a:moveTo>
                <a:lnTo>
                  <a:pt x="676" y="649"/>
                </a:lnTo>
                <a:lnTo>
                  <a:pt x="676" y="670"/>
                </a:lnTo>
                <a:lnTo>
                  <a:pt x="661" y="670"/>
                </a:lnTo>
                <a:lnTo>
                  <a:pt x="661" y="649"/>
                </a:lnTo>
                <a:close/>
                <a:moveTo>
                  <a:pt x="636" y="649"/>
                </a:moveTo>
                <a:lnTo>
                  <a:pt x="651" y="649"/>
                </a:lnTo>
                <a:lnTo>
                  <a:pt x="651" y="670"/>
                </a:lnTo>
                <a:lnTo>
                  <a:pt x="636" y="670"/>
                </a:lnTo>
                <a:lnTo>
                  <a:pt x="636" y="649"/>
                </a:lnTo>
                <a:close/>
                <a:moveTo>
                  <a:pt x="608" y="649"/>
                </a:moveTo>
                <a:lnTo>
                  <a:pt x="625" y="649"/>
                </a:lnTo>
                <a:lnTo>
                  <a:pt x="625" y="670"/>
                </a:lnTo>
                <a:lnTo>
                  <a:pt x="608" y="670"/>
                </a:lnTo>
                <a:lnTo>
                  <a:pt x="608" y="649"/>
                </a:lnTo>
                <a:close/>
                <a:moveTo>
                  <a:pt x="296" y="649"/>
                </a:moveTo>
                <a:lnTo>
                  <a:pt x="307" y="651"/>
                </a:lnTo>
                <a:lnTo>
                  <a:pt x="317" y="651"/>
                </a:lnTo>
                <a:lnTo>
                  <a:pt x="317" y="669"/>
                </a:lnTo>
                <a:lnTo>
                  <a:pt x="296" y="669"/>
                </a:lnTo>
                <a:lnTo>
                  <a:pt x="296" y="649"/>
                </a:lnTo>
                <a:close/>
                <a:moveTo>
                  <a:pt x="580" y="648"/>
                </a:moveTo>
                <a:lnTo>
                  <a:pt x="597" y="648"/>
                </a:lnTo>
                <a:lnTo>
                  <a:pt x="597" y="670"/>
                </a:lnTo>
                <a:lnTo>
                  <a:pt x="580" y="670"/>
                </a:lnTo>
                <a:lnTo>
                  <a:pt x="580" y="648"/>
                </a:lnTo>
                <a:close/>
                <a:moveTo>
                  <a:pt x="552" y="648"/>
                </a:moveTo>
                <a:lnTo>
                  <a:pt x="569" y="648"/>
                </a:lnTo>
                <a:lnTo>
                  <a:pt x="569" y="670"/>
                </a:lnTo>
                <a:lnTo>
                  <a:pt x="552" y="670"/>
                </a:lnTo>
                <a:lnTo>
                  <a:pt x="552" y="648"/>
                </a:lnTo>
                <a:close/>
                <a:moveTo>
                  <a:pt x="415" y="622"/>
                </a:moveTo>
                <a:lnTo>
                  <a:pt x="423" y="623"/>
                </a:lnTo>
                <a:lnTo>
                  <a:pt x="431" y="623"/>
                </a:lnTo>
                <a:lnTo>
                  <a:pt x="431" y="640"/>
                </a:lnTo>
                <a:lnTo>
                  <a:pt x="415" y="640"/>
                </a:lnTo>
                <a:lnTo>
                  <a:pt x="415" y="622"/>
                </a:lnTo>
                <a:close/>
                <a:moveTo>
                  <a:pt x="389" y="621"/>
                </a:moveTo>
                <a:lnTo>
                  <a:pt x="396" y="622"/>
                </a:lnTo>
                <a:lnTo>
                  <a:pt x="405" y="622"/>
                </a:lnTo>
                <a:lnTo>
                  <a:pt x="405" y="639"/>
                </a:lnTo>
                <a:lnTo>
                  <a:pt x="389" y="639"/>
                </a:lnTo>
                <a:lnTo>
                  <a:pt x="389" y="621"/>
                </a:lnTo>
                <a:close/>
                <a:moveTo>
                  <a:pt x="360" y="619"/>
                </a:moveTo>
                <a:lnTo>
                  <a:pt x="369" y="620"/>
                </a:lnTo>
                <a:lnTo>
                  <a:pt x="378" y="620"/>
                </a:lnTo>
                <a:lnTo>
                  <a:pt x="378" y="637"/>
                </a:lnTo>
                <a:lnTo>
                  <a:pt x="360" y="637"/>
                </a:lnTo>
                <a:lnTo>
                  <a:pt x="360" y="619"/>
                </a:lnTo>
                <a:close/>
                <a:moveTo>
                  <a:pt x="330" y="618"/>
                </a:moveTo>
                <a:lnTo>
                  <a:pt x="338" y="619"/>
                </a:lnTo>
                <a:lnTo>
                  <a:pt x="348" y="619"/>
                </a:lnTo>
                <a:lnTo>
                  <a:pt x="348" y="636"/>
                </a:lnTo>
                <a:lnTo>
                  <a:pt x="330" y="636"/>
                </a:lnTo>
                <a:lnTo>
                  <a:pt x="330" y="618"/>
                </a:lnTo>
                <a:close/>
                <a:moveTo>
                  <a:pt x="296" y="616"/>
                </a:moveTo>
                <a:lnTo>
                  <a:pt x="307" y="617"/>
                </a:lnTo>
                <a:lnTo>
                  <a:pt x="317" y="617"/>
                </a:lnTo>
                <a:lnTo>
                  <a:pt x="317" y="635"/>
                </a:lnTo>
                <a:lnTo>
                  <a:pt x="296" y="635"/>
                </a:lnTo>
                <a:lnTo>
                  <a:pt x="296" y="616"/>
                </a:lnTo>
                <a:close/>
                <a:moveTo>
                  <a:pt x="661" y="612"/>
                </a:moveTo>
                <a:lnTo>
                  <a:pt x="669" y="613"/>
                </a:lnTo>
                <a:lnTo>
                  <a:pt x="676" y="613"/>
                </a:lnTo>
                <a:lnTo>
                  <a:pt x="676" y="634"/>
                </a:lnTo>
                <a:lnTo>
                  <a:pt x="672" y="633"/>
                </a:lnTo>
                <a:lnTo>
                  <a:pt x="661" y="633"/>
                </a:lnTo>
                <a:lnTo>
                  <a:pt x="661" y="612"/>
                </a:lnTo>
                <a:close/>
                <a:moveTo>
                  <a:pt x="636" y="611"/>
                </a:moveTo>
                <a:lnTo>
                  <a:pt x="640" y="612"/>
                </a:lnTo>
                <a:lnTo>
                  <a:pt x="651" y="612"/>
                </a:lnTo>
                <a:lnTo>
                  <a:pt x="651" y="633"/>
                </a:lnTo>
                <a:lnTo>
                  <a:pt x="636" y="633"/>
                </a:lnTo>
                <a:lnTo>
                  <a:pt x="636" y="611"/>
                </a:lnTo>
                <a:close/>
                <a:moveTo>
                  <a:pt x="608" y="610"/>
                </a:moveTo>
                <a:lnTo>
                  <a:pt x="616" y="611"/>
                </a:lnTo>
                <a:lnTo>
                  <a:pt x="625" y="611"/>
                </a:lnTo>
                <a:lnTo>
                  <a:pt x="625" y="632"/>
                </a:lnTo>
                <a:lnTo>
                  <a:pt x="608" y="632"/>
                </a:lnTo>
                <a:lnTo>
                  <a:pt x="608" y="610"/>
                </a:lnTo>
                <a:close/>
                <a:moveTo>
                  <a:pt x="580" y="609"/>
                </a:moveTo>
                <a:lnTo>
                  <a:pt x="589" y="610"/>
                </a:lnTo>
                <a:lnTo>
                  <a:pt x="597" y="610"/>
                </a:lnTo>
                <a:lnTo>
                  <a:pt x="597" y="632"/>
                </a:lnTo>
                <a:lnTo>
                  <a:pt x="580" y="631"/>
                </a:lnTo>
                <a:lnTo>
                  <a:pt x="580" y="609"/>
                </a:lnTo>
                <a:close/>
                <a:moveTo>
                  <a:pt x="552" y="608"/>
                </a:moveTo>
                <a:lnTo>
                  <a:pt x="560" y="608"/>
                </a:lnTo>
                <a:lnTo>
                  <a:pt x="569" y="609"/>
                </a:lnTo>
                <a:lnTo>
                  <a:pt x="569" y="631"/>
                </a:lnTo>
                <a:lnTo>
                  <a:pt x="560" y="631"/>
                </a:lnTo>
                <a:lnTo>
                  <a:pt x="552" y="630"/>
                </a:lnTo>
                <a:lnTo>
                  <a:pt x="552" y="608"/>
                </a:lnTo>
                <a:close/>
                <a:moveTo>
                  <a:pt x="415" y="593"/>
                </a:moveTo>
                <a:lnTo>
                  <a:pt x="423" y="594"/>
                </a:lnTo>
                <a:lnTo>
                  <a:pt x="431" y="595"/>
                </a:lnTo>
                <a:lnTo>
                  <a:pt x="431" y="610"/>
                </a:lnTo>
                <a:lnTo>
                  <a:pt x="423" y="610"/>
                </a:lnTo>
                <a:lnTo>
                  <a:pt x="415" y="609"/>
                </a:lnTo>
                <a:lnTo>
                  <a:pt x="415" y="593"/>
                </a:lnTo>
                <a:close/>
                <a:moveTo>
                  <a:pt x="389" y="590"/>
                </a:moveTo>
                <a:lnTo>
                  <a:pt x="396" y="592"/>
                </a:lnTo>
                <a:lnTo>
                  <a:pt x="405" y="592"/>
                </a:lnTo>
                <a:lnTo>
                  <a:pt x="405" y="609"/>
                </a:lnTo>
                <a:lnTo>
                  <a:pt x="396" y="608"/>
                </a:lnTo>
                <a:lnTo>
                  <a:pt x="389" y="607"/>
                </a:lnTo>
                <a:lnTo>
                  <a:pt x="389" y="590"/>
                </a:lnTo>
                <a:close/>
                <a:moveTo>
                  <a:pt x="360" y="587"/>
                </a:moveTo>
                <a:lnTo>
                  <a:pt x="378" y="589"/>
                </a:lnTo>
                <a:lnTo>
                  <a:pt x="378" y="607"/>
                </a:lnTo>
                <a:lnTo>
                  <a:pt x="369" y="606"/>
                </a:lnTo>
                <a:lnTo>
                  <a:pt x="360" y="606"/>
                </a:lnTo>
                <a:lnTo>
                  <a:pt x="360" y="587"/>
                </a:lnTo>
                <a:close/>
                <a:moveTo>
                  <a:pt x="330" y="585"/>
                </a:moveTo>
                <a:lnTo>
                  <a:pt x="338" y="586"/>
                </a:lnTo>
                <a:lnTo>
                  <a:pt x="348" y="586"/>
                </a:lnTo>
                <a:lnTo>
                  <a:pt x="348" y="605"/>
                </a:lnTo>
                <a:lnTo>
                  <a:pt x="338" y="604"/>
                </a:lnTo>
                <a:lnTo>
                  <a:pt x="330" y="602"/>
                </a:lnTo>
                <a:lnTo>
                  <a:pt x="330" y="585"/>
                </a:lnTo>
                <a:close/>
                <a:moveTo>
                  <a:pt x="296" y="582"/>
                </a:moveTo>
                <a:lnTo>
                  <a:pt x="307" y="583"/>
                </a:lnTo>
                <a:lnTo>
                  <a:pt x="317" y="584"/>
                </a:lnTo>
                <a:lnTo>
                  <a:pt x="317" y="602"/>
                </a:lnTo>
                <a:lnTo>
                  <a:pt x="307" y="601"/>
                </a:lnTo>
                <a:lnTo>
                  <a:pt x="296" y="600"/>
                </a:lnTo>
                <a:lnTo>
                  <a:pt x="296" y="582"/>
                </a:lnTo>
                <a:close/>
                <a:moveTo>
                  <a:pt x="661" y="576"/>
                </a:moveTo>
                <a:lnTo>
                  <a:pt x="672" y="576"/>
                </a:lnTo>
                <a:lnTo>
                  <a:pt x="676" y="577"/>
                </a:lnTo>
                <a:lnTo>
                  <a:pt x="676" y="597"/>
                </a:lnTo>
                <a:lnTo>
                  <a:pt x="669" y="597"/>
                </a:lnTo>
                <a:lnTo>
                  <a:pt x="661" y="596"/>
                </a:lnTo>
                <a:lnTo>
                  <a:pt x="661" y="576"/>
                </a:lnTo>
                <a:close/>
                <a:moveTo>
                  <a:pt x="636" y="574"/>
                </a:moveTo>
                <a:lnTo>
                  <a:pt x="640" y="574"/>
                </a:lnTo>
                <a:lnTo>
                  <a:pt x="646" y="575"/>
                </a:lnTo>
                <a:lnTo>
                  <a:pt x="651" y="575"/>
                </a:lnTo>
                <a:lnTo>
                  <a:pt x="651" y="596"/>
                </a:lnTo>
                <a:lnTo>
                  <a:pt x="646" y="596"/>
                </a:lnTo>
                <a:lnTo>
                  <a:pt x="640" y="595"/>
                </a:lnTo>
                <a:lnTo>
                  <a:pt x="636" y="595"/>
                </a:lnTo>
                <a:lnTo>
                  <a:pt x="636" y="574"/>
                </a:lnTo>
                <a:close/>
                <a:moveTo>
                  <a:pt x="608" y="572"/>
                </a:moveTo>
                <a:lnTo>
                  <a:pt x="616" y="573"/>
                </a:lnTo>
                <a:lnTo>
                  <a:pt x="625" y="573"/>
                </a:lnTo>
                <a:lnTo>
                  <a:pt x="625" y="594"/>
                </a:lnTo>
                <a:lnTo>
                  <a:pt x="608" y="594"/>
                </a:lnTo>
                <a:lnTo>
                  <a:pt x="608" y="572"/>
                </a:lnTo>
                <a:close/>
                <a:moveTo>
                  <a:pt x="580" y="570"/>
                </a:moveTo>
                <a:lnTo>
                  <a:pt x="589" y="571"/>
                </a:lnTo>
                <a:lnTo>
                  <a:pt x="597" y="571"/>
                </a:lnTo>
                <a:lnTo>
                  <a:pt x="597" y="593"/>
                </a:lnTo>
                <a:lnTo>
                  <a:pt x="589" y="593"/>
                </a:lnTo>
                <a:lnTo>
                  <a:pt x="580" y="592"/>
                </a:lnTo>
                <a:lnTo>
                  <a:pt x="580" y="570"/>
                </a:lnTo>
                <a:close/>
                <a:moveTo>
                  <a:pt x="552" y="568"/>
                </a:moveTo>
                <a:lnTo>
                  <a:pt x="560" y="569"/>
                </a:lnTo>
                <a:lnTo>
                  <a:pt x="569" y="569"/>
                </a:lnTo>
                <a:lnTo>
                  <a:pt x="569" y="592"/>
                </a:lnTo>
                <a:lnTo>
                  <a:pt x="560" y="590"/>
                </a:lnTo>
                <a:lnTo>
                  <a:pt x="552" y="590"/>
                </a:lnTo>
                <a:lnTo>
                  <a:pt x="552" y="568"/>
                </a:lnTo>
                <a:close/>
                <a:moveTo>
                  <a:pt x="415" y="563"/>
                </a:moveTo>
                <a:lnTo>
                  <a:pt x="423" y="564"/>
                </a:lnTo>
                <a:lnTo>
                  <a:pt x="431" y="565"/>
                </a:lnTo>
                <a:lnTo>
                  <a:pt x="431" y="582"/>
                </a:lnTo>
                <a:lnTo>
                  <a:pt x="423" y="581"/>
                </a:lnTo>
                <a:lnTo>
                  <a:pt x="415" y="580"/>
                </a:lnTo>
                <a:lnTo>
                  <a:pt x="415" y="563"/>
                </a:lnTo>
                <a:close/>
                <a:moveTo>
                  <a:pt x="389" y="560"/>
                </a:moveTo>
                <a:lnTo>
                  <a:pt x="396" y="561"/>
                </a:lnTo>
                <a:lnTo>
                  <a:pt x="405" y="562"/>
                </a:lnTo>
                <a:lnTo>
                  <a:pt x="405" y="578"/>
                </a:lnTo>
                <a:lnTo>
                  <a:pt x="396" y="577"/>
                </a:lnTo>
                <a:lnTo>
                  <a:pt x="389" y="576"/>
                </a:lnTo>
                <a:lnTo>
                  <a:pt x="389" y="560"/>
                </a:lnTo>
                <a:close/>
                <a:moveTo>
                  <a:pt x="360" y="555"/>
                </a:moveTo>
                <a:lnTo>
                  <a:pt x="378" y="558"/>
                </a:lnTo>
                <a:lnTo>
                  <a:pt x="378" y="575"/>
                </a:lnTo>
                <a:lnTo>
                  <a:pt x="360" y="573"/>
                </a:lnTo>
                <a:lnTo>
                  <a:pt x="360" y="555"/>
                </a:lnTo>
                <a:close/>
                <a:moveTo>
                  <a:pt x="330" y="552"/>
                </a:moveTo>
                <a:lnTo>
                  <a:pt x="338" y="553"/>
                </a:lnTo>
                <a:lnTo>
                  <a:pt x="348" y="554"/>
                </a:lnTo>
                <a:lnTo>
                  <a:pt x="348" y="572"/>
                </a:lnTo>
                <a:lnTo>
                  <a:pt x="330" y="570"/>
                </a:lnTo>
                <a:lnTo>
                  <a:pt x="330" y="552"/>
                </a:lnTo>
                <a:close/>
                <a:moveTo>
                  <a:pt x="296" y="548"/>
                </a:moveTo>
                <a:lnTo>
                  <a:pt x="307" y="549"/>
                </a:lnTo>
                <a:lnTo>
                  <a:pt x="317" y="550"/>
                </a:lnTo>
                <a:lnTo>
                  <a:pt x="317" y="569"/>
                </a:lnTo>
                <a:lnTo>
                  <a:pt x="307" y="568"/>
                </a:lnTo>
                <a:lnTo>
                  <a:pt x="296" y="566"/>
                </a:lnTo>
                <a:lnTo>
                  <a:pt x="296" y="548"/>
                </a:lnTo>
                <a:close/>
                <a:moveTo>
                  <a:pt x="661" y="539"/>
                </a:moveTo>
                <a:lnTo>
                  <a:pt x="666" y="539"/>
                </a:lnTo>
                <a:lnTo>
                  <a:pt x="672" y="540"/>
                </a:lnTo>
                <a:lnTo>
                  <a:pt x="676" y="540"/>
                </a:lnTo>
                <a:lnTo>
                  <a:pt x="676" y="561"/>
                </a:lnTo>
                <a:lnTo>
                  <a:pt x="672" y="560"/>
                </a:lnTo>
                <a:lnTo>
                  <a:pt x="666" y="560"/>
                </a:lnTo>
                <a:lnTo>
                  <a:pt x="661" y="559"/>
                </a:lnTo>
                <a:lnTo>
                  <a:pt x="661" y="539"/>
                </a:lnTo>
                <a:close/>
                <a:moveTo>
                  <a:pt x="636" y="536"/>
                </a:moveTo>
                <a:lnTo>
                  <a:pt x="640" y="537"/>
                </a:lnTo>
                <a:lnTo>
                  <a:pt x="646" y="537"/>
                </a:lnTo>
                <a:lnTo>
                  <a:pt x="651" y="538"/>
                </a:lnTo>
                <a:lnTo>
                  <a:pt x="651" y="559"/>
                </a:lnTo>
                <a:lnTo>
                  <a:pt x="646" y="558"/>
                </a:lnTo>
                <a:lnTo>
                  <a:pt x="640" y="558"/>
                </a:lnTo>
                <a:lnTo>
                  <a:pt x="636" y="557"/>
                </a:lnTo>
                <a:lnTo>
                  <a:pt x="636" y="536"/>
                </a:lnTo>
                <a:close/>
                <a:moveTo>
                  <a:pt x="608" y="534"/>
                </a:moveTo>
                <a:lnTo>
                  <a:pt x="616" y="535"/>
                </a:lnTo>
                <a:lnTo>
                  <a:pt x="625" y="535"/>
                </a:lnTo>
                <a:lnTo>
                  <a:pt x="625" y="557"/>
                </a:lnTo>
                <a:lnTo>
                  <a:pt x="616" y="555"/>
                </a:lnTo>
                <a:lnTo>
                  <a:pt x="608" y="554"/>
                </a:lnTo>
                <a:lnTo>
                  <a:pt x="608" y="534"/>
                </a:lnTo>
                <a:close/>
                <a:moveTo>
                  <a:pt x="415" y="534"/>
                </a:moveTo>
                <a:lnTo>
                  <a:pt x="423" y="535"/>
                </a:lnTo>
                <a:lnTo>
                  <a:pt x="431" y="536"/>
                </a:lnTo>
                <a:lnTo>
                  <a:pt x="431" y="552"/>
                </a:lnTo>
                <a:lnTo>
                  <a:pt x="423" y="551"/>
                </a:lnTo>
                <a:lnTo>
                  <a:pt x="415" y="550"/>
                </a:lnTo>
                <a:lnTo>
                  <a:pt x="415" y="534"/>
                </a:lnTo>
                <a:close/>
                <a:moveTo>
                  <a:pt x="580" y="530"/>
                </a:moveTo>
                <a:lnTo>
                  <a:pt x="597" y="533"/>
                </a:lnTo>
                <a:lnTo>
                  <a:pt x="597" y="553"/>
                </a:lnTo>
                <a:lnTo>
                  <a:pt x="589" y="553"/>
                </a:lnTo>
                <a:lnTo>
                  <a:pt x="580" y="552"/>
                </a:lnTo>
                <a:lnTo>
                  <a:pt x="580" y="530"/>
                </a:lnTo>
                <a:close/>
                <a:moveTo>
                  <a:pt x="389" y="529"/>
                </a:moveTo>
                <a:lnTo>
                  <a:pt x="396" y="530"/>
                </a:lnTo>
                <a:lnTo>
                  <a:pt x="405" y="531"/>
                </a:lnTo>
                <a:lnTo>
                  <a:pt x="405" y="548"/>
                </a:lnTo>
                <a:lnTo>
                  <a:pt x="396" y="547"/>
                </a:lnTo>
                <a:lnTo>
                  <a:pt x="389" y="546"/>
                </a:lnTo>
                <a:lnTo>
                  <a:pt x="389" y="529"/>
                </a:lnTo>
                <a:close/>
                <a:moveTo>
                  <a:pt x="552" y="527"/>
                </a:moveTo>
                <a:lnTo>
                  <a:pt x="569" y="529"/>
                </a:lnTo>
                <a:lnTo>
                  <a:pt x="569" y="551"/>
                </a:lnTo>
                <a:lnTo>
                  <a:pt x="560" y="551"/>
                </a:lnTo>
                <a:lnTo>
                  <a:pt x="552" y="550"/>
                </a:lnTo>
                <a:lnTo>
                  <a:pt x="552" y="527"/>
                </a:lnTo>
                <a:close/>
                <a:moveTo>
                  <a:pt x="360" y="524"/>
                </a:moveTo>
                <a:lnTo>
                  <a:pt x="378" y="527"/>
                </a:lnTo>
                <a:lnTo>
                  <a:pt x="378" y="545"/>
                </a:lnTo>
                <a:lnTo>
                  <a:pt x="360" y="541"/>
                </a:lnTo>
                <a:lnTo>
                  <a:pt x="360" y="524"/>
                </a:lnTo>
                <a:close/>
                <a:moveTo>
                  <a:pt x="330" y="518"/>
                </a:moveTo>
                <a:lnTo>
                  <a:pt x="348" y="522"/>
                </a:lnTo>
                <a:lnTo>
                  <a:pt x="348" y="540"/>
                </a:lnTo>
                <a:lnTo>
                  <a:pt x="330" y="537"/>
                </a:lnTo>
                <a:lnTo>
                  <a:pt x="330" y="518"/>
                </a:lnTo>
                <a:close/>
                <a:moveTo>
                  <a:pt x="296" y="513"/>
                </a:moveTo>
                <a:lnTo>
                  <a:pt x="317" y="517"/>
                </a:lnTo>
                <a:lnTo>
                  <a:pt x="317" y="535"/>
                </a:lnTo>
                <a:lnTo>
                  <a:pt x="296" y="533"/>
                </a:lnTo>
                <a:lnTo>
                  <a:pt x="296" y="513"/>
                </a:lnTo>
                <a:close/>
                <a:moveTo>
                  <a:pt x="415" y="503"/>
                </a:moveTo>
                <a:lnTo>
                  <a:pt x="431" y="506"/>
                </a:lnTo>
                <a:lnTo>
                  <a:pt x="431" y="523"/>
                </a:lnTo>
                <a:lnTo>
                  <a:pt x="423" y="522"/>
                </a:lnTo>
                <a:lnTo>
                  <a:pt x="415" y="521"/>
                </a:lnTo>
                <a:lnTo>
                  <a:pt x="415" y="503"/>
                </a:lnTo>
                <a:close/>
                <a:moveTo>
                  <a:pt x="661" y="502"/>
                </a:moveTo>
                <a:lnTo>
                  <a:pt x="676" y="504"/>
                </a:lnTo>
                <a:lnTo>
                  <a:pt x="676" y="524"/>
                </a:lnTo>
                <a:lnTo>
                  <a:pt x="672" y="524"/>
                </a:lnTo>
                <a:lnTo>
                  <a:pt x="666" y="523"/>
                </a:lnTo>
                <a:lnTo>
                  <a:pt x="661" y="523"/>
                </a:lnTo>
                <a:lnTo>
                  <a:pt x="661" y="502"/>
                </a:lnTo>
                <a:close/>
                <a:moveTo>
                  <a:pt x="636" y="499"/>
                </a:moveTo>
                <a:lnTo>
                  <a:pt x="640" y="499"/>
                </a:lnTo>
                <a:lnTo>
                  <a:pt x="651" y="501"/>
                </a:lnTo>
                <a:lnTo>
                  <a:pt x="651" y="521"/>
                </a:lnTo>
                <a:lnTo>
                  <a:pt x="646" y="521"/>
                </a:lnTo>
                <a:lnTo>
                  <a:pt x="640" y="519"/>
                </a:lnTo>
                <a:lnTo>
                  <a:pt x="636" y="519"/>
                </a:lnTo>
                <a:lnTo>
                  <a:pt x="636" y="499"/>
                </a:lnTo>
                <a:close/>
                <a:moveTo>
                  <a:pt x="389" y="498"/>
                </a:moveTo>
                <a:lnTo>
                  <a:pt x="396" y="500"/>
                </a:lnTo>
                <a:lnTo>
                  <a:pt x="405" y="502"/>
                </a:lnTo>
                <a:lnTo>
                  <a:pt x="405" y="518"/>
                </a:lnTo>
                <a:lnTo>
                  <a:pt x="389" y="515"/>
                </a:lnTo>
                <a:lnTo>
                  <a:pt x="389" y="498"/>
                </a:lnTo>
                <a:close/>
                <a:moveTo>
                  <a:pt x="608" y="494"/>
                </a:moveTo>
                <a:lnTo>
                  <a:pt x="616" y="495"/>
                </a:lnTo>
                <a:lnTo>
                  <a:pt x="625" y="496"/>
                </a:lnTo>
                <a:lnTo>
                  <a:pt x="625" y="518"/>
                </a:lnTo>
                <a:lnTo>
                  <a:pt x="616" y="517"/>
                </a:lnTo>
                <a:lnTo>
                  <a:pt x="608" y="516"/>
                </a:lnTo>
                <a:lnTo>
                  <a:pt x="608" y="494"/>
                </a:lnTo>
                <a:close/>
                <a:moveTo>
                  <a:pt x="360" y="492"/>
                </a:moveTo>
                <a:lnTo>
                  <a:pt x="378" y="495"/>
                </a:lnTo>
                <a:lnTo>
                  <a:pt x="378" y="513"/>
                </a:lnTo>
                <a:lnTo>
                  <a:pt x="360" y="510"/>
                </a:lnTo>
                <a:lnTo>
                  <a:pt x="360" y="492"/>
                </a:lnTo>
                <a:close/>
                <a:moveTo>
                  <a:pt x="580" y="491"/>
                </a:moveTo>
                <a:lnTo>
                  <a:pt x="597" y="493"/>
                </a:lnTo>
                <a:lnTo>
                  <a:pt x="597" y="515"/>
                </a:lnTo>
                <a:lnTo>
                  <a:pt x="580" y="513"/>
                </a:lnTo>
                <a:lnTo>
                  <a:pt x="580" y="491"/>
                </a:lnTo>
                <a:close/>
                <a:moveTo>
                  <a:pt x="552" y="488"/>
                </a:moveTo>
                <a:lnTo>
                  <a:pt x="569" y="490"/>
                </a:lnTo>
                <a:lnTo>
                  <a:pt x="569" y="512"/>
                </a:lnTo>
                <a:lnTo>
                  <a:pt x="552" y="510"/>
                </a:lnTo>
                <a:lnTo>
                  <a:pt x="552" y="488"/>
                </a:lnTo>
                <a:close/>
                <a:moveTo>
                  <a:pt x="330" y="486"/>
                </a:moveTo>
                <a:lnTo>
                  <a:pt x="338" y="488"/>
                </a:lnTo>
                <a:lnTo>
                  <a:pt x="348" y="490"/>
                </a:lnTo>
                <a:lnTo>
                  <a:pt x="348" y="507"/>
                </a:lnTo>
                <a:lnTo>
                  <a:pt x="330" y="504"/>
                </a:lnTo>
                <a:lnTo>
                  <a:pt x="330" y="486"/>
                </a:lnTo>
                <a:close/>
                <a:moveTo>
                  <a:pt x="296" y="479"/>
                </a:moveTo>
                <a:lnTo>
                  <a:pt x="307" y="481"/>
                </a:lnTo>
                <a:lnTo>
                  <a:pt x="317" y="483"/>
                </a:lnTo>
                <a:lnTo>
                  <a:pt x="317" y="502"/>
                </a:lnTo>
                <a:lnTo>
                  <a:pt x="307" y="500"/>
                </a:lnTo>
                <a:lnTo>
                  <a:pt x="296" y="498"/>
                </a:lnTo>
                <a:lnTo>
                  <a:pt x="296" y="479"/>
                </a:lnTo>
                <a:close/>
                <a:moveTo>
                  <a:pt x="415" y="474"/>
                </a:moveTo>
                <a:lnTo>
                  <a:pt x="423" y="476"/>
                </a:lnTo>
                <a:lnTo>
                  <a:pt x="431" y="478"/>
                </a:lnTo>
                <a:lnTo>
                  <a:pt x="431" y="494"/>
                </a:lnTo>
                <a:lnTo>
                  <a:pt x="423" y="492"/>
                </a:lnTo>
                <a:lnTo>
                  <a:pt x="415" y="490"/>
                </a:lnTo>
                <a:lnTo>
                  <a:pt x="415" y="474"/>
                </a:lnTo>
                <a:close/>
                <a:moveTo>
                  <a:pt x="389" y="467"/>
                </a:moveTo>
                <a:lnTo>
                  <a:pt x="396" y="469"/>
                </a:lnTo>
                <a:lnTo>
                  <a:pt x="405" y="471"/>
                </a:lnTo>
                <a:lnTo>
                  <a:pt x="405" y="488"/>
                </a:lnTo>
                <a:lnTo>
                  <a:pt x="389" y="484"/>
                </a:lnTo>
                <a:lnTo>
                  <a:pt x="389" y="467"/>
                </a:lnTo>
                <a:close/>
                <a:moveTo>
                  <a:pt x="661" y="465"/>
                </a:moveTo>
                <a:lnTo>
                  <a:pt x="666" y="466"/>
                </a:lnTo>
                <a:lnTo>
                  <a:pt x="672" y="466"/>
                </a:lnTo>
                <a:lnTo>
                  <a:pt x="676" y="467"/>
                </a:lnTo>
                <a:lnTo>
                  <a:pt x="676" y="488"/>
                </a:lnTo>
                <a:lnTo>
                  <a:pt x="661" y="486"/>
                </a:lnTo>
                <a:lnTo>
                  <a:pt x="661" y="465"/>
                </a:lnTo>
                <a:close/>
                <a:moveTo>
                  <a:pt x="636" y="460"/>
                </a:moveTo>
                <a:lnTo>
                  <a:pt x="651" y="463"/>
                </a:lnTo>
                <a:lnTo>
                  <a:pt x="651" y="483"/>
                </a:lnTo>
                <a:lnTo>
                  <a:pt x="636" y="481"/>
                </a:lnTo>
                <a:lnTo>
                  <a:pt x="636" y="460"/>
                </a:lnTo>
                <a:close/>
                <a:moveTo>
                  <a:pt x="360" y="460"/>
                </a:moveTo>
                <a:lnTo>
                  <a:pt x="378" y="465"/>
                </a:lnTo>
                <a:lnTo>
                  <a:pt x="378" y="482"/>
                </a:lnTo>
                <a:lnTo>
                  <a:pt x="360" y="478"/>
                </a:lnTo>
                <a:lnTo>
                  <a:pt x="360" y="460"/>
                </a:lnTo>
                <a:close/>
                <a:moveTo>
                  <a:pt x="608" y="456"/>
                </a:moveTo>
                <a:lnTo>
                  <a:pt x="625" y="459"/>
                </a:lnTo>
                <a:lnTo>
                  <a:pt x="625" y="480"/>
                </a:lnTo>
                <a:lnTo>
                  <a:pt x="616" y="479"/>
                </a:lnTo>
                <a:lnTo>
                  <a:pt x="608" y="478"/>
                </a:lnTo>
                <a:lnTo>
                  <a:pt x="608" y="456"/>
                </a:lnTo>
                <a:close/>
                <a:moveTo>
                  <a:pt x="330" y="453"/>
                </a:moveTo>
                <a:lnTo>
                  <a:pt x="338" y="455"/>
                </a:lnTo>
                <a:lnTo>
                  <a:pt x="348" y="457"/>
                </a:lnTo>
                <a:lnTo>
                  <a:pt x="348" y="476"/>
                </a:lnTo>
                <a:lnTo>
                  <a:pt x="330" y="471"/>
                </a:lnTo>
                <a:lnTo>
                  <a:pt x="330" y="453"/>
                </a:lnTo>
                <a:close/>
                <a:moveTo>
                  <a:pt x="580" y="452"/>
                </a:moveTo>
                <a:lnTo>
                  <a:pt x="597" y="455"/>
                </a:lnTo>
                <a:lnTo>
                  <a:pt x="597" y="476"/>
                </a:lnTo>
                <a:lnTo>
                  <a:pt x="580" y="474"/>
                </a:lnTo>
                <a:lnTo>
                  <a:pt x="580" y="452"/>
                </a:lnTo>
                <a:close/>
                <a:moveTo>
                  <a:pt x="552" y="447"/>
                </a:moveTo>
                <a:lnTo>
                  <a:pt x="569" y="451"/>
                </a:lnTo>
                <a:lnTo>
                  <a:pt x="569" y="472"/>
                </a:lnTo>
                <a:lnTo>
                  <a:pt x="552" y="469"/>
                </a:lnTo>
                <a:lnTo>
                  <a:pt x="552" y="447"/>
                </a:lnTo>
                <a:close/>
                <a:moveTo>
                  <a:pt x="296" y="445"/>
                </a:moveTo>
                <a:lnTo>
                  <a:pt x="307" y="447"/>
                </a:lnTo>
                <a:lnTo>
                  <a:pt x="317" y="449"/>
                </a:lnTo>
                <a:lnTo>
                  <a:pt x="317" y="468"/>
                </a:lnTo>
                <a:lnTo>
                  <a:pt x="307" y="466"/>
                </a:lnTo>
                <a:lnTo>
                  <a:pt x="296" y="464"/>
                </a:lnTo>
                <a:lnTo>
                  <a:pt x="296" y="445"/>
                </a:lnTo>
                <a:close/>
                <a:moveTo>
                  <a:pt x="415" y="444"/>
                </a:moveTo>
                <a:lnTo>
                  <a:pt x="423" y="446"/>
                </a:lnTo>
                <a:lnTo>
                  <a:pt x="431" y="448"/>
                </a:lnTo>
                <a:lnTo>
                  <a:pt x="431" y="465"/>
                </a:lnTo>
                <a:lnTo>
                  <a:pt x="423" y="463"/>
                </a:lnTo>
                <a:lnTo>
                  <a:pt x="415" y="460"/>
                </a:lnTo>
                <a:lnTo>
                  <a:pt x="415" y="444"/>
                </a:lnTo>
                <a:close/>
                <a:moveTo>
                  <a:pt x="389" y="436"/>
                </a:moveTo>
                <a:lnTo>
                  <a:pt x="396" y="439"/>
                </a:lnTo>
                <a:lnTo>
                  <a:pt x="405" y="441"/>
                </a:lnTo>
                <a:lnTo>
                  <a:pt x="405" y="458"/>
                </a:lnTo>
                <a:lnTo>
                  <a:pt x="396" y="456"/>
                </a:lnTo>
                <a:lnTo>
                  <a:pt x="389" y="454"/>
                </a:lnTo>
                <a:lnTo>
                  <a:pt x="389" y="436"/>
                </a:lnTo>
                <a:close/>
                <a:moveTo>
                  <a:pt x="360" y="429"/>
                </a:moveTo>
                <a:lnTo>
                  <a:pt x="378" y="433"/>
                </a:lnTo>
                <a:lnTo>
                  <a:pt x="378" y="451"/>
                </a:lnTo>
                <a:lnTo>
                  <a:pt x="360" y="446"/>
                </a:lnTo>
                <a:lnTo>
                  <a:pt x="360" y="429"/>
                </a:lnTo>
                <a:close/>
                <a:moveTo>
                  <a:pt x="661" y="428"/>
                </a:moveTo>
                <a:lnTo>
                  <a:pt x="669" y="430"/>
                </a:lnTo>
                <a:lnTo>
                  <a:pt x="676" y="431"/>
                </a:lnTo>
                <a:lnTo>
                  <a:pt x="676" y="451"/>
                </a:lnTo>
                <a:lnTo>
                  <a:pt x="672" y="449"/>
                </a:lnTo>
                <a:lnTo>
                  <a:pt x="666" y="449"/>
                </a:lnTo>
                <a:lnTo>
                  <a:pt x="661" y="448"/>
                </a:lnTo>
                <a:lnTo>
                  <a:pt x="661" y="428"/>
                </a:lnTo>
                <a:close/>
                <a:moveTo>
                  <a:pt x="636" y="423"/>
                </a:moveTo>
                <a:lnTo>
                  <a:pt x="640" y="424"/>
                </a:lnTo>
                <a:lnTo>
                  <a:pt x="646" y="424"/>
                </a:lnTo>
                <a:lnTo>
                  <a:pt x="651" y="425"/>
                </a:lnTo>
                <a:lnTo>
                  <a:pt x="651" y="446"/>
                </a:lnTo>
                <a:lnTo>
                  <a:pt x="646" y="445"/>
                </a:lnTo>
                <a:lnTo>
                  <a:pt x="640" y="445"/>
                </a:lnTo>
                <a:lnTo>
                  <a:pt x="636" y="444"/>
                </a:lnTo>
                <a:lnTo>
                  <a:pt x="636" y="423"/>
                </a:lnTo>
                <a:close/>
                <a:moveTo>
                  <a:pt x="330" y="420"/>
                </a:moveTo>
                <a:lnTo>
                  <a:pt x="338" y="423"/>
                </a:lnTo>
                <a:lnTo>
                  <a:pt x="348" y="425"/>
                </a:lnTo>
                <a:lnTo>
                  <a:pt x="348" y="443"/>
                </a:lnTo>
                <a:lnTo>
                  <a:pt x="338" y="441"/>
                </a:lnTo>
                <a:lnTo>
                  <a:pt x="330" y="439"/>
                </a:lnTo>
                <a:lnTo>
                  <a:pt x="330" y="420"/>
                </a:lnTo>
                <a:close/>
                <a:moveTo>
                  <a:pt x="608" y="418"/>
                </a:moveTo>
                <a:lnTo>
                  <a:pt x="625" y="421"/>
                </a:lnTo>
                <a:lnTo>
                  <a:pt x="625" y="442"/>
                </a:lnTo>
                <a:lnTo>
                  <a:pt x="616" y="441"/>
                </a:lnTo>
                <a:lnTo>
                  <a:pt x="608" y="440"/>
                </a:lnTo>
                <a:lnTo>
                  <a:pt x="608" y="418"/>
                </a:lnTo>
                <a:close/>
                <a:moveTo>
                  <a:pt x="580" y="412"/>
                </a:moveTo>
                <a:lnTo>
                  <a:pt x="597" y="416"/>
                </a:lnTo>
                <a:lnTo>
                  <a:pt x="597" y="437"/>
                </a:lnTo>
                <a:lnTo>
                  <a:pt x="580" y="434"/>
                </a:lnTo>
                <a:lnTo>
                  <a:pt x="580" y="412"/>
                </a:lnTo>
                <a:close/>
                <a:moveTo>
                  <a:pt x="296" y="411"/>
                </a:moveTo>
                <a:lnTo>
                  <a:pt x="307" y="413"/>
                </a:lnTo>
                <a:lnTo>
                  <a:pt x="317" y="417"/>
                </a:lnTo>
                <a:lnTo>
                  <a:pt x="317" y="435"/>
                </a:lnTo>
                <a:lnTo>
                  <a:pt x="307" y="433"/>
                </a:lnTo>
                <a:lnTo>
                  <a:pt x="296" y="430"/>
                </a:lnTo>
                <a:lnTo>
                  <a:pt x="296" y="411"/>
                </a:lnTo>
                <a:close/>
                <a:moveTo>
                  <a:pt x="552" y="407"/>
                </a:moveTo>
                <a:lnTo>
                  <a:pt x="569" y="410"/>
                </a:lnTo>
                <a:lnTo>
                  <a:pt x="569" y="432"/>
                </a:lnTo>
                <a:lnTo>
                  <a:pt x="552" y="430"/>
                </a:lnTo>
                <a:lnTo>
                  <a:pt x="552" y="407"/>
                </a:lnTo>
                <a:close/>
                <a:moveTo>
                  <a:pt x="661" y="390"/>
                </a:moveTo>
                <a:lnTo>
                  <a:pt x="669" y="393"/>
                </a:lnTo>
                <a:lnTo>
                  <a:pt x="676" y="394"/>
                </a:lnTo>
                <a:lnTo>
                  <a:pt x="676" y="414"/>
                </a:lnTo>
                <a:lnTo>
                  <a:pt x="669" y="413"/>
                </a:lnTo>
                <a:lnTo>
                  <a:pt x="661" y="411"/>
                </a:lnTo>
                <a:lnTo>
                  <a:pt x="661" y="390"/>
                </a:lnTo>
                <a:close/>
                <a:moveTo>
                  <a:pt x="636" y="385"/>
                </a:moveTo>
                <a:lnTo>
                  <a:pt x="643" y="387"/>
                </a:lnTo>
                <a:lnTo>
                  <a:pt x="651" y="388"/>
                </a:lnTo>
                <a:lnTo>
                  <a:pt x="651" y="409"/>
                </a:lnTo>
                <a:lnTo>
                  <a:pt x="643" y="408"/>
                </a:lnTo>
                <a:lnTo>
                  <a:pt x="636" y="406"/>
                </a:lnTo>
                <a:lnTo>
                  <a:pt x="636" y="385"/>
                </a:lnTo>
                <a:close/>
                <a:moveTo>
                  <a:pt x="608" y="380"/>
                </a:moveTo>
                <a:lnTo>
                  <a:pt x="625" y="383"/>
                </a:lnTo>
                <a:lnTo>
                  <a:pt x="625" y="404"/>
                </a:lnTo>
                <a:lnTo>
                  <a:pt x="608" y="400"/>
                </a:lnTo>
                <a:lnTo>
                  <a:pt x="608" y="380"/>
                </a:lnTo>
                <a:close/>
                <a:moveTo>
                  <a:pt x="580" y="373"/>
                </a:moveTo>
                <a:lnTo>
                  <a:pt x="597" y="377"/>
                </a:lnTo>
                <a:lnTo>
                  <a:pt x="597" y="398"/>
                </a:lnTo>
                <a:lnTo>
                  <a:pt x="580" y="395"/>
                </a:lnTo>
                <a:lnTo>
                  <a:pt x="580" y="373"/>
                </a:lnTo>
                <a:close/>
                <a:moveTo>
                  <a:pt x="552" y="367"/>
                </a:moveTo>
                <a:lnTo>
                  <a:pt x="569" y="371"/>
                </a:lnTo>
                <a:lnTo>
                  <a:pt x="569" y="393"/>
                </a:lnTo>
                <a:lnTo>
                  <a:pt x="552" y="389"/>
                </a:lnTo>
                <a:lnTo>
                  <a:pt x="552" y="367"/>
                </a:lnTo>
                <a:close/>
                <a:moveTo>
                  <a:pt x="661" y="353"/>
                </a:moveTo>
                <a:lnTo>
                  <a:pt x="666" y="354"/>
                </a:lnTo>
                <a:lnTo>
                  <a:pt x="672" y="357"/>
                </a:lnTo>
                <a:lnTo>
                  <a:pt x="676" y="358"/>
                </a:lnTo>
                <a:lnTo>
                  <a:pt x="676" y="377"/>
                </a:lnTo>
                <a:lnTo>
                  <a:pt x="669" y="376"/>
                </a:lnTo>
                <a:lnTo>
                  <a:pt x="661" y="374"/>
                </a:lnTo>
                <a:lnTo>
                  <a:pt x="661" y="353"/>
                </a:lnTo>
                <a:close/>
                <a:moveTo>
                  <a:pt x="636" y="348"/>
                </a:moveTo>
                <a:lnTo>
                  <a:pt x="643" y="350"/>
                </a:lnTo>
                <a:lnTo>
                  <a:pt x="651" y="351"/>
                </a:lnTo>
                <a:lnTo>
                  <a:pt x="651" y="372"/>
                </a:lnTo>
                <a:lnTo>
                  <a:pt x="643" y="371"/>
                </a:lnTo>
                <a:lnTo>
                  <a:pt x="636" y="369"/>
                </a:lnTo>
                <a:lnTo>
                  <a:pt x="636" y="348"/>
                </a:lnTo>
                <a:close/>
                <a:moveTo>
                  <a:pt x="608" y="341"/>
                </a:moveTo>
                <a:lnTo>
                  <a:pt x="625" y="345"/>
                </a:lnTo>
                <a:lnTo>
                  <a:pt x="625" y="366"/>
                </a:lnTo>
                <a:lnTo>
                  <a:pt x="616" y="364"/>
                </a:lnTo>
                <a:lnTo>
                  <a:pt x="608" y="362"/>
                </a:lnTo>
                <a:lnTo>
                  <a:pt x="608" y="341"/>
                </a:lnTo>
                <a:close/>
                <a:moveTo>
                  <a:pt x="580" y="334"/>
                </a:moveTo>
                <a:lnTo>
                  <a:pt x="597" y="338"/>
                </a:lnTo>
                <a:lnTo>
                  <a:pt x="597" y="360"/>
                </a:lnTo>
                <a:lnTo>
                  <a:pt x="580" y="355"/>
                </a:lnTo>
                <a:lnTo>
                  <a:pt x="580" y="334"/>
                </a:lnTo>
                <a:close/>
                <a:moveTo>
                  <a:pt x="552" y="327"/>
                </a:moveTo>
                <a:lnTo>
                  <a:pt x="569" y="331"/>
                </a:lnTo>
                <a:lnTo>
                  <a:pt x="569" y="353"/>
                </a:lnTo>
                <a:lnTo>
                  <a:pt x="552" y="349"/>
                </a:lnTo>
                <a:lnTo>
                  <a:pt x="552" y="327"/>
                </a:lnTo>
                <a:close/>
                <a:moveTo>
                  <a:pt x="661" y="316"/>
                </a:moveTo>
                <a:lnTo>
                  <a:pt x="676" y="320"/>
                </a:lnTo>
                <a:lnTo>
                  <a:pt x="676" y="341"/>
                </a:lnTo>
                <a:lnTo>
                  <a:pt x="672" y="340"/>
                </a:lnTo>
                <a:lnTo>
                  <a:pt x="666" y="338"/>
                </a:lnTo>
                <a:lnTo>
                  <a:pt x="661" y="337"/>
                </a:lnTo>
                <a:lnTo>
                  <a:pt x="661" y="316"/>
                </a:lnTo>
                <a:close/>
                <a:moveTo>
                  <a:pt x="636" y="310"/>
                </a:moveTo>
                <a:lnTo>
                  <a:pt x="640" y="311"/>
                </a:lnTo>
                <a:lnTo>
                  <a:pt x="646" y="313"/>
                </a:lnTo>
                <a:lnTo>
                  <a:pt x="651" y="314"/>
                </a:lnTo>
                <a:lnTo>
                  <a:pt x="651" y="335"/>
                </a:lnTo>
                <a:lnTo>
                  <a:pt x="646" y="334"/>
                </a:lnTo>
                <a:lnTo>
                  <a:pt x="640" y="331"/>
                </a:lnTo>
                <a:lnTo>
                  <a:pt x="636" y="330"/>
                </a:lnTo>
                <a:lnTo>
                  <a:pt x="636" y="310"/>
                </a:lnTo>
                <a:close/>
                <a:moveTo>
                  <a:pt x="608" y="302"/>
                </a:moveTo>
                <a:lnTo>
                  <a:pt x="616" y="304"/>
                </a:lnTo>
                <a:lnTo>
                  <a:pt x="625" y="306"/>
                </a:lnTo>
                <a:lnTo>
                  <a:pt x="625" y="328"/>
                </a:lnTo>
                <a:lnTo>
                  <a:pt x="616" y="326"/>
                </a:lnTo>
                <a:lnTo>
                  <a:pt x="608" y="324"/>
                </a:lnTo>
                <a:lnTo>
                  <a:pt x="608" y="302"/>
                </a:lnTo>
                <a:close/>
                <a:moveTo>
                  <a:pt x="580" y="294"/>
                </a:moveTo>
                <a:lnTo>
                  <a:pt x="589" y="298"/>
                </a:lnTo>
                <a:lnTo>
                  <a:pt x="597" y="300"/>
                </a:lnTo>
                <a:lnTo>
                  <a:pt x="597" y="320"/>
                </a:lnTo>
                <a:lnTo>
                  <a:pt x="580" y="316"/>
                </a:lnTo>
                <a:lnTo>
                  <a:pt x="580" y="294"/>
                </a:lnTo>
                <a:close/>
                <a:moveTo>
                  <a:pt x="552" y="287"/>
                </a:moveTo>
                <a:lnTo>
                  <a:pt x="560" y="290"/>
                </a:lnTo>
                <a:lnTo>
                  <a:pt x="569" y="292"/>
                </a:lnTo>
                <a:lnTo>
                  <a:pt x="569" y="314"/>
                </a:lnTo>
                <a:lnTo>
                  <a:pt x="560" y="312"/>
                </a:lnTo>
                <a:lnTo>
                  <a:pt x="552" y="308"/>
                </a:lnTo>
                <a:lnTo>
                  <a:pt x="552" y="287"/>
                </a:lnTo>
                <a:close/>
                <a:moveTo>
                  <a:pt x="661" y="280"/>
                </a:moveTo>
                <a:lnTo>
                  <a:pt x="672" y="282"/>
                </a:lnTo>
                <a:lnTo>
                  <a:pt x="676" y="284"/>
                </a:lnTo>
                <a:lnTo>
                  <a:pt x="676" y="304"/>
                </a:lnTo>
                <a:lnTo>
                  <a:pt x="661" y="300"/>
                </a:lnTo>
                <a:lnTo>
                  <a:pt x="661" y="280"/>
                </a:lnTo>
                <a:close/>
                <a:moveTo>
                  <a:pt x="636" y="271"/>
                </a:moveTo>
                <a:lnTo>
                  <a:pt x="640" y="273"/>
                </a:lnTo>
                <a:lnTo>
                  <a:pt x="646" y="275"/>
                </a:lnTo>
                <a:lnTo>
                  <a:pt x="651" y="277"/>
                </a:lnTo>
                <a:lnTo>
                  <a:pt x="651" y="298"/>
                </a:lnTo>
                <a:lnTo>
                  <a:pt x="636" y="293"/>
                </a:lnTo>
                <a:lnTo>
                  <a:pt x="636" y="271"/>
                </a:lnTo>
                <a:close/>
                <a:moveTo>
                  <a:pt x="608" y="264"/>
                </a:moveTo>
                <a:lnTo>
                  <a:pt x="616" y="267"/>
                </a:lnTo>
                <a:lnTo>
                  <a:pt x="625" y="269"/>
                </a:lnTo>
                <a:lnTo>
                  <a:pt x="625" y="290"/>
                </a:lnTo>
                <a:lnTo>
                  <a:pt x="616" y="288"/>
                </a:lnTo>
                <a:lnTo>
                  <a:pt x="608" y="286"/>
                </a:lnTo>
                <a:lnTo>
                  <a:pt x="608" y="264"/>
                </a:lnTo>
                <a:close/>
                <a:moveTo>
                  <a:pt x="580" y="255"/>
                </a:moveTo>
                <a:lnTo>
                  <a:pt x="597" y="260"/>
                </a:lnTo>
                <a:lnTo>
                  <a:pt x="597" y="282"/>
                </a:lnTo>
                <a:lnTo>
                  <a:pt x="589" y="280"/>
                </a:lnTo>
                <a:lnTo>
                  <a:pt x="580" y="277"/>
                </a:lnTo>
                <a:lnTo>
                  <a:pt x="580" y="255"/>
                </a:lnTo>
                <a:close/>
                <a:moveTo>
                  <a:pt x="552" y="246"/>
                </a:moveTo>
                <a:lnTo>
                  <a:pt x="560" y="249"/>
                </a:lnTo>
                <a:lnTo>
                  <a:pt x="569" y="252"/>
                </a:lnTo>
                <a:lnTo>
                  <a:pt x="569" y="273"/>
                </a:lnTo>
                <a:lnTo>
                  <a:pt x="552" y="269"/>
                </a:lnTo>
                <a:lnTo>
                  <a:pt x="552" y="246"/>
                </a:lnTo>
                <a:close/>
                <a:moveTo>
                  <a:pt x="661" y="243"/>
                </a:moveTo>
                <a:lnTo>
                  <a:pt x="666" y="244"/>
                </a:lnTo>
                <a:lnTo>
                  <a:pt x="672" y="246"/>
                </a:lnTo>
                <a:lnTo>
                  <a:pt x="676" y="247"/>
                </a:lnTo>
                <a:lnTo>
                  <a:pt x="676" y="268"/>
                </a:lnTo>
                <a:lnTo>
                  <a:pt x="672" y="266"/>
                </a:lnTo>
                <a:lnTo>
                  <a:pt x="666" y="265"/>
                </a:lnTo>
                <a:lnTo>
                  <a:pt x="661" y="263"/>
                </a:lnTo>
                <a:lnTo>
                  <a:pt x="661" y="243"/>
                </a:lnTo>
                <a:close/>
                <a:moveTo>
                  <a:pt x="636" y="234"/>
                </a:moveTo>
                <a:lnTo>
                  <a:pt x="640" y="236"/>
                </a:lnTo>
                <a:lnTo>
                  <a:pt x="646" y="237"/>
                </a:lnTo>
                <a:lnTo>
                  <a:pt x="651" y="240"/>
                </a:lnTo>
                <a:lnTo>
                  <a:pt x="651" y="260"/>
                </a:lnTo>
                <a:lnTo>
                  <a:pt x="646" y="258"/>
                </a:lnTo>
                <a:lnTo>
                  <a:pt x="640" y="257"/>
                </a:lnTo>
                <a:lnTo>
                  <a:pt x="636" y="255"/>
                </a:lnTo>
                <a:lnTo>
                  <a:pt x="636" y="234"/>
                </a:lnTo>
                <a:close/>
                <a:moveTo>
                  <a:pt x="608" y="225"/>
                </a:moveTo>
                <a:lnTo>
                  <a:pt x="616" y="228"/>
                </a:lnTo>
                <a:lnTo>
                  <a:pt x="625" y="231"/>
                </a:lnTo>
                <a:lnTo>
                  <a:pt x="625" y="252"/>
                </a:lnTo>
                <a:lnTo>
                  <a:pt x="616" y="249"/>
                </a:lnTo>
                <a:lnTo>
                  <a:pt x="608" y="246"/>
                </a:lnTo>
                <a:lnTo>
                  <a:pt x="608" y="225"/>
                </a:lnTo>
                <a:close/>
                <a:moveTo>
                  <a:pt x="580" y="216"/>
                </a:moveTo>
                <a:lnTo>
                  <a:pt x="597" y="222"/>
                </a:lnTo>
                <a:lnTo>
                  <a:pt x="597" y="243"/>
                </a:lnTo>
                <a:lnTo>
                  <a:pt x="580" y="237"/>
                </a:lnTo>
                <a:lnTo>
                  <a:pt x="580" y="216"/>
                </a:lnTo>
                <a:close/>
                <a:moveTo>
                  <a:pt x="552" y="207"/>
                </a:moveTo>
                <a:lnTo>
                  <a:pt x="560" y="209"/>
                </a:lnTo>
                <a:lnTo>
                  <a:pt x="569" y="212"/>
                </a:lnTo>
                <a:lnTo>
                  <a:pt x="569" y="234"/>
                </a:lnTo>
                <a:lnTo>
                  <a:pt x="560" y="232"/>
                </a:lnTo>
                <a:lnTo>
                  <a:pt x="552" y="229"/>
                </a:lnTo>
                <a:lnTo>
                  <a:pt x="552" y="207"/>
                </a:lnTo>
                <a:close/>
                <a:moveTo>
                  <a:pt x="661" y="206"/>
                </a:moveTo>
                <a:lnTo>
                  <a:pt x="669" y="208"/>
                </a:lnTo>
                <a:lnTo>
                  <a:pt x="676" y="211"/>
                </a:lnTo>
                <a:lnTo>
                  <a:pt x="676" y="231"/>
                </a:lnTo>
                <a:lnTo>
                  <a:pt x="672" y="230"/>
                </a:lnTo>
                <a:lnTo>
                  <a:pt x="666" y="228"/>
                </a:lnTo>
                <a:lnTo>
                  <a:pt x="661" y="226"/>
                </a:lnTo>
                <a:lnTo>
                  <a:pt x="661" y="206"/>
                </a:lnTo>
                <a:close/>
                <a:moveTo>
                  <a:pt x="636" y="196"/>
                </a:moveTo>
                <a:lnTo>
                  <a:pt x="651" y="202"/>
                </a:lnTo>
                <a:lnTo>
                  <a:pt x="651" y="222"/>
                </a:lnTo>
                <a:lnTo>
                  <a:pt x="643" y="220"/>
                </a:lnTo>
                <a:lnTo>
                  <a:pt x="636" y="217"/>
                </a:lnTo>
                <a:lnTo>
                  <a:pt x="636" y="196"/>
                </a:lnTo>
                <a:close/>
                <a:moveTo>
                  <a:pt x="608" y="187"/>
                </a:moveTo>
                <a:lnTo>
                  <a:pt x="616" y="189"/>
                </a:lnTo>
                <a:lnTo>
                  <a:pt x="625" y="193"/>
                </a:lnTo>
                <a:lnTo>
                  <a:pt x="625" y="213"/>
                </a:lnTo>
                <a:lnTo>
                  <a:pt x="616" y="211"/>
                </a:lnTo>
                <a:lnTo>
                  <a:pt x="608" y="208"/>
                </a:lnTo>
                <a:lnTo>
                  <a:pt x="608" y="187"/>
                </a:lnTo>
                <a:close/>
                <a:moveTo>
                  <a:pt x="580" y="176"/>
                </a:moveTo>
                <a:lnTo>
                  <a:pt x="597" y="183"/>
                </a:lnTo>
                <a:lnTo>
                  <a:pt x="597" y="205"/>
                </a:lnTo>
                <a:lnTo>
                  <a:pt x="580" y="198"/>
                </a:lnTo>
                <a:lnTo>
                  <a:pt x="580" y="176"/>
                </a:lnTo>
                <a:close/>
                <a:moveTo>
                  <a:pt x="661" y="169"/>
                </a:moveTo>
                <a:lnTo>
                  <a:pt x="672" y="173"/>
                </a:lnTo>
                <a:lnTo>
                  <a:pt x="676" y="174"/>
                </a:lnTo>
                <a:lnTo>
                  <a:pt x="676" y="195"/>
                </a:lnTo>
                <a:lnTo>
                  <a:pt x="669" y="192"/>
                </a:lnTo>
                <a:lnTo>
                  <a:pt x="661" y="189"/>
                </a:lnTo>
                <a:lnTo>
                  <a:pt x="661" y="169"/>
                </a:lnTo>
                <a:close/>
                <a:moveTo>
                  <a:pt x="552" y="166"/>
                </a:moveTo>
                <a:lnTo>
                  <a:pt x="569" y="173"/>
                </a:lnTo>
                <a:lnTo>
                  <a:pt x="569" y="195"/>
                </a:lnTo>
                <a:lnTo>
                  <a:pt x="552" y="188"/>
                </a:lnTo>
                <a:lnTo>
                  <a:pt x="552" y="166"/>
                </a:lnTo>
                <a:close/>
                <a:moveTo>
                  <a:pt x="636" y="159"/>
                </a:moveTo>
                <a:lnTo>
                  <a:pt x="640" y="161"/>
                </a:lnTo>
                <a:lnTo>
                  <a:pt x="646" y="162"/>
                </a:lnTo>
                <a:lnTo>
                  <a:pt x="651" y="164"/>
                </a:lnTo>
                <a:lnTo>
                  <a:pt x="651" y="185"/>
                </a:lnTo>
                <a:lnTo>
                  <a:pt x="643" y="183"/>
                </a:lnTo>
                <a:lnTo>
                  <a:pt x="636" y="179"/>
                </a:lnTo>
                <a:lnTo>
                  <a:pt x="636" y="159"/>
                </a:lnTo>
                <a:close/>
                <a:moveTo>
                  <a:pt x="608" y="148"/>
                </a:moveTo>
                <a:lnTo>
                  <a:pt x="625" y="154"/>
                </a:lnTo>
                <a:lnTo>
                  <a:pt x="625" y="176"/>
                </a:lnTo>
                <a:lnTo>
                  <a:pt x="608" y="170"/>
                </a:lnTo>
                <a:lnTo>
                  <a:pt x="608" y="148"/>
                </a:lnTo>
                <a:close/>
                <a:moveTo>
                  <a:pt x="580" y="137"/>
                </a:moveTo>
                <a:lnTo>
                  <a:pt x="597" y="143"/>
                </a:lnTo>
                <a:lnTo>
                  <a:pt x="597" y="165"/>
                </a:lnTo>
                <a:lnTo>
                  <a:pt x="580" y="159"/>
                </a:lnTo>
                <a:lnTo>
                  <a:pt x="580" y="137"/>
                </a:lnTo>
                <a:close/>
                <a:moveTo>
                  <a:pt x="552" y="126"/>
                </a:moveTo>
                <a:lnTo>
                  <a:pt x="560" y="129"/>
                </a:lnTo>
                <a:lnTo>
                  <a:pt x="569" y="134"/>
                </a:lnTo>
                <a:lnTo>
                  <a:pt x="569" y="155"/>
                </a:lnTo>
                <a:lnTo>
                  <a:pt x="552" y="149"/>
                </a:lnTo>
                <a:lnTo>
                  <a:pt x="552" y="126"/>
                </a:lnTo>
                <a:close/>
                <a:moveTo>
                  <a:pt x="510" y="0"/>
                </a:moveTo>
                <a:lnTo>
                  <a:pt x="728" y="99"/>
                </a:lnTo>
                <a:lnTo>
                  <a:pt x="734" y="102"/>
                </a:lnTo>
                <a:lnTo>
                  <a:pt x="734" y="713"/>
                </a:lnTo>
                <a:lnTo>
                  <a:pt x="709" y="713"/>
                </a:lnTo>
                <a:lnTo>
                  <a:pt x="709" y="118"/>
                </a:lnTo>
                <a:lnTo>
                  <a:pt x="517" y="32"/>
                </a:lnTo>
                <a:lnTo>
                  <a:pt x="517" y="713"/>
                </a:lnTo>
                <a:lnTo>
                  <a:pt x="491" y="713"/>
                </a:lnTo>
                <a:lnTo>
                  <a:pt x="491" y="31"/>
                </a:lnTo>
                <a:lnTo>
                  <a:pt x="332" y="95"/>
                </a:lnTo>
                <a:lnTo>
                  <a:pt x="332" y="318"/>
                </a:lnTo>
                <a:lnTo>
                  <a:pt x="480" y="363"/>
                </a:lnTo>
                <a:lnTo>
                  <a:pt x="490" y="366"/>
                </a:lnTo>
                <a:lnTo>
                  <a:pt x="490" y="713"/>
                </a:lnTo>
                <a:lnTo>
                  <a:pt x="465" y="713"/>
                </a:lnTo>
                <a:lnTo>
                  <a:pt x="465" y="385"/>
                </a:lnTo>
                <a:lnTo>
                  <a:pt x="260" y="324"/>
                </a:lnTo>
                <a:lnTo>
                  <a:pt x="260" y="713"/>
                </a:lnTo>
                <a:lnTo>
                  <a:pt x="235" y="713"/>
                </a:lnTo>
                <a:lnTo>
                  <a:pt x="235" y="323"/>
                </a:lnTo>
                <a:lnTo>
                  <a:pt x="75" y="397"/>
                </a:lnTo>
                <a:lnTo>
                  <a:pt x="75" y="713"/>
                </a:lnTo>
                <a:lnTo>
                  <a:pt x="50" y="713"/>
                </a:lnTo>
                <a:lnTo>
                  <a:pt x="50" y="381"/>
                </a:lnTo>
                <a:lnTo>
                  <a:pt x="57" y="377"/>
                </a:lnTo>
                <a:lnTo>
                  <a:pt x="232" y="296"/>
                </a:lnTo>
                <a:lnTo>
                  <a:pt x="251" y="294"/>
                </a:lnTo>
                <a:lnTo>
                  <a:pt x="307" y="311"/>
                </a:lnTo>
                <a:lnTo>
                  <a:pt x="307" y="79"/>
                </a:lnTo>
                <a:lnTo>
                  <a:pt x="315" y="76"/>
                </a:lnTo>
                <a:lnTo>
                  <a:pt x="491" y="3"/>
                </a:lnTo>
                <a:lnTo>
                  <a:pt x="510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5" name="Группа 745"/>
          <p:cNvGrpSpPr/>
          <p:nvPr/>
        </p:nvGrpSpPr>
        <p:grpSpPr>
          <a:xfrm>
            <a:off x="3405353" y="4826071"/>
            <a:ext cx="439081" cy="517026"/>
            <a:chOff x="7455296" y="1922115"/>
            <a:chExt cx="536575" cy="631826"/>
          </a:xfrm>
          <a:solidFill>
            <a:schemeClr val="bg1"/>
          </a:solidFill>
        </p:grpSpPr>
        <p:sp>
          <p:nvSpPr>
            <p:cNvPr id="56" name="Freeform 518"/>
            <p:cNvSpPr>
              <a:spLocks/>
            </p:cNvSpPr>
            <p:nvPr/>
          </p:nvSpPr>
          <p:spPr bwMode="auto">
            <a:xfrm>
              <a:off x="7752159" y="1922115"/>
              <a:ext cx="144463" cy="1349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4" y="1"/>
                </a:cxn>
                <a:cxn ang="0">
                  <a:pos x="16" y="2"/>
                </a:cxn>
                <a:cxn ang="0">
                  <a:pos x="18" y="5"/>
                </a:cxn>
                <a:cxn ang="0">
                  <a:pos x="20" y="8"/>
                </a:cxn>
                <a:cxn ang="0">
                  <a:pos x="20" y="32"/>
                </a:cxn>
                <a:cxn ang="0">
                  <a:pos x="69" y="32"/>
                </a:cxn>
                <a:cxn ang="0">
                  <a:pos x="69" y="8"/>
                </a:cxn>
                <a:cxn ang="0">
                  <a:pos x="72" y="5"/>
                </a:cxn>
                <a:cxn ang="0">
                  <a:pos x="74" y="2"/>
                </a:cxn>
                <a:cxn ang="0">
                  <a:pos x="80" y="0"/>
                </a:cxn>
                <a:cxn ang="0">
                  <a:pos x="84" y="1"/>
                </a:cxn>
                <a:cxn ang="0">
                  <a:pos x="88" y="3"/>
                </a:cxn>
                <a:cxn ang="0">
                  <a:pos x="90" y="7"/>
                </a:cxn>
                <a:cxn ang="0">
                  <a:pos x="91" y="11"/>
                </a:cxn>
                <a:cxn ang="0">
                  <a:pos x="91" y="74"/>
                </a:cxn>
                <a:cxn ang="0">
                  <a:pos x="90" y="78"/>
                </a:cxn>
                <a:cxn ang="0">
                  <a:pos x="88" y="81"/>
                </a:cxn>
                <a:cxn ang="0">
                  <a:pos x="84" y="84"/>
                </a:cxn>
                <a:cxn ang="0">
                  <a:pos x="80" y="85"/>
                </a:cxn>
                <a:cxn ang="0">
                  <a:pos x="74" y="83"/>
                </a:cxn>
                <a:cxn ang="0">
                  <a:pos x="72" y="80"/>
                </a:cxn>
                <a:cxn ang="0">
                  <a:pos x="69" y="77"/>
                </a:cxn>
                <a:cxn ang="0">
                  <a:pos x="69" y="53"/>
                </a:cxn>
                <a:cxn ang="0">
                  <a:pos x="20" y="53"/>
                </a:cxn>
                <a:cxn ang="0">
                  <a:pos x="20" y="77"/>
                </a:cxn>
                <a:cxn ang="0">
                  <a:pos x="18" y="80"/>
                </a:cxn>
                <a:cxn ang="0">
                  <a:pos x="16" y="83"/>
                </a:cxn>
                <a:cxn ang="0">
                  <a:pos x="14" y="84"/>
                </a:cxn>
                <a:cxn ang="0">
                  <a:pos x="11" y="85"/>
                </a:cxn>
                <a:cxn ang="0">
                  <a:pos x="4" y="83"/>
                </a:cxn>
                <a:cxn ang="0">
                  <a:pos x="2" y="80"/>
                </a:cxn>
                <a:cxn ang="0">
                  <a:pos x="0" y="77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91" h="85">
                  <a:moveTo>
                    <a:pt x="11" y="0"/>
                  </a:moveTo>
                  <a:lnTo>
                    <a:pt x="14" y="1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0" y="8"/>
                  </a:lnTo>
                  <a:lnTo>
                    <a:pt x="20" y="32"/>
                  </a:lnTo>
                  <a:lnTo>
                    <a:pt x="69" y="32"/>
                  </a:lnTo>
                  <a:lnTo>
                    <a:pt x="69" y="8"/>
                  </a:lnTo>
                  <a:lnTo>
                    <a:pt x="72" y="5"/>
                  </a:lnTo>
                  <a:lnTo>
                    <a:pt x="74" y="2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88" y="3"/>
                  </a:lnTo>
                  <a:lnTo>
                    <a:pt x="90" y="7"/>
                  </a:lnTo>
                  <a:lnTo>
                    <a:pt x="91" y="11"/>
                  </a:lnTo>
                  <a:lnTo>
                    <a:pt x="91" y="74"/>
                  </a:lnTo>
                  <a:lnTo>
                    <a:pt x="90" y="78"/>
                  </a:lnTo>
                  <a:lnTo>
                    <a:pt x="88" y="81"/>
                  </a:lnTo>
                  <a:lnTo>
                    <a:pt x="84" y="84"/>
                  </a:lnTo>
                  <a:lnTo>
                    <a:pt x="80" y="85"/>
                  </a:lnTo>
                  <a:lnTo>
                    <a:pt x="74" y="83"/>
                  </a:lnTo>
                  <a:lnTo>
                    <a:pt x="72" y="80"/>
                  </a:lnTo>
                  <a:lnTo>
                    <a:pt x="69" y="77"/>
                  </a:lnTo>
                  <a:lnTo>
                    <a:pt x="69" y="53"/>
                  </a:lnTo>
                  <a:lnTo>
                    <a:pt x="20" y="53"/>
                  </a:lnTo>
                  <a:lnTo>
                    <a:pt x="20" y="77"/>
                  </a:lnTo>
                  <a:lnTo>
                    <a:pt x="18" y="80"/>
                  </a:lnTo>
                  <a:lnTo>
                    <a:pt x="16" y="83"/>
                  </a:lnTo>
                  <a:lnTo>
                    <a:pt x="14" y="84"/>
                  </a:lnTo>
                  <a:lnTo>
                    <a:pt x="11" y="85"/>
                  </a:lnTo>
                  <a:lnTo>
                    <a:pt x="4" y="83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Rectangle 519"/>
            <p:cNvSpPr>
              <a:spLocks noChangeArrowheads="1"/>
            </p:cNvSpPr>
            <p:nvPr/>
          </p:nvSpPr>
          <p:spPr bwMode="auto">
            <a:xfrm>
              <a:off x="7728346" y="2152303"/>
              <a:ext cx="190500" cy="33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Rectangle 520"/>
            <p:cNvSpPr>
              <a:spLocks noChangeArrowheads="1"/>
            </p:cNvSpPr>
            <p:nvPr/>
          </p:nvSpPr>
          <p:spPr bwMode="auto">
            <a:xfrm>
              <a:off x="7728346" y="2226915"/>
              <a:ext cx="190500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521"/>
            <p:cNvSpPr>
              <a:spLocks noChangeArrowheads="1"/>
            </p:cNvSpPr>
            <p:nvPr/>
          </p:nvSpPr>
          <p:spPr bwMode="auto">
            <a:xfrm>
              <a:off x="7728346" y="2299940"/>
              <a:ext cx="190500" cy="33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522"/>
            <p:cNvSpPr>
              <a:spLocks noChangeArrowheads="1"/>
            </p:cNvSpPr>
            <p:nvPr/>
          </p:nvSpPr>
          <p:spPr bwMode="auto">
            <a:xfrm>
              <a:off x="7728346" y="2374553"/>
              <a:ext cx="190500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Rectangle 523"/>
            <p:cNvSpPr>
              <a:spLocks noChangeArrowheads="1"/>
            </p:cNvSpPr>
            <p:nvPr/>
          </p:nvSpPr>
          <p:spPr bwMode="auto">
            <a:xfrm>
              <a:off x="7728346" y="2447578"/>
              <a:ext cx="190500" cy="33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Rectangle 524"/>
            <p:cNvSpPr>
              <a:spLocks noChangeArrowheads="1"/>
            </p:cNvSpPr>
            <p:nvPr/>
          </p:nvSpPr>
          <p:spPr bwMode="auto">
            <a:xfrm>
              <a:off x="7728346" y="2520603"/>
              <a:ext cx="190500" cy="33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25"/>
            <p:cNvSpPr>
              <a:spLocks/>
            </p:cNvSpPr>
            <p:nvPr/>
          </p:nvSpPr>
          <p:spPr bwMode="auto">
            <a:xfrm>
              <a:off x="7655321" y="2079278"/>
              <a:ext cx="336550" cy="47466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82" y="0"/>
                </a:cxn>
                <a:cxn ang="0">
                  <a:pos x="194" y="2"/>
                </a:cxn>
                <a:cxn ang="0">
                  <a:pos x="203" y="8"/>
                </a:cxn>
                <a:cxn ang="0">
                  <a:pos x="210" y="18"/>
                </a:cxn>
                <a:cxn ang="0">
                  <a:pos x="212" y="30"/>
                </a:cxn>
                <a:cxn ang="0">
                  <a:pos x="212" y="299"/>
                </a:cxn>
                <a:cxn ang="0">
                  <a:pos x="191" y="299"/>
                </a:cxn>
                <a:cxn ang="0">
                  <a:pos x="191" y="30"/>
                </a:cxn>
                <a:cxn ang="0">
                  <a:pos x="190" y="26"/>
                </a:cxn>
                <a:cxn ang="0">
                  <a:pos x="188" y="23"/>
                </a:cxn>
                <a:cxn ang="0">
                  <a:pos x="186" y="22"/>
                </a:cxn>
                <a:cxn ang="0">
                  <a:pos x="182" y="21"/>
                </a:cxn>
                <a:cxn ang="0">
                  <a:pos x="29" y="21"/>
                </a:cxn>
                <a:cxn ang="0">
                  <a:pos x="24" y="23"/>
                </a:cxn>
                <a:cxn ang="0">
                  <a:pos x="21" y="30"/>
                </a:cxn>
                <a:cxn ang="0">
                  <a:pos x="21" y="299"/>
                </a:cxn>
                <a:cxn ang="0">
                  <a:pos x="0" y="299"/>
                </a:cxn>
                <a:cxn ang="0">
                  <a:pos x="0" y="30"/>
                </a:cxn>
                <a:cxn ang="0">
                  <a:pos x="2" y="18"/>
                </a:cxn>
                <a:cxn ang="0">
                  <a:pos x="9" y="8"/>
                </a:cxn>
                <a:cxn ang="0">
                  <a:pos x="18" y="2"/>
                </a:cxn>
                <a:cxn ang="0">
                  <a:pos x="29" y="0"/>
                </a:cxn>
              </a:cxnLst>
              <a:rect l="0" t="0" r="r" b="b"/>
              <a:pathLst>
                <a:path w="212" h="299">
                  <a:moveTo>
                    <a:pt x="29" y="0"/>
                  </a:moveTo>
                  <a:lnTo>
                    <a:pt x="182" y="0"/>
                  </a:lnTo>
                  <a:lnTo>
                    <a:pt x="194" y="2"/>
                  </a:lnTo>
                  <a:lnTo>
                    <a:pt x="203" y="8"/>
                  </a:lnTo>
                  <a:lnTo>
                    <a:pt x="210" y="18"/>
                  </a:lnTo>
                  <a:lnTo>
                    <a:pt x="212" y="30"/>
                  </a:lnTo>
                  <a:lnTo>
                    <a:pt x="212" y="299"/>
                  </a:lnTo>
                  <a:lnTo>
                    <a:pt x="191" y="299"/>
                  </a:lnTo>
                  <a:lnTo>
                    <a:pt x="191" y="30"/>
                  </a:lnTo>
                  <a:lnTo>
                    <a:pt x="190" y="26"/>
                  </a:lnTo>
                  <a:lnTo>
                    <a:pt x="188" y="23"/>
                  </a:lnTo>
                  <a:lnTo>
                    <a:pt x="186" y="22"/>
                  </a:lnTo>
                  <a:lnTo>
                    <a:pt x="182" y="21"/>
                  </a:lnTo>
                  <a:lnTo>
                    <a:pt x="29" y="21"/>
                  </a:lnTo>
                  <a:lnTo>
                    <a:pt x="24" y="23"/>
                  </a:lnTo>
                  <a:lnTo>
                    <a:pt x="21" y="30"/>
                  </a:lnTo>
                  <a:lnTo>
                    <a:pt x="21" y="299"/>
                  </a:lnTo>
                  <a:lnTo>
                    <a:pt x="0" y="299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26"/>
            <p:cNvSpPr>
              <a:spLocks/>
            </p:cNvSpPr>
            <p:nvPr/>
          </p:nvSpPr>
          <p:spPr bwMode="auto">
            <a:xfrm>
              <a:off x="7455296" y="2299940"/>
              <a:ext cx="166688" cy="2540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5" y="0"/>
                </a:cxn>
                <a:cxn ang="0">
                  <a:pos x="105" y="21"/>
                </a:cxn>
                <a:cxn ang="0">
                  <a:pos x="27" y="21"/>
                </a:cxn>
                <a:cxn ang="0">
                  <a:pos x="22" y="25"/>
                </a:cxn>
                <a:cxn ang="0">
                  <a:pos x="21" y="27"/>
                </a:cxn>
                <a:cxn ang="0">
                  <a:pos x="21" y="160"/>
                </a:cxn>
                <a:cxn ang="0">
                  <a:pos x="0" y="160"/>
                </a:cxn>
                <a:cxn ang="0">
                  <a:pos x="0" y="31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8" y="2"/>
                </a:cxn>
                <a:cxn ang="0">
                  <a:pos x="30" y="0"/>
                </a:cxn>
              </a:cxnLst>
              <a:rect l="0" t="0" r="r" b="b"/>
              <a:pathLst>
                <a:path w="105" h="160">
                  <a:moveTo>
                    <a:pt x="30" y="0"/>
                  </a:moveTo>
                  <a:lnTo>
                    <a:pt x="105" y="0"/>
                  </a:lnTo>
                  <a:lnTo>
                    <a:pt x="105" y="21"/>
                  </a:lnTo>
                  <a:lnTo>
                    <a:pt x="27" y="21"/>
                  </a:lnTo>
                  <a:lnTo>
                    <a:pt x="22" y="25"/>
                  </a:lnTo>
                  <a:lnTo>
                    <a:pt x="21" y="27"/>
                  </a:lnTo>
                  <a:lnTo>
                    <a:pt x="21" y="160"/>
                  </a:lnTo>
                  <a:lnTo>
                    <a:pt x="0" y="160"/>
                  </a:lnTo>
                  <a:lnTo>
                    <a:pt x="0" y="31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8" y="2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527"/>
            <p:cNvSpPr>
              <a:spLocks noChangeArrowheads="1"/>
            </p:cNvSpPr>
            <p:nvPr/>
          </p:nvSpPr>
          <p:spPr bwMode="auto">
            <a:xfrm>
              <a:off x="7526734" y="2374553"/>
              <a:ext cx="95250" cy="317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528"/>
            <p:cNvSpPr>
              <a:spLocks noChangeArrowheads="1"/>
            </p:cNvSpPr>
            <p:nvPr/>
          </p:nvSpPr>
          <p:spPr bwMode="auto">
            <a:xfrm>
              <a:off x="7526734" y="2447578"/>
              <a:ext cx="95250" cy="33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529"/>
            <p:cNvSpPr>
              <a:spLocks noChangeArrowheads="1"/>
            </p:cNvSpPr>
            <p:nvPr/>
          </p:nvSpPr>
          <p:spPr bwMode="auto">
            <a:xfrm>
              <a:off x="7526734" y="2520603"/>
              <a:ext cx="95250" cy="333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Дуга 67"/>
          <p:cNvSpPr/>
          <p:nvPr/>
        </p:nvSpPr>
        <p:spPr>
          <a:xfrm rot="5400000">
            <a:off x="3323032" y="3811304"/>
            <a:ext cx="2001770" cy="1199050"/>
          </a:xfrm>
          <a:prstGeom prst="arc">
            <a:avLst>
              <a:gd name="adj1" fmla="val 10789196"/>
              <a:gd name="adj2" fmla="val 118471"/>
            </a:avLst>
          </a:prstGeom>
          <a:ln w="28575">
            <a:solidFill>
              <a:srgbClr val="18948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4136353" y="3399972"/>
            <a:ext cx="1452884" cy="0"/>
          </a:xfrm>
          <a:prstGeom prst="straightConnector1">
            <a:avLst/>
          </a:prstGeom>
          <a:ln w="28575">
            <a:solidFill>
              <a:srgbClr val="18948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538823" y="5168958"/>
            <a:ext cx="0" cy="1127208"/>
          </a:xfrm>
          <a:prstGeom prst="straightConnector1">
            <a:avLst/>
          </a:prstGeom>
          <a:ln w="28575">
            <a:solidFill>
              <a:srgbClr val="18948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1962604" y="1994394"/>
            <a:ext cx="374650" cy="457200"/>
            <a:chOff x="2625726" y="2620963"/>
            <a:chExt cx="374650" cy="457200"/>
          </a:xfrm>
          <a:solidFill>
            <a:schemeClr val="bg1"/>
          </a:solidFill>
        </p:grpSpPr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686051" y="2620963"/>
              <a:ext cx="250825" cy="246063"/>
            </a:xfrm>
            <a:custGeom>
              <a:avLst/>
              <a:gdLst/>
              <a:ahLst/>
              <a:cxnLst>
                <a:cxn ang="0">
                  <a:pos x="131" y="26"/>
                </a:cxn>
                <a:cxn ang="0">
                  <a:pos x="83" y="52"/>
                </a:cxn>
                <a:cxn ang="0">
                  <a:pos x="53" y="102"/>
                </a:cxn>
                <a:cxn ang="0">
                  <a:pos x="43" y="139"/>
                </a:cxn>
                <a:cxn ang="0">
                  <a:pos x="39" y="143"/>
                </a:cxn>
                <a:cxn ang="0">
                  <a:pos x="33" y="145"/>
                </a:cxn>
                <a:cxn ang="0">
                  <a:pos x="29" y="146"/>
                </a:cxn>
                <a:cxn ang="0">
                  <a:pos x="25" y="150"/>
                </a:cxn>
                <a:cxn ang="0">
                  <a:pos x="22" y="167"/>
                </a:cxn>
                <a:cxn ang="0">
                  <a:pos x="31" y="186"/>
                </a:cxn>
                <a:cxn ang="0">
                  <a:pos x="47" y="201"/>
                </a:cxn>
                <a:cxn ang="0">
                  <a:pos x="58" y="204"/>
                </a:cxn>
                <a:cxn ang="0">
                  <a:pos x="68" y="211"/>
                </a:cxn>
                <a:cxn ang="0">
                  <a:pos x="79" y="234"/>
                </a:cxn>
                <a:cxn ang="0">
                  <a:pos x="101" y="261"/>
                </a:cxn>
                <a:cxn ang="0">
                  <a:pos x="132" y="283"/>
                </a:cxn>
                <a:cxn ang="0">
                  <a:pos x="167" y="288"/>
                </a:cxn>
                <a:cxn ang="0">
                  <a:pos x="204" y="274"/>
                </a:cxn>
                <a:cxn ang="0">
                  <a:pos x="230" y="248"/>
                </a:cxn>
                <a:cxn ang="0">
                  <a:pos x="249" y="215"/>
                </a:cxn>
                <a:cxn ang="0">
                  <a:pos x="256" y="205"/>
                </a:cxn>
                <a:cxn ang="0">
                  <a:pos x="263" y="204"/>
                </a:cxn>
                <a:cxn ang="0">
                  <a:pos x="279" y="195"/>
                </a:cxn>
                <a:cxn ang="0">
                  <a:pos x="293" y="171"/>
                </a:cxn>
                <a:cxn ang="0">
                  <a:pos x="296" y="158"/>
                </a:cxn>
                <a:cxn ang="0">
                  <a:pos x="290" y="147"/>
                </a:cxn>
                <a:cxn ang="0">
                  <a:pos x="285" y="145"/>
                </a:cxn>
                <a:cxn ang="0">
                  <a:pos x="279" y="143"/>
                </a:cxn>
                <a:cxn ang="0">
                  <a:pos x="275" y="139"/>
                </a:cxn>
                <a:cxn ang="0">
                  <a:pos x="266" y="102"/>
                </a:cxn>
                <a:cxn ang="0">
                  <a:pos x="237" y="51"/>
                </a:cxn>
                <a:cxn ang="0">
                  <a:pos x="190" y="25"/>
                </a:cxn>
                <a:cxn ang="0">
                  <a:pos x="161" y="0"/>
                </a:cxn>
                <a:cxn ang="0">
                  <a:pos x="216" y="11"/>
                </a:cxn>
                <a:cxn ang="0">
                  <a:pos x="259" y="43"/>
                </a:cxn>
                <a:cxn ang="0">
                  <a:pos x="286" y="92"/>
                </a:cxn>
                <a:cxn ang="0">
                  <a:pos x="297" y="125"/>
                </a:cxn>
                <a:cxn ang="0">
                  <a:pos x="306" y="129"/>
                </a:cxn>
                <a:cxn ang="0">
                  <a:pos x="317" y="149"/>
                </a:cxn>
                <a:cxn ang="0">
                  <a:pos x="315" y="176"/>
                </a:cxn>
                <a:cxn ang="0">
                  <a:pos x="299" y="208"/>
                </a:cxn>
                <a:cxn ang="0">
                  <a:pos x="278" y="222"/>
                </a:cxn>
                <a:cxn ang="0">
                  <a:pos x="266" y="234"/>
                </a:cxn>
                <a:cxn ang="0">
                  <a:pos x="248" y="261"/>
                </a:cxn>
                <a:cxn ang="0">
                  <a:pos x="220" y="289"/>
                </a:cxn>
                <a:cxn ang="0">
                  <a:pos x="182" y="308"/>
                </a:cxn>
                <a:cxn ang="0">
                  <a:pos x="156" y="311"/>
                </a:cxn>
                <a:cxn ang="0">
                  <a:pos x="113" y="300"/>
                </a:cxn>
                <a:cxn ang="0">
                  <a:pos x="82" y="275"/>
                </a:cxn>
                <a:cxn ang="0">
                  <a:pos x="60" y="246"/>
                </a:cxn>
                <a:cxn ang="0">
                  <a:pos x="49" y="224"/>
                </a:cxn>
                <a:cxn ang="0">
                  <a:pos x="29" y="216"/>
                </a:cxn>
                <a:cxn ang="0">
                  <a:pos x="10" y="194"/>
                </a:cxn>
                <a:cxn ang="0">
                  <a:pos x="0" y="161"/>
                </a:cxn>
                <a:cxn ang="0">
                  <a:pos x="6" y="138"/>
                </a:cxn>
                <a:cxn ang="0">
                  <a:pos x="14" y="129"/>
                </a:cxn>
                <a:cxn ang="0">
                  <a:pos x="24" y="124"/>
                </a:cxn>
                <a:cxn ang="0">
                  <a:pos x="43" y="66"/>
                </a:cxn>
                <a:cxn ang="0">
                  <a:pos x="80" y="25"/>
                </a:cxn>
                <a:cxn ang="0">
                  <a:pos x="131" y="3"/>
                </a:cxn>
              </a:cxnLst>
              <a:rect l="0" t="0" r="r" b="b"/>
              <a:pathLst>
                <a:path w="318" h="311">
                  <a:moveTo>
                    <a:pt x="161" y="22"/>
                  </a:moveTo>
                  <a:lnTo>
                    <a:pt x="131" y="26"/>
                  </a:lnTo>
                  <a:lnTo>
                    <a:pt x="105" y="36"/>
                  </a:lnTo>
                  <a:lnTo>
                    <a:pt x="83" y="52"/>
                  </a:lnTo>
                  <a:lnTo>
                    <a:pt x="65" y="74"/>
                  </a:lnTo>
                  <a:lnTo>
                    <a:pt x="53" y="102"/>
                  </a:lnTo>
                  <a:lnTo>
                    <a:pt x="44" y="135"/>
                  </a:lnTo>
                  <a:lnTo>
                    <a:pt x="43" y="139"/>
                  </a:lnTo>
                  <a:lnTo>
                    <a:pt x="42" y="142"/>
                  </a:lnTo>
                  <a:lnTo>
                    <a:pt x="39" y="143"/>
                  </a:lnTo>
                  <a:lnTo>
                    <a:pt x="35" y="145"/>
                  </a:lnTo>
                  <a:lnTo>
                    <a:pt x="33" y="145"/>
                  </a:lnTo>
                  <a:lnTo>
                    <a:pt x="32" y="146"/>
                  </a:lnTo>
                  <a:lnTo>
                    <a:pt x="29" y="146"/>
                  </a:lnTo>
                  <a:lnTo>
                    <a:pt x="27" y="147"/>
                  </a:lnTo>
                  <a:lnTo>
                    <a:pt x="25" y="150"/>
                  </a:lnTo>
                  <a:lnTo>
                    <a:pt x="22" y="158"/>
                  </a:lnTo>
                  <a:lnTo>
                    <a:pt x="22" y="167"/>
                  </a:lnTo>
                  <a:lnTo>
                    <a:pt x="24" y="171"/>
                  </a:lnTo>
                  <a:lnTo>
                    <a:pt x="31" y="186"/>
                  </a:lnTo>
                  <a:lnTo>
                    <a:pt x="39" y="195"/>
                  </a:lnTo>
                  <a:lnTo>
                    <a:pt x="47" y="201"/>
                  </a:lnTo>
                  <a:lnTo>
                    <a:pt x="55" y="204"/>
                  </a:lnTo>
                  <a:lnTo>
                    <a:pt x="58" y="204"/>
                  </a:lnTo>
                  <a:lnTo>
                    <a:pt x="62" y="205"/>
                  </a:lnTo>
                  <a:lnTo>
                    <a:pt x="68" y="211"/>
                  </a:lnTo>
                  <a:lnTo>
                    <a:pt x="69" y="215"/>
                  </a:lnTo>
                  <a:lnTo>
                    <a:pt x="79" y="234"/>
                  </a:lnTo>
                  <a:lnTo>
                    <a:pt x="88" y="248"/>
                  </a:lnTo>
                  <a:lnTo>
                    <a:pt x="101" y="261"/>
                  </a:lnTo>
                  <a:lnTo>
                    <a:pt x="115" y="274"/>
                  </a:lnTo>
                  <a:lnTo>
                    <a:pt x="132" y="283"/>
                  </a:lnTo>
                  <a:lnTo>
                    <a:pt x="152" y="288"/>
                  </a:lnTo>
                  <a:lnTo>
                    <a:pt x="167" y="288"/>
                  </a:lnTo>
                  <a:lnTo>
                    <a:pt x="186" y="283"/>
                  </a:lnTo>
                  <a:lnTo>
                    <a:pt x="204" y="274"/>
                  </a:lnTo>
                  <a:lnTo>
                    <a:pt x="218" y="261"/>
                  </a:lnTo>
                  <a:lnTo>
                    <a:pt x="230" y="248"/>
                  </a:lnTo>
                  <a:lnTo>
                    <a:pt x="240" y="234"/>
                  </a:lnTo>
                  <a:lnTo>
                    <a:pt x="249" y="215"/>
                  </a:lnTo>
                  <a:lnTo>
                    <a:pt x="251" y="211"/>
                  </a:lnTo>
                  <a:lnTo>
                    <a:pt x="256" y="205"/>
                  </a:lnTo>
                  <a:lnTo>
                    <a:pt x="260" y="204"/>
                  </a:lnTo>
                  <a:lnTo>
                    <a:pt x="263" y="204"/>
                  </a:lnTo>
                  <a:lnTo>
                    <a:pt x="270" y="201"/>
                  </a:lnTo>
                  <a:lnTo>
                    <a:pt x="279" y="195"/>
                  </a:lnTo>
                  <a:lnTo>
                    <a:pt x="288" y="186"/>
                  </a:lnTo>
                  <a:lnTo>
                    <a:pt x="293" y="171"/>
                  </a:lnTo>
                  <a:lnTo>
                    <a:pt x="296" y="162"/>
                  </a:lnTo>
                  <a:lnTo>
                    <a:pt x="296" y="158"/>
                  </a:lnTo>
                  <a:lnTo>
                    <a:pt x="293" y="150"/>
                  </a:lnTo>
                  <a:lnTo>
                    <a:pt x="290" y="147"/>
                  </a:lnTo>
                  <a:lnTo>
                    <a:pt x="286" y="146"/>
                  </a:lnTo>
                  <a:lnTo>
                    <a:pt x="285" y="145"/>
                  </a:lnTo>
                  <a:lnTo>
                    <a:pt x="284" y="145"/>
                  </a:lnTo>
                  <a:lnTo>
                    <a:pt x="279" y="143"/>
                  </a:lnTo>
                  <a:lnTo>
                    <a:pt x="277" y="142"/>
                  </a:lnTo>
                  <a:lnTo>
                    <a:pt x="275" y="139"/>
                  </a:lnTo>
                  <a:lnTo>
                    <a:pt x="274" y="135"/>
                  </a:lnTo>
                  <a:lnTo>
                    <a:pt x="266" y="102"/>
                  </a:lnTo>
                  <a:lnTo>
                    <a:pt x="253" y="73"/>
                  </a:lnTo>
                  <a:lnTo>
                    <a:pt x="237" y="51"/>
                  </a:lnTo>
                  <a:lnTo>
                    <a:pt x="216" y="35"/>
                  </a:lnTo>
                  <a:lnTo>
                    <a:pt x="190" y="25"/>
                  </a:lnTo>
                  <a:lnTo>
                    <a:pt x="161" y="22"/>
                  </a:lnTo>
                  <a:close/>
                  <a:moveTo>
                    <a:pt x="161" y="0"/>
                  </a:moveTo>
                  <a:lnTo>
                    <a:pt x="190" y="3"/>
                  </a:lnTo>
                  <a:lnTo>
                    <a:pt x="216" y="11"/>
                  </a:lnTo>
                  <a:lnTo>
                    <a:pt x="240" y="24"/>
                  </a:lnTo>
                  <a:lnTo>
                    <a:pt x="259" y="43"/>
                  </a:lnTo>
                  <a:lnTo>
                    <a:pt x="274" y="65"/>
                  </a:lnTo>
                  <a:lnTo>
                    <a:pt x="286" y="92"/>
                  </a:lnTo>
                  <a:lnTo>
                    <a:pt x="295" y="124"/>
                  </a:lnTo>
                  <a:lnTo>
                    <a:pt x="297" y="125"/>
                  </a:lnTo>
                  <a:lnTo>
                    <a:pt x="301" y="128"/>
                  </a:lnTo>
                  <a:lnTo>
                    <a:pt x="306" y="129"/>
                  </a:lnTo>
                  <a:lnTo>
                    <a:pt x="311" y="138"/>
                  </a:lnTo>
                  <a:lnTo>
                    <a:pt x="317" y="149"/>
                  </a:lnTo>
                  <a:lnTo>
                    <a:pt x="318" y="161"/>
                  </a:lnTo>
                  <a:lnTo>
                    <a:pt x="315" y="176"/>
                  </a:lnTo>
                  <a:lnTo>
                    <a:pt x="308" y="194"/>
                  </a:lnTo>
                  <a:lnTo>
                    <a:pt x="299" y="208"/>
                  </a:lnTo>
                  <a:lnTo>
                    <a:pt x="289" y="216"/>
                  </a:lnTo>
                  <a:lnTo>
                    <a:pt x="278" y="222"/>
                  </a:lnTo>
                  <a:lnTo>
                    <a:pt x="270" y="224"/>
                  </a:lnTo>
                  <a:lnTo>
                    <a:pt x="266" y="234"/>
                  </a:lnTo>
                  <a:lnTo>
                    <a:pt x="257" y="246"/>
                  </a:lnTo>
                  <a:lnTo>
                    <a:pt x="248" y="261"/>
                  </a:lnTo>
                  <a:lnTo>
                    <a:pt x="235" y="277"/>
                  </a:lnTo>
                  <a:lnTo>
                    <a:pt x="220" y="289"/>
                  </a:lnTo>
                  <a:lnTo>
                    <a:pt x="202" y="301"/>
                  </a:lnTo>
                  <a:lnTo>
                    <a:pt x="182" y="308"/>
                  </a:lnTo>
                  <a:lnTo>
                    <a:pt x="158" y="311"/>
                  </a:lnTo>
                  <a:lnTo>
                    <a:pt x="156" y="311"/>
                  </a:lnTo>
                  <a:lnTo>
                    <a:pt x="132" y="308"/>
                  </a:lnTo>
                  <a:lnTo>
                    <a:pt x="113" y="300"/>
                  </a:lnTo>
                  <a:lnTo>
                    <a:pt x="95" y="289"/>
                  </a:lnTo>
                  <a:lnTo>
                    <a:pt x="82" y="275"/>
                  </a:lnTo>
                  <a:lnTo>
                    <a:pt x="69" y="261"/>
                  </a:lnTo>
                  <a:lnTo>
                    <a:pt x="60" y="246"/>
                  </a:lnTo>
                  <a:lnTo>
                    <a:pt x="53" y="234"/>
                  </a:lnTo>
                  <a:lnTo>
                    <a:pt x="49" y="224"/>
                  </a:lnTo>
                  <a:lnTo>
                    <a:pt x="40" y="222"/>
                  </a:lnTo>
                  <a:lnTo>
                    <a:pt x="29" y="216"/>
                  </a:lnTo>
                  <a:lnTo>
                    <a:pt x="20" y="208"/>
                  </a:lnTo>
                  <a:lnTo>
                    <a:pt x="10" y="194"/>
                  </a:lnTo>
                  <a:lnTo>
                    <a:pt x="3" y="176"/>
                  </a:lnTo>
                  <a:lnTo>
                    <a:pt x="0" y="161"/>
                  </a:lnTo>
                  <a:lnTo>
                    <a:pt x="0" y="149"/>
                  </a:lnTo>
                  <a:lnTo>
                    <a:pt x="6" y="138"/>
                  </a:lnTo>
                  <a:lnTo>
                    <a:pt x="10" y="132"/>
                  </a:lnTo>
                  <a:lnTo>
                    <a:pt x="14" y="129"/>
                  </a:lnTo>
                  <a:lnTo>
                    <a:pt x="20" y="127"/>
                  </a:lnTo>
                  <a:lnTo>
                    <a:pt x="24" y="124"/>
                  </a:lnTo>
                  <a:lnTo>
                    <a:pt x="32" y="92"/>
                  </a:lnTo>
                  <a:lnTo>
                    <a:pt x="43" y="66"/>
                  </a:lnTo>
                  <a:lnTo>
                    <a:pt x="60" y="43"/>
                  </a:lnTo>
                  <a:lnTo>
                    <a:pt x="80" y="25"/>
                  </a:lnTo>
                  <a:lnTo>
                    <a:pt x="105" y="11"/>
                  </a:lnTo>
                  <a:lnTo>
                    <a:pt x="131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2732088" y="2725738"/>
              <a:ext cx="73025" cy="55563"/>
            </a:xfrm>
            <a:custGeom>
              <a:avLst/>
              <a:gdLst/>
              <a:ahLst/>
              <a:cxnLst>
                <a:cxn ang="0">
                  <a:pos x="23" y="22"/>
                </a:cxn>
                <a:cxn ang="0">
                  <a:pos x="23" y="47"/>
                </a:cxn>
                <a:cxn ang="0">
                  <a:pos x="70" y="47"/>
                </a:cxn>
                <a:cxn ang="0">
                  <a:pos x="70" y="22"/>
                </a:cxn>
                <a:cxn ang="0">
                  <a:pos x="23" y="22"/>
                </a:cxn>
                <a:cxn ang="0">
                  <a:pos x="15" y="0"/>
                </a:cxn>
                <a:cxn ang="0">
                  <a:pos x="72" y="0"/>
                </a:cxn>
                <a:cxn ang="0">
                  <a:pos x="79" y="2"/>
                </a:cxn>
                <a:cxn ang="0">
                  <a:pos x="83" y="4"/>
                </a:cxn>
                <a:cxn ang="0">
                  <a:pos x="87" y="8"/>
                </a:cxn>
                <a:cxn ang="0">
                  <a:pos x="90" y="13"/>
                </a:cxn>
                <a:cxn ang="0">
                  <a:pos x="92" y="19"/>
                </a:cxn>
                <a:cxn ang="0">
                  <a:pos x="92" y="55"/>
                </a:cxn>
                <a:cxn ang="0">
                  <a:pos x="89" y="59"/>
                </a:cxn>
                <a:cxn ang="0">
                  <a:pos x="86" y="65"/>
                </a:cxn>
                <a:cxn ang="0">
                  <a:pos x="82" y="68"/>
                </a:cxn>
                <a:cxn ang="0">
                  <a:pos x="78" y="69"/>
                </a:cxn>
                <a:cxn ang="0">
                  <a:pos x="72" y="70"/>
                </a:cxn>
                <a:cxn ang="0">
                  <a:pos x="20" y="70"/>
                </a:cxn>
                <a:cxn ang="0">
                  <a:pos x="13" y="69"/>
                </a:cxn>
                <a:cxn ang="0">
                  <a:pos x="8" y="66"/>
                </a:cxn>
                <a:cxn ang="0">
                  <a:pos x="4" y="62"/>
                </a:cxn>
                <a:cxn ang="0">
                  <a:pos x="1" y="57"/>
                </a:cxn>
                <a:cxn ang="0">
                  <a:pos x="0" y="50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11" y="3"/>
                </a:cxn>
                <a:cxn ang="0">
                  <a:pos x="15" y="0"/>
                </a:cxn>
              </a:cxnLst>
              <a:rect l="0" t="0" r="r" b="b"/>
              <a:pathLst>
                <a:path w="92" h="70">
                  <a:moveTo>
                    <a:pt x="23" y="22"/>
                  </a:moveTo>
                  <a:lnTo>
                    <a:pt x="23" y="47"/>
                  </a:lnTo>
                  <a:lnTo>
                    <a:pt x="70" y="47"/>
                  </a:lnTo>
                  <a:lnTo>
                    <a:pt x="70" y="22"/>
                  </a:lnTo>
                  <a:lnTo>
                    <a:pt x="23" y="22"/>
                  </a:lnTo>
                  <a:close/>
                  <a:moveTo>
                    <a:pt x="15" y="0"/>
                  </a:moveTo>
                  <a:lnTo>
                    <a:pt x="72" y="0"/>
                  </a:lnTo>
                  <a:lnTo>
                    <a:pt x="79" y="2"/>
                  </a:lnTo>
                  <a:lnTo>
                    <a:pt x="83" y="4"/>
                  </a:lnTo>
                  <a:lnTo>
                    <a:pt x="87" y="8"/>
                  </a:lnTo>
                  <a:lnTo>
                    <a:pt x="90" y="13"/>
                  </a:lnTo>
                  <a:lnTo>
                    <a:pt x="92" y="19"/>
                  </a:lnTo>
                  <a:lnTo>
                    <a:pt x="92" y="55"/>
                  </a:lnTo>
                  <a:lnTo>
                    <a:pt x="89" y="59"/>
                  </a:lnTo>
                  <a:lnTo>
                    <a:pt x="86" y="65"/>
                  </a:lnTo>
                  <a:lnTo>
                    <a:pt x="82" y="68"/>
                  </a:lnTo>
                  <a:lnTo>
                    <a:pt x="78" y="69"/>
                  </a:lnTo>
                  <a:lnTo>
                    <a:pt x="72" y="70"/>
                  </a:lnTo>
                  <a:lnTo>
                    <a:pt x="20" y="70"/>
                  </a:lnTo>
                  <a:lnTo>
                    <a:pt x="13" y="69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1" y="57"/>
                  </a:lnTo>
                  <a:lnTo>
                    <a:pt x="0" y="50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3"/>
            <p:cNvSpPr>
              <a:spLocks noEditPoints="1"/>
            </p:cNvSpPr>
            <p:nvPr/>
          </p:nvSpPr>
          <p:spPr bwMode="auto">
            <a:xfrm>
              <a:off x="2816226" y="2725738"/>
              <a:ext cx="73025" cy="55563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24" y="47"/>
                </a:cxn>
                <a:cxn ang="0">
                  <a:pos x="70" y="47"/>
                </a:cxn>
                <a:cxn ang="0">
                  <a:pos x="70" y="22"/>
                </a:cxn>
                <a:cxn ang="0">
                  <a:pos x="24" y="22"/>
                </a:cxn>
                <a:cxn ang="0">
                  <a:pos x="15" y="0"/>
                </a:cxn>
                <a:cxn ang="0">
                  <a:pos x="73" y="0"/>
                </a:cxn>
                <a:cxn ang="0">
                  <a:pos x="80" y="2"/>
                </a:cxn>
                <a:cxn ang="0">
                  <a:pos x="84" y="4"/>
                </a:cxn>
                <a:cxn ang="0">
                  <a:pos x="88" y="8"/>
                </a:cxn>
                <a:cxn ang="0">
                  <a:pos x="91" y="13"/>
                </a:cxn>
                <a:cxn ang="0">
                  <a:pos x="92" y="19"/>
                </a:cxn>
                <a:cxn ang="0">
                  <a:pos x="92" y="55"/>
                </a:cxn>
                <a:cxn ang="0">
                  <a:pos x="90" y="59"/>
                </a:cxn>
                <a:cxn ang="0">
                  <a:pos x="87" y="65"/>
                </a:cxn>
                <a:cxn ang="0">
                  <a:pos x="83" y="68"/>
                </a:cxn>
                <a:cxn ang="0">
                  <a:pos x="79" y="69"/>
                </a:cxn>
                <a:cxn ang="0">
                  <a:pos x="73" y="70"/>
                </a:cxn>
                <a:cxn ang="0">
                  <a:pos x="21" y="70"/>
                </a:cxn>
                <a:cxn ang="0">
                  <a:pos x="14" y="69"/>
                </a:cxn>
                <a:cxn ang="0">
                  <a:pos x="9" y="66"/>
                </a:cxn>
                <a:cxn ang="0">
                  <a:pos x="4" y="62"/>
                </a:cxn>
                <a:cxn ang="0">
                  <a:pos x="2" y="57"/>
                </a:cxn>
                <a:cxn ang="0">
                  <a:pos x="0" y="50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3" y="10"/>
                </a:cxn>
                <a:cxn ang="0">
                  <a:pos x="7" y="6"/>
                </a:cxn>
                <a:cxn ang="0">
                  <a:pos x="15" y="0"/>
                </a:cxn>
              </a:cxnLst>
              <a:rect l="0" t="0" r="r" b="b"/>
              <a:pathLst>
                <a:path w="92" h="70">
                  <a:moveTo>
                    <a:pt x="24" y="22"/>
                  </a:moveTo>
                  <a:lnTo>
                    <a:pt x="24" y="47"/>
                  </a:lnTo>
                  <a:lnTo>
                    <a:pt x="70" y="47"/>
                  </a:lnTo>
                  <a:lnTo>
                    <a:pt x="70" y="22"/>
                  </a:lnTo>
                  <a:lnTo>
                    <a:pt x="24" y="22"/>
                  </a:lnTo>
                  <a:close/>
                  <a:moveTo>
                    <a:pt x="15" y="0"/>
                  </a:moveTo>
                  <a:lnTo>
                    <a:pt x="73" y="0"/>
                  </a:lnTo>
                  <a:lnTo>
                    <a:pt x="80" y="2"/>
                  </a:lnTo>
                  <a:lnTo>
                    <a:pt x="84" y="4"/>
                  </a:lnTo>
                  <a:lnTo>
                    <a:pt x="88" y="8"/>
                  </a:lnTo>
                  <a:lnTo>
                    <a:pt x="91" y="13"/>
                  </a:lnTo>
                  <a:lnTo>
                    <a:pt x="92" y="19"/>
                  </a:lnTo>
                  <a:lnTo>
                    <a:pt x="92" y="55"/>
                  </a:lnTo>
                  <a:lnTo>
                    <a:pt x="90" y="59"/>
                  </a:lnTo>
                  <a:lnTo>
                    <a:pt x="87" y="65"/>
                  </a:lnTo>
                  <a:lnTo>
                    <a:pt x="83" y="68"/>
                  </a:lnTo>
                  <a:lnTo>
                    <a:pt x="79" y="69"/>
                  </a:lnTo>
                  <a:lnTo>
                    <a:pt x="73" y="70"/>
                  </a:lnTo>
                  <a:lnTo>
                    <a:pt x="21" y="70"/>
                  </a:lnTo>
                  <a:lnTo>
                    <a:pt x="14" y="69"/>
                  </a:lnTo>
                  <a:lnTo>
                    <a:pt x="9" y="66"/>
                  </a:lnTo>
                  <a:lnTo>
                    <a:pt x="4" y="62"/>
                  </a:lnTo>
                  <a:lnTo>
                    <a:pt x="2" y="57"/>
                  </a:lnTo>
                  <a:lnTo>
                    <a:pt x="0" y="50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" y="10"/>
                  </a:lnTo>
                  <a:lnTo>
                    <a:pt x="7" y="6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625726" y="2830513"/>
              <a:ext cx="215900" cy="24765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79" y="3"/>
                </a:cxn>
                <a:cxn ang="0">
                  <a:pos x="181" y="7"/>
                </a:cxn>
                <a:cxn ang="0">
                  <a:pos x="183" y="10"/>
                </a:cxn>
                <a:cxn ang="0">
                  <a:pos x="185" y="18"/>
                </a:cxn>
                <a:cxn ang="0">
                  <a:pos x="187" y="30"/>
                </a:cxn>
                <a:cxn ang="0">
                  <a:pos x="185" y="44"/>
                </a:cxn>
                <a:cxn ang="0">
                  <a:pos x="181" y="61"/>
                </a:cxn>
                <a:cxn ang="0">
                  <a:pos x="170" y="80"/>
                </a:cxn>
                <a:cxn ang="0">
                  <a:pos x="152" y="99"/>
                </a:cxn>
                <a:cxn ang="0">
                  <a:pos x="126" y="120"/>
                </a:cxn>
                <a:cxn ang="0">
                  <a:pos x="96" y="143"/>
                </a:cxn>
                <a:cxn ang="0">
                  <a:pos x="70" y="168"/>
                </a:cxn>
                <a:cxn ang="0">
                  <a:pos x="51" y="194"/>
                </a:cxn>
                <a:cxn ang="0">
                  <a:pos x="36" y="223"/>
                </a:cxn>
                <a:cxn ang="0">
                  <a:pos x="26" y="255"/>
                </a:cxn>
                <a:cxn ang="0">
                  <a:pos x="22" y="289"/>
                </a:cxn>
                <a:cxn ang="0">
                  <a:pos x="261" y="289"/>
                </a:cxn>
                <a:cxn ang="0">
                  <a:pos x="265" y="290"/>
                </a:cxn>
                <a:cxn ang="0">
                  <a:pos x="269" y="293"/>
                </a:cxn>
                <a:cxn ang="0">
                  <a:pos x="271" y="296"/>
                </a:cxn>
                <a:cxn ang="0">
                  <a:pos x="272" y="300"/>
                </a:cxn>
                <a:cxn ang="0">
                  <a:pos x="271" y="305"/>
                </a:cxn>
                <a:cxn ang="0">
                  <a:pos x="269" y="308"/>
                </a:cxn>
                <a:cxn ang="0">
                  <a:pos x="265" y="311"/>
                </a:cxn>
                <a:cxn ang="0">
                  <a:pos x="261" y="312"/>
                </a:cxn>
                <a:cxn ang="0">
                  <a:pos x="7" y="312"/>
                </a:cxn>
                <a:cxn ang="0">
                  <a:pos x="1" y="307"/>
                </a:cxn>
                <a:cxn ang="0">
                  <a:pos x="0" y="304"/>
                </a:cxn>
                <a:cxn ang="0">
                  <a:pos x="0" y="300"/>
                </a:cxn>
                <a:cxn ang="0">
                  <a:pos x="3" y="260"/>
                </a:cxn>
                <a:cxn ang="0">
                  <a:pos x="12" y="222"/>
                </a:cxn>
                <a:cxn ang="0">
                  <a:pos x="27" y="187"/>
                </a:cxn>
                <a:cxn ang="0">
                  <a:pos x="51" y="156"/>
                </a:cxn>
                <a:cxn ang="0">
                  <a:pos x="78" y="127"/>
                </a:cxn>
                <a:cxn ang="0">
                  <a:pos x="114" y="101"/>
                </a:cxn>
                <a:cxn ang="0">
                  <a:pos x="137" y="83"/>
                </a:cxn>
                <a:cxn ang="0">
                  <a:pos x="152" y="66"/>
                </a:cxn>
                <a:cxn ang="0">
                  <a:pos x="161" y="51"/>
                </a:cxn>
                <a:cxn ang="0">
                  <a:pos x="163" y="37"/>
                </a:cxn>
                <a:cxn ang="0">
                  <a:pos x="163" y="28"/>
                </a:cxn>
                <a:cxn ang="0">
                  <a:pos x="162" y="19"/>
                </a:cxn>
                <a:cxn ang="0">
                  <a:pos x="161" y="17"/>
                </a:cxn>
                <a:cxn ang="0">
                  <a:pos x="161" y="10"/>
                </a:cxn>
                <a:cxn ang="0">
                  <a:pos x="163" y="4"/>
                </a:cxn>
                <a:cxn ang="0">
                  <a:pos x="166" y="2"/>
                </a:cxn>
                <a:cxn ang="0">
                  <a:pos x="170" y="0"/>
                </a:cxn>
              </a:cxnLst>
              <a:rect l="0" t="0" r="r" b="b"/>
              <a:pathLst>
                <a:path w="272" h="312">
                  <a:moveTo>
                    <a:pt x="170" y="0"/>
                  </a:moveTo>
                  <a:lnTo>
                    <a:pt x="179" y="3"/>
                  </a:lnTo>
                  <a:lnTo>
                    <a:pt x="181" y="7"/>
                  </a:lnTo>
                  <a:lnTo>
                    <a:pt x="183" y="10"/>
                  </a:lnTo>
                  <a:lnTo>
                    <a:pt x="185" y="18"/>
                  </a:lnTo>
                  <a:lnTo>
                    <a:pt x="187" y="30"/>
                  </a:lnTo>
                  <a:lnTo>
                    <a:pt x="185" y="44"/>
                  </a:lnTo>
                  <a:lnTo>
                    <a:pt x="181" y="61"/>
                  </a:lnTo>
                  <a:lnTo>
                    <a:pt x="170" y="80"/>
                  </a:lnTo>
                  <a:lnTo>
                    <a:pt x="152" y="99"/>
                  </a:lnTo>
                  <a:lnTo>
                    <a:pt x="126" y="120"/>
                  </a:lnTo>
                  <a:lnTo>
                    <a:pt x="96" y="143"/>
                  </a:lnTo>
                  <a:lnTo>
                    <a:pt x="70" y="168"/>
                  </a:lnTo>
                  <a:lnTo>
                    <a:pt x="51" y="194"/>
                  </a:lnTo>
                  <a:lnTo>
                    <a:pt x="36" y="223"/>
                  </a:lnTo>
                  <a:lnTo>
                    <a:pt x="26" y="255"/>
                  </a:lnTo>
                  <a:lnTo>
                    <a:pt x="22" y="289"/>
                  </a:lnTo>
                  <a:lnTo>
                    <a:pt x="261" y="289"/>
                  </a:lnTo>
                  <a:lnTo>
                    <a:pt x="265" y="290"/>
                  </a:lnTo>
                  <a:lnTo>
                    <a:pt x="269" y="293"/>
                  </a:lnTo>
                  <a:lnTo>
                    <a:pt x="271" y="296"/>
                  </a:lnTo>
                  <a:lnTo>
                    <a:pt x="272" y="300"/>
                  </a:lnTo>
                  <a:lnTo>
                    <a:pt x="271" y="305"/>
                  </a:lnTo>
                  <a:lnTo>
                    <a:pt x="269" y="308"/>
                  </a:lnTo>
                  <a:lnTo>
                    <a:pt x="265" y="311"/>
                  </a:lnTo>
                  <a:lnTo>
                    <a:pt x="261" y="312"/>
                  </a:lnTo>
                  <a:lnTo>
                    <a:pt x="7" y="312"/>
                  </a:lnTo>
                  <a:lnTo>
                    <a:pt x="1" y="307"/>
                  </a:lnTo>
                  <a:lnTo>
                    <a:pt x="0" y="304"/>
                  </a:lnTo>
                  <a:lnTo>
                    <a:pt x="0" y="300"/>
                  </a:lnTo>
                  <a:lnTo>
                    <a:pt x="3" y="260"/>
                  </a:lnTo>
                  <a:lnTo>
                    <a:pt x="12" y="222"/>
                  </a:lnTo>
                  <a:lnTo>
                    <a:pt x="27" y="187"/>
                  </a:lnTo>
                  <a:lnTo>
                    <a:pt x="51" y="156"/>
                  </a:lnTo>
                  <a:lnTo>
                    <a:pt x="78" y="127"/>
                  </a:lnTo>
                  <a:lnTo>
                    <a:pt x="114" y="101"/>
                  </a:lnTo>
                  <a:lnTo>
                    <a:pt x="137" y="83"/>
                  </a:lnTo>
                  <a:lnTo>
                    <a:pt x="152" y="66"/>
                  </a:lnTo>
                  <a:lnTo>
                    <a:pt x="161" y="51"/>
                  </a:lnTo>
                  <a:lnTo>
                    <a:pt x="163" y="37"/>
                  </a:lnTo>
                  <a:lnTo>
                    <a:pt x="163" y="28"/>
                  </a:lnTo>
                  <a:lnTo>
                    <a:pt x="162" y="19"/>
                  </a:lnTo>
                  <a:lnTo>
                    <a:pt x="161" y="17"/>
                  </a:lnTo>
                  <a:lnTo>
                    <a:pt x="161" y="10"/>
                  </a:lnTo>
                  <a:lnTo>
                    <a:pt x="163" y="4"/>
                  </a:lnTo>
                  <a:lnTo>
                    <a:pt x="166" y="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703513" y="2905126"/>
              <a:ext cx="111125" cy="161925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127" y="0"/>
                </a:cxn>
                <a:cxn ang="0">
                  <a:pos x="131" y="1"/>
                </a:cxn>
                <a:cxn ang="0">
                  <a:pos x="134" y="4"/>
                </a:cxn>
                <a:cxn ang="0">
                  <a:pos x="136" y="10"/>
                </a:cxn>
                <a:cxn ang="0">
                  <a:pos x="136" y="14"/>
                </a:cxn>
                <a:cxn ang="0">
                  <a:pos x="135" y="17"/>
                </a:cxn>
                <a:cxn ang="0">
                  <a:pos x="114" y="56"/>
                </a:cxn>
                <a:cxn ang="0">
                  <a:pos x="138" y="88"/>
                </a:cxn>
                <a:cxn ang="0">
                  <a:pos x="141" y="94"/>
                </a:cxn>
                <a:cxn ang="0">
                  <a:pos x="141" y="96"/>
                </a:cxn>
                <a:cxn ang="0">
                  <a:pos x="124" y="195"/>
                </a:cxn>
                <a:cxn ang="0">
                  <a:pos x="123" y="199"/>
                </a:cxn>
                <a:cxn ang="0">
                  <a:pos x="121" y="202"/>
                </a:cxn>
                <a:cxn ang="0">
                  <a:pos x="116" y="205"/>
                </a:cxn>
                <a:cxn ang="0">
                  <a:pos x="110" y="205"/>
                </a:cxn>
                <a:cxn ang="0">
                  <a:pos x="108" y="204"/>
                </a:cxn>
                <a:cxn ang="0">
                  <a:pos x="104" y="199"/>
                </a:cxn>
                <a:cxn ang="0">
                  <a:pos x="2" y="39"/>
                </a:cxn>
                <a:cxn ang="0">
                  <a:pos x="0" y="36"/>
                </a:cxn>
                <a:cxn ang="0">
                  <a:pos x="0" y="32"/>
                </a:cxn>
                <a:cxn ang="0">
                  <a:pos x="3" y="26"/>
                </a:cxn>
                <a:cxn ang="0">
                  <a:pos x="6" y="23"/>
                </a:cxn>
                <a:cxn ang="0">
                  <a:pos x="9" y="22"/>
                </a:cxn>
                <a:cxn ang="0">
                  <a:pos x="13" y="22"/>
                </a:cxn>
                <a:cxn ang="0">
                  <a:pos x="18" y="25"/>
                </a:cxn>
                <a:cxn ang="0">
                  <a:pos x="21" y="28"/>
                </a:cxn>
                <a:cxn ang="0">
                  <a:pos x="108" y="162"/>
                </a:cxn>
                <a:cxn ang="0">
                  <a:pos x="117" y="98"/>
                </a:cxn>
                <a:cxn ang="0">
                  <a:pos x="91" y="65"/>
                </a:cxn>
                <a:cxn ang="0">
                  <a:pos x="90" y="61"/>
                </a:cxn>
                <a:cxn ang="0">
                  <a:pos x="90" y="56"/>
                </a:cxn>
                <a:cxn ang="0">
                  <a:pos x="91" y="52"/>
                </a:cxn>
                <a:cxn ang="0">
                  <a:pos x="114" y="6"/>
                </a:cxn>
                <a:cxn ang="0">
                  <a:pos x="123" y="0"/>
                </a:cxn>
              </a:cxnLst>
              <a:rect l="0" t="0" r="r" b="b"/>
              <a:pathLst>
                <a:path w="141" h="205">
                  <a:moveTo>
                    <a:pt x="123" y="0"/>
                  </a:moveTo>
                  <a:lnTo>
                    <a:pt x="127" y="0"/>
                  </a:lnTo>
                  <a:lnTo>
                    <a:pt x="131" y="1"/>
                  </a:lnTo>
                  <a:lnTo>
                    <a:pt x="134" y="4"/>
                  </a:lnTo>
                  <a:lnTo>
                    <a:pt x="136" y="10"/>
                  </a:lnTo>
                  <a:lnTo>
                    <a:pt x="136" y="14"/>
                  </a:lnTo>
                  <a:lnTo>
                    <a:pt x="135" y="17"/>
                  </a:lnTo>
                  <a:lnTo>
                    <a:pt x="114" y="56"/>
                  </a:lnTo>
                  <a:lnTo>
                    <a:pt x="138" y="88"/>
                  </a:lnTo>
                  <a:lnTo>
                    <a:pt x="141" y="94"/>
                  </a:lnTo>
                  <a:lnTo>
                    <a:pt x="141" y="96"/>
                  </a:lnTo>
                  <a:lnTo>
                    <a:pt x="124" y="195"/>
                  </a:lnTo>
                  <a:lnTo>
                    <a:pt x="123" y="199"/>
                  </a:lnTo>
                  <a:lnTo>
                    <a:pt x="121" y="202"/>
                  </a:lnTo>
                  <a:lnTo>
                    <a:pt x="116" y="205"/>
                  </a:lnTo>
                  <a:lnTo>
                    <a:pt x="110" y="205"/>
                  </a:lnTo>
                  <a:lnTo>
                    <a:pt x="108" y="204"/>
                  </a:lnTo>
                  <a:lnTo>
                    <a:pt x="104" y="199"/>
                  </a:lnTo>
                  <a:lnTo>
                    <a:pt x="2" y="39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6" y="23"/>
                  </a:lnTo>
                  <a:lnTo>
                    <a:pt x="9" y="22"/>
                  </a:lnTo>
                  <a:lnTo>
                    <a:pt x="13" y="22"/>
                  </a:lnTo>
                  <a:lnTo>
                    <a:pt x="18" y="25"/>
                  </a:lnTo>
                  <a:lnTo>
                    <a:pt x="21" y="28"/>
                  </a:lnTo>
                  <a:lnTo>
                    <a:pt x="108" y="162"/>
                  </a:lnTo>
                  <a:lnTo>
                    <a:pt x="117" y="98"/>
                  </a:lnTo>
                  <a:lnTo>
                    <a:pt x="91" y="65"/>
                  </a:lnTo>
                  <a:lnTo>
                    <a:pt x="90" y="61"/>
                  </a:lnTo>
                  <a:lnTo>
                    <a:pt x="90" y="56"/>
                  </a:lnTo>
                  <a:lnTo>
                    <a:pt x="91" y="52"/>
                  </a:lnTo>
                  <a:lnTo>
                    <a:pt x="114" y="6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703513" y="2670176"/>
              <a:ext cx="114300" cy="6508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16" y="1"/>
                </a:cxn>
                <a:cxn ang="0">
                  <a:pos x="125" y="4"/>
                </a:cxn>
                <a:cxn ang="0">
                  <a:pos x="128" y="6"/>
                </a:cxn>
                <a:cxn ang="0">
                  <a:pos x="130" y="6"/>
                </a:cxn>
                <a:cxn ang="0">
                  <a:pos x="132" y="7"/>
                </a:cxn>
                <a:cxn ang="0">
                  <a:pos x="138" y="7"/>
                </a:cxn>
                <a:cxn ang="0">
                  <a:pos x="141" y="10"/>
                </a:cxn>
                <a:cxn ang="0">
                  <a:pos x="143" y="11"/>
                </a:cxn>
                <a:cxn ang="0">
                  <a:pos x="145" y="15"/>
                </a:cxn>
                <a:cxn ang="0">
                  <a:pos x="145" y="18"/>
                </a:cxn>
                <a:cxn ang="0">
                  <a:pos x="142" y="26"/>
                </a:cxn>
                <a:cxn ang="0">
                  <a:pos x="134" y="29"/>
                </a:cxn>
                <a:cxn ang="0">
                  <a:pos x="125" y="28"/>
                </a:cxn>
                <a:cxn ang="0">
                  <a:pos x="119" y="26"/>
                </a:cxn>
                <a:cxn ang="0">
                  <a:pos x="112" y="23"/>
                </a:cxn>
                <a:cxn ang="0">
                  <a:pos x="93" y="23"/>
                </a:cxn>
                <a:cxn ang="0">
                  <a:pos x="80" y="28"/>
                </a:cxn>
                <a:cxn ang="0">
                  <a:pos x="68" y="34"/>
                </a:cxn>
                <a:cxn ang="0">
                  <a:pos x="55" y="43"/>
                </a:cxn>
                <a:cxn ang="0">
                  <a:pos x="44" y="52"/>
                </a:cxn>
                <a:cxn ang="0">
                  <a:pos x="35" y="62"/>
                </a:cxn>
                <a:cxn ang="0">
                  <a:pos x="28" y="70"/>
                </a:cxn>
                <a:cxn ang="0">
                  <a:pos x="22" y="76"/>
                </a:cxn>
                <a:cxn ang="0">
                  <a:pos x="21" y="78"/>
                </a:cxn>
                <a:cxn ang="0">
                  <a:pos x="18" y="81"/>
                </a:cxn>
                <a:cxn ang="0">
                  <a:pos x="16" y="83"/>
                </a:cxn>
                <a:cxn ang="0">
                  <a:pos x="9" y="83"/>
                </a:cxn>
                <a:cxn ang="0">
                  <a:pos x="7" y="81"/>
                </a:cxn>
                <a:cxn ang="0">
                  <a:pos x="5" y="80"/>
                </a:cxn>
                <a:cxn ang="0">
                  <a:pos x="2" y="77"/>
                </a:cxn>
                <a:cxn ang="0">
                  <a:pos x="0" y="74"/>
                </a:cxn>
                <a:cxn ang="0">
                  <a:pos x="0" y="72"/>
                </a:cxn>
                <a:cxn ang="0">
                  <a:pos x="2" y="67"/>
                </a:cxn>
                <a:cxn ang="0">
                  <a:pos x="3" y="65"/>
                </a:cxn>
                <a:cxn ang="0">
                  <a:pos x="6" y="62"/>
                </a:cxn>
                <a:cxn ang="0">
                  <a:pos x="11" y="55"/>
                </a:cxn>
                <a:cxn ang="0">
                  <a:pos x="20" y="45"/>
                </a:cxn>
                <a:cxn ang="0">
                  <a:pos x="31" y="34"/>
                </a:cxn>
                <a:cxn ang="0">
                  <a:pos x="43" y="23"/>
                </a:cxn>
                <a:cxn ang="0">
                  <a:pos x="57" y="14"/>
                </a:cxn>
                <a:cxn ang="0">
                  <a:pos x="72" y="6"/>
                </a:cxn>
                <a:cxn ang="0">
                  <a:pos x="90" y="1"/>
                </a:cxn>
                <a:cxn ang="0">
                  <a:pos x="105" y="0"/>
                </a:cxn>
              </a:cxnLst>
              <a:rect l="0" t="0" r="r" b="b"/>
              <a:pathLst>
                <a:path w="145" h="83">
                  <a:moveTo>
                    <a:pt x="105" y="0"/>
                  </a:moveTo>
                  <a:lnTo>
                    <a:pt x="116" y="1"/>
                  </a:lnTo>
                  <a:lnTo>
                    <a:pt x="125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2" y="7"/>
                  </a:lnTo>
                  <a:lnTo>
                    <a:pt x="138" y="7"/>
                  </a:lnTo>
                  <a:lnTo>
                    <a:pt x="141" y="10"/>
                  </a:lnTo>
                  <a:lnTo>
                    <a:pt x="143" y="11"/>
                  </a:lnTo>
                  <a:lnTo>
                    <a:pt x="145" y="15"/>
                  </a:lnTo>
                  <a:lnTo>
                    <a:pt x="145" y="18"/>
                  </a:lnTo>
                  <a:lnTo>
                    <a:pt x="142" y="26"/>
                  </a:lnTo>
                  <a:lnTo>
                    <a:pt x="134" y="29"/>
                  </a:lnTo>
                  <a:lnTo>
                    <a:pt x="125" y="28"/>
                  </a:lnTo>
                  <a:lnTo>
                    <a:pt x="119" y="26"/>
                  </a:lnTo>
                  <a:lnTo>
                    <a:pt x="112" y="23"/>
                  </a:lnTo>
                  <a:lnTo>
                    <a:pt x="93" y="23"/>
                  </a:lnTo>
                  <a:lnTo>
                    <a:pt x="80" y="28"/>
                  </a:lnTo>
                  <a:lnTo>
                    <a:pt x="68" y="34"/>
                  </a:lnTo>
                  <a:lnTo>
                    <a:pt x="55" y="43"/>
                  </a:lnTo>
                  <a:lnTo>
                    <a:pt x="44" y="52"/>
                  </a:lnTo>
                  <a:lnTo>
                    <a:pt x="35" y="62"/>
                  </a:lnTo>
                  <a:lnTo>
                    <a:pt x="28" y="70"/>
                  </a:lnTo>
                  <a:lnTo>
                    <a:pt x="22" y="76"/>
                  </a:lnTo>
                  <a:lnTo>
                    <a:pt x="21" y="78"/>
                  </a:lnTo>
                  <a:lnTo>
                    <a:pt x="18" y="81"/>
                  </a:lnTo>
                  <a:lnTo>
                    <a:pt x="16" y="83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5" y="80"/>
                  </a:lnTo>
                  <a:lnTo>
                    <a:pt x="2" y="77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67"/>
                  </a:lnTo>
                  <a:lnTo>
                    <a:pt x="3" y="65"/>
                  </a:lnTo>
                  <a:lnTo>
                    <a:pt x="6" y="62"/>
                  </a:lnTo>
                  <a:lnTo>
                    <a:pt x="11" y="55"/>
                  </a:lnTo>
                  <a:lnTo>
                    <a:pt x="20" y="45"/>
                  </a:lnTo>
                  <a:lnTo>
                    <a:pt x="31" y="34"/>
                  </a:lnTo>
                  <a:lnTo>
                    <a:pt x="43" y="23"/>
                  </a:lnTo>
                  <a:lnTo>
                    <a:pt x="57" y="14"/>
                  </a:lnTo>
                  <a:lnTo>
                    <a:pt x="72" y="6"/>
                  </a:lnTo>
                  <a:lnTo>
                    <a:pt x="90" y="1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801938" y="2670176"/>
              <a:ext cx="114300" cy="6508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5" y="1"/>
                </a:cxn>
                <a:cxn ang="0">
                  <a:pos x="73" y="6"/>
                </a:cxn>
                <a:cxn ang="0">
                  <a:pos x="88" y="14"/>
                </a:cxn>
                <a:cxn ang="0">
                  <a:pos x="102" y="23"/>
                </a:cxn>
                <a:cxn ang="0">
                  <a:pos x="116" y="34"/>
                </a:cxn>
                <a:cxn ang="0">
                  <a:pos x="127" y="45"/>
                </a:cxn>
                <a:cxn ang="0">
                  <a:pos x="135" y="55"/>
                </a:cxn>
                <a:cxn ang="0">
                  <a:pos x="141" y="62"/>
                </a:cxn>
                <a:cxn ang="0">
                  <a:pos x="143" y="65"/>
                </a:cxn>
                <a:cxn ang="0">
                  <a:pos x="145" y="67"/>
                </a:cxn>
                <a:cxn ang="0">
                  <a:pos x="145" y="74"/>
                </a:cxn>
                <a:cxn ang="0">
                  <a:pos x="143" y="77"/>
                </a:cxn>
                <a:cxn ang="0">
                  <a:pos x="141" y="80"/>
                </a:cxn>
                <a:cxn ang="0">
                  <a:pos x="138" y="81"/>
                </a:cxn>
                <a:cxn ang="0">
                  <a:pos x="137" y="83"/>
                </a:cxn>
                <a:cxn ang="0">
                  <a:pos x="130" y="83"/>
                </a:cxn>
                <a:cxn ang="0">
                  <a:pos x="127" y="81"/>
                </a:cxn>
                <a:cxn ang="0">
                  <a:pos x="124" y="78"/>
                </a:cxn>
                <a:cxn ang="0">
                  <a:pos x="123" y="76"/>
                </a:cxn>
                <a:cxn ang="0">
                  <a:pos x="117" y="70"/>
                </a:cxn>
                <a:cxn ang="0">
                  <a:pos x="110" y="62"/>
                </a:cxn>
                <a:cxn ang="0">
                  <a:pos x="101" y="52"/>
                </a:cxn>
                <a:cxn ang="0">
                  <a:pos x="90" y="43"/>
                </a:cxn>
                <a:cxn ang="0">
                  <a:pos x="77" y="34"/>
                </a:cxn>
                <a:cxn ang="0">
                  <a:pos x="65" y="28"/>
                </a:cxn>
                <a:cxn ang="0">
                  <a:pos x="53" y="23"/>
                </a:cxn>
                <a:cxn ang="0">
                  <a:pos x="33" y="23"/>
                </a:cxn>
                <a:cxn ang="0">
                  <a:pos x="27" y="26"/>
                </a:cxn>
                <a:cxn ang="0">
                  <a:pos x="20" y="28"/>
                </a:cxn>
                <a:cxn ang="0">
                  <a:pos x="11" y="29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2" y="14"/>
                </a:cxn>
                <a:cxn ang="0">
                  <a:pos x="7" y="8"/>
                </a:cxn>
                <a:cxn ang="0">
                  <a:pos x="20" y="4"/>
                </a:cxn>
                <a:cxn ang="0">
                  <a:pos x="29" y="1"/>
                </a:cxn>
                <a:cxn ang="0">
                  <a:pos x="40" y="0"/>
                </a:cxn>
              </a:cxnLst>
              <a:rect l="0" t="0" r="r" b="b"/>
              <a:pathLst>
                <a:path w="145" h="83">
                  <a:moveTo>
                    <a:pt x="40" y="0"/>
                  </a:moveTo>
                  <a:lnTo>
                    <a:pt x="55" y="1"/>
                  </a:lnTo>
                  <a:lnTo>
                    <a:pt x="73" y="6"/>
                  </a:lnTo>
                  <a:lnTo>
                    <a:pt x="88" y="14"/>
                  </a:lnTo>
                  <a:lnTo>
                    <a:pt x="102" y="23"/>
                  </a:lnTo>
                  <a:lnTo>
                    <a:pt x="116" y="34"/>
                  </a:lnTo>
                  <a:lnTo>
                    <a:pt x="127" y="45"/>
                  </a:lnTo>
                  <a:lnTo>
                    <a:pt x="135" y="55"/>
                  </a:lnTo>
                  <a:lnTo>
                    <a:pt x="141" y="62"/>
                  </a:lnTo>
                  <a:lnTo>
                    <a:pt x="143" y="65"/>
                  </a:lnTo>
                  <a:lnTo>
                    <a:pt x="145" y="67"/>
                  </a:lnTo>
                  <a:lnTo>
                    <a:pt x="145" y="74"/>
                  </a:lnTo>
                  <a:lnTo>
                    <a:pt x="143" y="77"/>
                  </a:lnTo>
                  <a:lnTo>
                    <a:pt x="141" y="80"/>
                  </a:lnTo>
                  <a:lnTo>
                    <a:pt x="138" y="81"/>
                  </a:lnTo>
                  <a:lnTo>
                    <a:pt x="137" y="83"/>
                  </a:lnTo>
                  <a:lnTo>
                    <a:pt x="130" y="83"/>
                  </a:lnTo>
                  <a:lnTo>
                    <a:pt x="127" y="81"/>
                  </a:lnTo>
                  <a:lnTo>
                    <a:pt x="124" y="78"/>
                  </a:lnTo>
                  <a:lnTo>
                    <a:pt x="123" y="76"/>
                  </a:lnTo>
                  <a:lnTo>
                    <a:pt x="117" y="70"/>
                  </a:lnTo>
                  <a:lnTo>
                    <a:pt x="110" y="62"/>
                  </a:lnTo>
                  <a:lnTo>
                    <a:pt x="101" y="52"/>
                  </a:lnTo>
                  <a:lnTo>
                    <a:pt x="90" y="43"/>
                  </a:lnTo>
                  <a:lnTo>
                    <a:pt x="77" y="34"/>
                  </a:lnTo>
                  <a:lnTo>
                    <a:pt x="65" y="28"/>
                  </a:lnTo>
                  <a:lnTo>
                    <a:pt x="53" y="23"/>
                  </a:lnTo>
                  <a:lnTo>
                    <a:pt x="33" y="23"/>
                  </a:lnTo>
                  <a:lnTo>
                    <a:pt x="27" y="26"/>
                  </a:lnTo>
                  <a:lnTo>
                    <a:pt x="20" y="28"/>
                  </a:lnTo>
                  <a:lnTo>
                    <a:pt x="11" y="29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7" y="8"/>
                  </a:lnTo>
                  <a:lnTo>
                    <a:pt x="20" y="4"/>
                  </a:lnTo>
                  <a:lnTo>
                    <a:pt x="29" y="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782888" y="2830513"/>
              <a:ext cx="217488" cy="24765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03" y="2"/>
                </a:cxn>
                <a:cxn ang="0">
                  <a:pos x="107" y="4"/>
                </a:cxn>
                <a:cxn ang="0">
                  <a:pos x="110" y="13"/>
                </a:cxn>
                <a:cxn ang="0">
                  <a:pos x="108" y="17"/>
                </a:cxn>
                <a:cxn ang="0">
                  <a:pos x="107" y="19"/>
                </a:cxn>
                <a:cxn ang="0">
                  <a:pos x="107" y="37"/>
                </a:cxn>
                <a:cxn ang="0">
                  <a:pos x="111" y="51"/>
                </a:cxn>
                <a:cxn ang="0">
                  <a:pos x="119" y="66"/>
                </a:cxn>
                <a:cxn ang="0">
                  <a:pos x="134" y="83"/>
                </a:cxn>
                <a:cxn ang="0">
                  <a:pos x="158" y="101"/>
                </a:cxn>
                <a:cxn ang="0">
                  <a:pos x="194" y="127"/>
                </a:cxn>
                <a:cxn ang="0">
                  <a:pos x="222" y="156"/>
                </a:cxn>
                <a:cxn ang="0">
                  <a:pos x="244" y="187"/>
                </a:cxn>
                <a:cxn ang="0">
                  <a:pos x="261" y="222"/>
                </a:cxn>
                <a:cxn ang="0">
                  <a:pos x="271" y="260"/>
                </a:cxn>
                <a:cxn ang="0">
                  <a:pos x="273" y="300"/>
                </a:cxn>
                <a:cxn ang="0">
                  <a:pos x="272" y="305"/>
                </a:cxn>
                <a:cxn ang="0">
                  <a:pos x="266" y="311"/>
                </a:cxn>
                <a:cxn ang="0">
                  <a:pos x="261" y="312"/>
                </a:cxn>
                <a:cxn ang="0">
                  <a:pos x="11" y="312"/>
                </a:cxn>
                <a:cxn ang="0">
                  <a:pos x="7" y="311"/>
                </a:cxn>
                <a:cxn ang="0">
                  <a:pos x="3" y="308"/>
                </a:cxn>
                <a:cxn ang="0">
                  <a:pos x="1" y="305"/>
                </a:cxn>
                <a:cxn ang="0">
                  <a:pos x="0" y="300"/>
                </a:cxn>
                <a:cxn ang="0">
                  <a:pos x="1" y="296"/>
                </a:cxn>
                <a:cxn ang="0">
                  <a:pos x="3" y="293"/>
                </a:cxn>
                <a:cxn ang="0">
                  <a:pos x="7" y="290"/>
                </a:cxn>
                <a:cxn ang="0">
                  <a:pos x="11" y="289"/>
                </a:cxn>
                <a:cxn ang="0">
                  <a:pos x="250" y="289"/>
                </a:cxn>
                <a:cxn ang="0">
                  <a:pos x="246" y="255"/>
                </a:cxn>
                <a:cxn ang="0">
                  <a:pos x="236" y="223"/>
                </a:cxn>
                <a:cxn ang="0">
                  <a:pos x="222" y="194"/>
                </a:cxn>
                <a:cxn ang="0">
                  <a:pos x="202" y="168"/>
                </a:cxn>
                <a:cxn ang="0">
                  <a:pos x="177" y="143"/>
                </a:cxn>
                <a:cxn ang="0">
                  <a:pos x="145" y="120"/>
                </a:cxn>
                <a:cxn ang="0">
                  <a:pos x="119" y="99"/>
                </a:cxn>
                <a:cxn ang="0">
                  <a:pos x="101" y="80"/>
                </a:cxn>
                <a:cxn ang="0">
                  <a:pos x="90" y="61"/>
                </a:cxn>
                <a:cxn ang="0">
                  <a:pos x="85" y="44"/>
                </a:cxn>
                <a:cxn ang="0">
                  <a:pos x="84" y="30"/>
                </a:cxn>
                <a:cxn ang="0">
                  <a:pos x="85" y="18"/>
                </a:cxn>
                <a:cxn ang="0">
                  <a:pos x="86" y="10"/>
                </a:cxn>
                <a:cxn ang="0">
                  <a:pos x="88" y="7"/>
                </a:cxn>
                <a:cxn ang="0">
                  <a:pos x="90" y="3"/>
                </a:cxn>
                <a:cxn ang="0">
                  <a:pos x="99" y="0"/>
                </a:cxn>
              </a:cxnLst>
              <a:rect l="0" t="0" r="r" b="b"/>
              <a:pathLst>
                <a:path w="273" h="312">
                  <a:moveTo>
                    <a:pt x="99" y="0"/>
                  </a:moveTo>
                  <a:lnTo>
                    <a:pt x="103" y="2"/>
                  </a:lnTo>
                  <a:lnTo>
                    <a:pt x="107" y="4"/>
                  </a:lnTo>
                  <a:lnTo>
                    <a:pt x="110" y="13"/>
                  </a:lnTo>
                  <a:lnTo>
                    <a:pt x="108" y="17"/>
                  </a:lnTo>
                  <a:lnTo>
                    <a:pt x="107" y="19"/>
                  </a:lnTo>
                  <a:lnTo>
                    <a:pt x="107" y="37"/>
                  </a:lnTo>
                  <a:lnTo>
                    <a:pt x="111" y="51"/>
                  </a:lnTo>
                  <a:lnTo>
                    <a:pt x="119" y="66"/>
                  </a:lnTo>
                  <a:lnTo>
                    <a:pt x="134" y="83"/>
                  </a:lnTo>
                  <a:lnTo>
                    <a:pt x="158" y="101"/>
                  </a:lnTo>
                  <a:lnTo>
                    <a:pt x="194" y="127"/>
                  </a:lnTo>
                  <a:lnTo>
                    <a:pt x="222" y="156"/>
                  </a:lnTo>
                  <a:lnTo>
                    <a:pt x="244" y="187"/>
                  </a:lnTo>
                  <a:lnTo>
                    <a:pt x="261" y="222"/>
                  </a:lnTo>
                  <a:lnTo>
                    <a:pt x="271" y="260"/>
                  </a:lnTo>
                  <a:lnTo>
                    <a:pt x="273" y="300"/>
                  </a:lnTo>
                  <a:lnTo>
                    <a:pt x="272" y="305"/>
                  </a:lnTo>
                  <a:lnTo>
                    <a:pt x="266" y="311"/>
                  </a:lnTo>
                  <a:lnTo>
                    <a:pt x="261" y="312"/>
                  </a:lnTo>
                  <a:lnTo>
                    <a:pt x="11" y="312"/>
                  </a:lnTo>
                  <a:lnTo>
                    <a:pt x="7" y="311"/>
                  </a:lnTo>
                  <a:lnTo>
                    <a:pt x="3" y="308"/>
                  </a:lnTo>
                  <a:lnTo>
                    <a:pt x="1" y="305"/>
                  </a:lnTo>
                  <a:lnTo>
                    <a:pt x="0" y="300"/>
                  </a:lnTo>
                  <a:lnTo>
                    <a:pt x="1" y="296"/>
                  </a:lnTo>
                  <a:lnTo>
                    <a:pt x="3" y="293"/>
                  </a:lnTo>
                  <a:lnTo>
                    <a:pt x="7" y="290"/>
                  </a:lnTo>
                  <a:lnTo>
                    <a:pt x="11" y="289"/>
                  </a:lnTo>
                  <a:lnTo>
                    <a:pt x="250" y="289"/>
                  </a:lnTo>
                  <a:lnTo>
                    <a:pt x="246" y="255"/>
                  </a:lnTo>
                  <a:lnTo>
                    <a:pt x="236" y="223"/>
                  </a:lnTo>
                  <a:lnTo>
                    <a:pt x="222" y="194"/>
                  </a:lnTo>
                  <a:lnTo>
                    <a:pt x="202" y="168"/>
                  </a:lnTo>
                  <a:lnTo>
                    <a:pt x="177" y="143"/>
                  </a:lnTo>
                  <a:lnTo>
                    <a:pt x="145" y="120"/>
                  </a:lnTo>
                  <a:lnTo>
                    <a:pt x="119" y="99"/>
                  </a:lnTo>
                  <a:lnTo>
                    <a:pt x="101" y="80"/>
                  </a:lnTo>
                  <a:lnTo>
                    <a:pt x="90" y="61"/>
                  </a:lnTo>
                  <a:lnTo>
                    <a:pt x="85" y="44"/>
                  </a:lnTo>
                  <a:lnTo>
                    <a:pt x="84" y="30"/>
                  </a:lnTo>
                  <a:lnTo>
                    <a:pt x="85" y="18"/>
                  </a:lnTo>
                  <a:lnTo>
                    <a:pt x="86" y="10"/>
                  </a:lnTo>
                  <a:lnTo>
                    <a:pt x="88" y="7"/>
                  </a:lnTo>
                  <a:lnTo>
                    <a:pt x="9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2809876" y="2905126"/>
              <a:ext cx="111125" cy="1619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8" y="0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51" y="52"/>
                </a:cxn>
                <a:cxn ang="0">
                  <a:pos x="52" y="56"/>
                </a:cxn>
                <a:cxn ang="0">
                  <a:pos x="50" y="65"/>
                </a:cxn>
                <a:cxn ang="0">
                  <a:pos x="23" y="98"/>
                </a:cxn>
                <a:cxn ang="0">
                  <a:pos x="34" y="162"/>
                </a:cxn>
                <a:cxn ang="0">
                  <a:pos x="120" y="28"/>
                </a:cxn>
                <a:cxn ang="0">
                  <a:pos x="128" y="22"/>
                </a:cxn>
                <a:cxn ang="0">
                  <a:pos x="132" y="22"/>
                </a:cxn>
                <a:cxn ang="0">
                  <a:pos x="136" y="23"/>
                </a:cxn>
                <a:cxn ang="0">
                  <a:pos x="139" y="26"/>
                </a:cxn>
                <a:cxn ang="0">
                  <a:pos x="140" y="29"/>
                </a:cxn>
                <a:cxn ang="0">
                  <a:pos x="140" y="36"/>
                </a:cxn>
                <a:cxn ang="0">
                  <a:pos x="139" y="39"/>
                </a:cxn>
                <a:cxn ang="0">
                  <a:pos x="37" y="199"/>
                </a:cxn>
                <a:cxn ang="0">
                  <a:pos x="32" y="205"/>
                </a:cxn>
                <a:cxn ang="0">
                  <a:pos x="25" y="205"/>
                </a:cxn>
                <a:cxn ang="0">
                  <a:pos x="19" y="202"/>
                </a:cxn>
                <a:cxn ang="0">
                  <a:pos x="18" y="199"/>
                </a:cxn>
                <a:cxn ang="0">
                  <a:pos x="17" y="195"/>
                </a:cxn>
                <a:cxn ang="0">
                  <a:pos x="0" y="96"/>
                </a:cxn>
                <a:cxn ang="0">
                  <a:pos x="3" y="88"/>
                </a:cxn>
                <a:cxn ang="0">
                  <a:pos x="28" y="56"/>
                </a:cxn>
                <a:cxn ang="0">
                  <a:pos x="6" y="17"/>
                </a:cxn>
                <a:cxn ang="0">
                  <a:pos x="4" y="12"/>
                </a:cxn>
                <a:cxn ang="0">
                  <a:pos x="7" y="4"/>
                </a:cxn>
                <a:cxn ang="0">
                  <a:pos x="11" y="1"/>
                </a:cxn>
                <a:cxn ang="0">
                  <a:pos x="14" y="0"/>
                </a:cxn>
              </a:cxnLst>
              <a:rect l="0" t="0" r="r" b="b"/>
              <a:pathLst>
                <a:path w="140" h="205">
                  <a:moveTo>
                    <a:pt x="14" y="0"/>
                  </a:moveTo>
                  <a:lnTo>
                    <a:pt x="18" y="0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51" y="52"/>
                  </a:lnTo>
                  <a:lnTo>
                    <a:pt x="52" y="56"/>
                  </a:lnTo>
                  <a:lnTo>
                    <a:pt x="50" y="65"/>
                  </a:lnTo>
                  <a:lnTo>
                    <a:pt x="23" y="98"/>
                  </a:lnTo>
                  <a:lnTo>
                    <a:pt x="34" y="162"/>
                  </a:lnTo>
                  <a:lnTo>
                    <a:pt x="120" y="28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6" y="23"/>
                  </a:lnTo>
                  <a:lnTo>
                    <a:pt x="139" y="26"/>
                  </a:lnTo>
                  <a:lnTo>
                    <a:pt x="140" y="29"/>
                  </a:lnTo>
                  <a:lnTo>
                    <a:pt x="140" y="36"/>
                  </a:lnTo>
                  <a:lnTo>
                    <a:pt x="139" y="39"/>
                  </a:lnTo>
                  <a:lnTo>
                    <a:pt x="37" y="199"/>
                  </a:lnTo>
                  <a:lnTo>
                    <a:pt x="32" y="205"/>
                  </a:lnTo>
                  <a:lnTo>
                    <a:pt x="25" y="205"/>
                  </a:lnTo>
                  <a:lnTo>
                    <a:pt x="19" y="202"/>
                  </a:lnTo>
                  <a:lnTo>
                    <a:pt x="18" y="199"/>
                  </a:lnTo>
                  <a:lnTo>
                    <a:pt x="17" y="195"/>
                  </a:lnTo>
                  <a:lnTo>
                    <a:pt x="0" y="96"/>
                  </a:lnTo>
                  <a:lnTo>
                    <a:pt x="3" y="88"/>
                  </a:lnTo>
                  <a:lnTo>
                    <a:pt x="28" y="56"/>
                  </a:lnTo>
                  <a:lnTo>
                    <a:pt x="6" y="17"/>
                  </a:lnTo>
                  <a:lnTo>
                    <a:pt x="4" y="12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746376" y="2882901"/>
              <a:ext cx="136525" cy="3651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4" y="0"/>
                </a:cxn>
                <a:cxn ang="0">
                  <a:pos x="167" y="1"/>
                </a:cxn>
                <a:cxn ang="0">
                  <a:pos x="169" y="4"/>
                </a:cxn>
                <a:cxn ang="0">
                  <a:pos x="171" y="6"/>
                </a:cxn>
                <a:cxn ang="0">
                  <a:pos x="172" y="11"/>
                </a:cxn>
                <a:cxn ang="0">
                  <a:pos x="172" y="13"/>
                </a:cxn>
                <a:cxn ang="0">
                  <a:pos x="171" y="17"/>
                </a:cxn>
                <a:cxn ang="0">
                  <a:pos x="168" y="20"/>
                </a:cxn>
                <a:cxn ang="0">
                  <a:pos x="153" y="30"/>
                </a:cxn>
                <a:cxn ang="0">
                  <a:pos x="132" y="38"/>
                </a:cxn>
                <a:cxn ang="0">
                  <a:pos x="110" y="44"/>
                </a:cxn>
                <a:cxn ang="0">
                  <a:pos x="86" y="45"/>
                </a:cxn>
                <a:cxn ang="0">
                  <a:pos x="62" y="44"/>
                </a:cxn>
                <a:cxn ang="0">
                  <a:pos x="40" y="39"/>
                </a:cxn>
                <a:cxn ang="0">
                  <a:pos x="21" y="31"/>
                </a:cxn>
                <a:cxn ang="0">
                  <a:pos x="5" y="22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3" y="5"/>
                </a:cxn>
                <a:cxn ang="0">
                  <a:pos x="6" y="2"/>
                </a:cxn>
                <a:cxn ang="0">
                  <a:pos x="9" y="1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36" y="13"/>
                </a:cxn>
                <a:cxn ang="0">
                  <a:pos x="59" y="20"/>
                </a:cxn>
                <a:cxn ang="0">
                  <a:pos x="86" y="23"/>
                </a:cxn>
                <a:cxn ang="0">
                  <a:pos x="112" y="20"/>
                </a:cxn>
                <a:cxn ang="0">
                  <a:pos x="136" y="13"/>
                </a:cxn>
                <a:cxn ang="0">
                  <a:pos x="154" y="2"/>
                </a:cxn>
                <a:cxn ang="0">
                  <a:pos x="160" y="0"/>
                </a:cxn>
              </a:cxnLst>
              <a:rect l="0" t="0" r="r" b="b"/>
              <a:pathLst>
                <a:path w="172" h="45">
                  <a:moveTo>
                    <a:pt x="160" y="0"/>
                  </a:moveTo>
                  <a:lnTo>
                    <a:pt x="164" y="0"/>
                  </a:lnTo>
                  <a:lnTo>
                    <a:pt x="167" y="1"/>
                  </a:lnTo>
                  <a:lnTo>
                    <a:pt x="169" y="4"/>
                  </a:lnTo>
                  <a:lnTo>
                    <a:pt x="171" y="6"/>
                  </a:lnTo>
                  <a:lnTo>
                    <a:pt x="172" y="11"/>
                  </a:lnTo>
                  <a:lnTo>
                    <a:pt x="172" y="13"/>
                  </a:lnTo>
                  <a:lnTo>
                    <a:pt x="171" y="17"/>
                  </a:lnTo>
                  <a:lnTo>
                    <a:pt x="168" y="20"/>
                  </a:lnTo>
                  <a:lnTo>
                    <a:pt x="153" y="30"/>
                  </a:lnTo>
                  <a:lnTo>
                    <a:pt x="132" y="38"/>
                  </a:lnTo>
                  <a:lnTo>
                    <a:pt x="110" y="44"/>
                  </a:lnTo>
                  <a:lnTo>
                    <a:pt x="86" y="45"/>
                  </a:lnTo>
                  <a:lnTo>
                    <a:pt x="62" y="44"/>
                  </a:lnTo>
                  <a:lnTo>
                    <a:pt x="40" y="39"/>
                  </a:lnTo>
                  <a:lnTo>
                    <a:pt x="21" y="31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36" y="13"/>
                  </a:lnTo>
                  <a:lnTo>
                    <a:pt x="59" y="20"/>
                  </a:lnTo>
                  <a:lnTo>
                    <a:pt x="86" y="23"/>
                  </a:lnTo>
                  <a:lnTo>
                    <a:pt x="112" y="20"/>
                  </a:lnTo>
                  <a:lnTo>
                    <a:pt x="136" y="13"/>
                  </a:lnTo>
                  <a:lnTo>
                    <a:pt x="154" y="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818263" y="1866611"/>
            <a:ext cx="1062802" cy="972466"/>
            <a:chOff x="8350310" y="4123579"/>
            <a:chExt cx="1062802" cy="972466"/>
          </a:xfrm>
        </p:grpSpPr>
        <p:sp>
          <p:nvSpPr>
            <p:cNvPr id="70" name="Шестиугольник 69"/>
            <p:cNvSpPr/>
            <p:nvPr/>
          </p:nvSpPr>
          <p:spPr>
            <a:xfrm flipH="1">
              <a:off x="8350310" y="4141849"/>
              <a:ext cx="1062802" cy="943451"/>
            </a:xfrm>
            <a:prstGeom prst="hexagon">
              <a:avLst/>
            </a:prstGeom>
            <a:gradFill flip="none" rotWithShape="1">
              <a:gsLst>
                <a:gs pos="0">
                  <a:srgbClr val="B7CB55">
                    <a:shade val="30000"/>
                    <a:satMod val="115000"/>
                  </a:srgbClr>
                </a:gs>
                <a:gs pos="50000">
                  <a:srgbClr val="B7CB55">
                    <a:shade val="67500"/>
                    <a:satMod val="115000"/>
                  </a:srgbClr>
                </a:gs>
                <a:gs pos="100000">
                  <a:srgbClr val="B7CB55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78851">
                <a:defRPr/>
              </a:pPr>
              <a:endParaRPr lang="ru-RU" dirty="0"/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rot="16200000" flipH="1">
              <a:off x="8005976" y="4489195"/>
              <a:ext cx="972466" cy="24123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Дуга 71"/>
          <p:cNvSpPr/>
          <p:nvPr/>
        </p:nvSpPr>
        <p:spPr>
          <a:xfrm>
            <a:off x="7351048" y="1911427"/>
            <a:ext cx="2257899" cy="2434115"/>
          </a:xfrm>
          <a:prstGeom prst="arc">
            <a:avLst>
              <a:gd name="adj1" fmla="val 10881533"/>
              <a:gd name="adj2" fmla="val 16849001"/>
            </a:avLst>
          </a:prstGeom>
          <a:ln w="28575">
            <a:solidFill>
              <a:srgbClr val="189488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254914" y="6256279"/>
            <a:ext cx="2807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26330" y="1625404"/>
            <a:ext cx="164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предоставление доступа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02803" y="3063941"/>
            <a:ext cx="164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61272" y="3424747"/>
            <a:ext cx="124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данными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9103087" y="2126950"/>
            <a:ext cx="506411" cy="552210"/>
            <a:chOff x="7446963" y="3408603"/>
            <a:chExt cx="506411" cy="552210"/>
          </a:xfrm>
        </p:grpSpPr>
        <p:sp>
          <p:nvSpPr>
            <p:cNvPr id="79" name="Freeform 32"/>
            <p:cNvSpPr>
              <a:spLocks noEditPoints="1"/>
            </p:cNvSpPr>
            <p:nvPr/>
          </p:nvSpPr>
          <p:spPr bwMode="auto">
            <a:xfrm>
              <a:off x="7446963" y="3408603"/>
              <a:ext cx="506411" cy="55221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387" y="35"/>
                </a:cxn>
                <a:cxn ang="0">
                  <a:pos x="387" y="153"/>
                </a:cxn>
                <a:cxn ang="0">
                  <a:pos x="384" y="196"/>
                </a:cxn>
                <a:cxn ang="0">
                  <a:pos x="379" y="234"/>
                </a:cxn>
                <a:cxn ang="0">
                  <a:pos x="371" y="268"/>
                </a:cxn>
                <a:cxn ang="0">
                  <a:pos x="358" y="298"/>
                </a:cxn>
                <a:cxn ang="0">
                  <a:pos x="344" y="324"/>
                </a:cxn>
                <a:cxn ang="0">
                  <a:pos x="327" y="346"/>
                </a:cxn>
                <a:cxn ang="0">
                  <a:pos x="304" y="368"/>
                </a:cxn>
                <a:cxn ang="0">
                  <a:pos x="279" y="387"/>
                </a:cxn>
                <a:cxn ang="0">
                  <a:pos x="253" y="400"/>
                </a:cxn>
                <a:cxn ang="0">
                  <a:pos x="224" y="413"/>
                </a:cxn>
                <a:cxn ang="0">
                  <a:pos x="193" y="422"/>
                </a:cxn>
                <a:cxn ang="0">
                  <a:pos x="163" y="413"/>
                </a:cxn>
                <a:cxn ang="0">
                  <a:pos x="134" y="400"/>
                </a:cxn>
                <a:cxn ang="0">
                  <a:pos x="108" y="387"/>
                </a:cxn>
                <a:cxn ang="0">
                  <a:pos x="83" y="368"/>
                </a:cxn>
                <a:cxn ang="0">
                  <a:pos x="60" y="346"/>
                </a:cxn>
                <a:cxn ang="0">
                  <a:pos x="43" y="324"/>
                </a:cxn>
                <a:cxn ang="0">
                  <a:pos x="29" y="298"/>
                </a:cxn>
                <a:cxn ang="0">
                  <a:pos x="17" y="268"/>
                </a:cxn>
                <a:cxn ang="0">
                  <a:pos x="8" y="234"/>
                </a:cxn>
                <a:cxn ang="0">
                  <a:pos x="3" y="196"/>
                </a:cxn>
                <a:cxn ang="0">
                  <a:pos x="0" y="153"/>
                </a:cxn>
                <a:cxn ang="0">
                  <a:pos x="0" y="35"/>
                </a:cxn>
                <a:cxn ang="0">
                  <a:pos x="193" y="0"/>
                </a:cxn>
                <a:cxn ang="0">
                  <a:pos x="193" y="25"/>
                </a:cxn>
                <a:cxn ang="0">
                  <a:pos x="25" y="56"/>
                </a:cxn>
                <a:cxn ang="0">
                  <a:pos x="25" y="153"/>
                </a:cxn>
                <a:cxn ang="0">
                  <a:pos x="27" y="193"/>
                </a:cxn>
                <a:cxn ang="0">
                  <a:pos x="32" y="228"/>
                </a:cxn>
                <a:cxn ang="0">
                  <a:pos x="40" y="259"/>
                </a:cxn>
                <a:cxn ang="0">
                  <a:pos x="50" y="286"/>
                </a:cxn>
                <a:cxn ang="0">
                  <a:pos x="64" y="309"/>
                </a:cxn>
                <a:cxn ang="0">
                  <a:pos x="79" y="329"/>
                </a:cxn>
                <a:cxn ang="0">
                  <a:pos x="99" y="349"/>
                </a:cxn>
                <a:cxn ang="0">
                  <a:pos x="120" y="365"/>
                </a:cxn>
                <a:cxn ang="0">
                  <a:pos x="144" y="378"/>
                </a:cxn>
                <a:cxn ang="0">
                  <a:pos x="168" y="388"/>
                </a:cxn>
                <a:cxn ang="0">
                  <a:pos x="193" y="395"/>
                </a:cxn>
                <a:cxn ang="0">
                  <a:pos x="218" y="388"/>
                </a:cxn>
                <a:cxn ang="0">
                  <a:pos x="243" y="378"/>
                </a:cxn>
                <a:cxn ang="0">
                  <a:pos x="267" y="365"/>
                </a:cxn>
                <a:cxn ang="0">
                  <a:pos x="288" y="349"/>
                </a:cxn>
                <a:cxn ang="0">
                  <a:pos x="308" y="329"/>
                </a:cxn>
                <a:cxn ang="0">
                  <a:pos x="323" y="309"/>
                </a:cxn>
                <a:cxn ang="0">
                  <a:pos x="337" y="286"/>
                </a:cxn>
                <a:cxn ang="0">
                  <a:pos x="347" y="259"/>
                </a:cxn>
                <a:cxn ang="0">
                  <a:pos x="356" y="228"/>
                </a:cxn>
                <a:cxn ang="0">
                  <a:pos x="361" y="193"/>
                </a:cxn>
                <a:cxn ang="0">
                  <a:pos x="362" y="153"/>
                </a:cxn>
                <a:cxn ang="0">
                  <a:pos x="362" y="56"/>
                </a:cxn>
                <a:cxn ang="0">
                  <a:pos x="193" y="25"/>
                </a:cxn>
              </a:cxnLst>
              <a:rect l="0" t="0" r="r" b="b"/>
              <a:pathLst>
                <a:path w="387" h="422">
                  <a:moveTo>
                    <a:pt x="193" y="0"/>
                  </a:moveTo>
                  <a:lnTo>
                    <a:pt x="387" y="35"/>
                  </a:lnTo>
                  <a:lnTo>
                    <a:pt x="387" y="153"/>
                  </a:lnTo>
                  <a:lnTo>
                    <a:pt x="384" y="196"/>
                  </a:lnTo>
                  <a:lnTo>
                    <a:pt x="379" y="234"/>
                  </a:lnTo>
                  <a:lnTo>
                    <a:pt x="371" y="268"/>
                  </a:lnTo>
                  <a:lnTo>
                    <a:pt x="358" y="298"/>
                  </a:lnTo>
                  <a:lnTo>
                    <a:pt x="344" y="324"/>
                  </a:lnTo>
                  <a:lnTo>
                    <a:pt x="327" y="346"/>
                  </a:lnTo>
                  <a:lnTo>
                    <a:pt x="304" y="368"/>
                  </a:lnTo>
                  <a:lnTo>
                    <a:pt x="279" y="387"/>
                  </a:lnTo>
                  <a:lnTo>
                    <a:pt x="253" y="400"/>
                  </a:lnTo>
                  <a:lnTo>
                    <a:pt x="224" y="413"/>
                  </a:lnTo>
                  <a:lnTo>
                    <a:pt x="193" y="422"/>
                  </a:lnTo>
                  <a:lnTo>
                    <a:pt x="163" y="413"/>
                  </a:lnTo>
                  <a:lnTo>
                    <a:pt x="134" y="400"/>
                  </a:lnTo>
                  <a:lnTo>
                    <a:pt x="108" y="387"/>
                  </a:lnTo>
                  <a:lnTo>
                    <a:pt x="83" y="368"/>
                  </a:lnTo>
                  <a:lnTo>
                    <a:pt x="60" y="346"/>
                  </a:lnTo>
                  <a:lnTo>
                    <a:pt x="43" y="324"/>
                  </a:lnTo>
                  <a:lnTo>
                    <a:pt x="29" y="298"/>
                  </a:lnTo>
                  <a:lnTo>
                    <a:pt x="17" y="268"/>
                  </a:lnTo>
                  <a:lnTo>
                    <a:pt x="8" y="234"/>
                  </a:lnTo>
                  <a:lnTo>
                    <a:pt x="3" y="196"/>
                  </a:lnTo>
                  <a:lnTo>
                    <a:pt x="0" y="153"/>
                  </a:lnTo>
                  <a:lnTo>
                    <a:pt x="0" y="35"/>
                  </a:lnTo>
                  <a:lnTo>
                    <a:pt x="193" y="0"/>
                  </a:lnTo>
                  <a:close/>
                  <a:moveTo>
                    <a:pt x="193" y="25"/>
                  </a:moveTo>
                  <a:lnTo>
                    <a:pt x="25" y="56"/>
                  </a:lnTo>
                  <a:lnTo>
                    <a:pt x="25" y="153"/>
                  </a:lnTo>
                  <a:lnTo>
                    <a:pt x="27" y="193"/>
                  </a:lnTo>
                  <a:lnTo>
                    <a:pt x="32" y="228"/>
                  </a:lnTo>
                  <a:lnTo>
                    <a:pt x="40" y="259"/>
                  </a:lnTo>
                  <a:lnTo>
                    <a:pt x="50" y="286"/>
                  </a:lnTo>
                  <a:lnTo>
                    <a:pt x="64" y="309"/>
                  </a:lnTo>
                  <a:lnTo>
                    <a:pt x="79" y="329"/>
                  </a:lnTo>
                  <a:lnTo>
                    <a:pt x="99" y="349"/>
                  </a:lnTo>
                  <a:lnTo>
                    <a:pt x="120" y="365"/>
                  </a:lnTo>
                  <a:lnTo>
                    <a:pt x="144" y="378"/>
                  </a:lnTo>
                  <a:lnTo>
                    <a:pt x="168" y="388"/>
                  </a:lnTo>
                  <a:lnTo>
                    <a:pt x="193" y="395"/>
                  </a:lnTo>
                  <a:lnTo>
                    <a:pt x="218" y="388"/>
                  </a:lnTo>
                  <a:lnTo>
                    <a:pt x="243" y="378"/>
                  </a:lnTo>
                  <a:lnTo>
                    <a:pt x="267" y="365"/>
                  </a:lnTo>
                  <a:lnTo>
                    <a:pt x="288" y="349"/>
                  </a:lnTo>
                  <a:lnTo>
                    <a:pt x="308" y="329"/>
                  </a:lnTo>
                  <a:lnTo>
                    <a:pt x="323" y="309"/>
                  </a:lnTo>
                  <a:lnTo>
                    <a:pt x="337" y="286"/>
                  </a:lnTo>
                  <a:lnTo>
                    <a:pt x="347" y="259"/>
                  </a:lnTo>
                  <a:lnTo>
                    <a:pt x="356" y="228"/>
                  </a:lnTo>
                  <a:lnTo>
                    <a:pt x="361" y="193"/>
                  </a:lnTo>
                  <a:lnTo>
                    <a:pt x="362" y="153"/>
                  </a:lnTo>
                  <a:lnTo>
                    <a:pt x="362" y="56"/>
                  </a:lnTo>
                  <a:lnTo>
                    <a:pt x="193" y="2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2"/>
            <p:cNvSpPr>
              <a:spLocks noEditPoints="1"/>
            </p:cNvSpPr>
            <p:nvPr/>
          </p:nvSpPr>
          <p:spPr bwMode="auto">
            <a:xfrm>
              <a:off x="7562850" y="3543300"/>
              <a:ext cx="269875" cy="252413"/>
            </a:xfrm>
            <a:custGeom>
              <a:avLst/>
              <a:gdLst/>
              <a:ahLst/>
              <a:cxnLst>
                <a:cxn ang="0">
                  <a:pos x="66" y="74"/>
                </a:cxn>
                <a:cxn ang="0">
                  <a:pos x="70" y="87"/>
                </a:cxn>
                <a:cxn ang="0">
                  <a:pos x="76" y="93"/>
                </a:cxn>
                <a:cxn ang="0">
                  <a:pos x="27" y="69"/>
                </a:cxn>
                <a:cxn ang="0">
                  <a:pos x="0" y="54"/>
                </a:cxn>
                <a:cxn ang="0">
                  <a:pos x="27" y="45"/>
                </a:cxn>
                <a:cxn ang="0">
                  <a:pos x="60" y="33"/>
                </a:cxn>
                <a:cxn ang="0">
                  <a:pos x="75" y="49"/>
                </a:cxn>
                <a:cxn ang="0">
                  <a:pos x="70" y="26"/>
                </a:cxn>
                <a:cxn ang="0">
                  <a:pos x="75" y="4"/>
                </a:cxn>
                <a:cxn ang="0">
                  <a:pos x="94" y="4"/>
                </a:cxn>
                <a:cxn ang="0">
                  <a:pos x="102" y="21"/>
                </a:cxn>
                <a:cxn ang="0">
                  <a:pos x="90" y="32"/>
                </a:cxn>
                <a:cxn ang="0">
                  <a:pos x="95" y="45"/>
                </a:cxn>
                <a:cxn ang="0">
                  <a:pos x="98" y="33"/>
                </a:cxn>
                <a:cxn ang="0">
                  <a:pos x="121" y="39"/>
                </a:cxn>
                <a:cxn ang="0">
                  <a:pos x="150" y="46"/>
                </a:cxn>
                <a:cxn ang="0">
                  <a:pos x="168" y="58"/>
                </a:cxn>
                <a:cxn ang="0">
                  <a:pos x="150" y="68"/>
                </a:cxn>
                <a:cxn ang="0">
                  <a:pos x="90" y="72"/>
                </a:cxn>
                <a:cxn ang="0">
                  <a:pos x="99" y="88"/>
                </a:cxn>
                <a:cxn ang="0">
                  <a:pos x="103" y="80"/>
                </a:cxn>
                <a:cxn ang="0">
                  <a:pos x="111" y="79"/>
                </a:cxn>
                <a:cxn ang="0">
                  <a:pos x="104" y="92"/>
                </a:cxn>
                <a:cxn ang="0">
                  <a:pos x="97" y="98"/>
                </a:cxn>
                <a:cxn ang="0">
                  <a:pos x="104" y="115"/>
                </a:cxn>
                <a:cxn ang="0">
                  <a:pos x="97" y="133"/>
                </a:cxn>
                <a:cxn ang="0">
                  <a:pos x="94" y="144"/>
                </a:cxn>
                <a:cxn ang="0">
                  <a:pos x="90" y="136"/>
                </a:cxn>
                <a:cxn ang="0">
                  <a:pos x="83" y="159"/>
                </a:cxn>
                <a:cxn ang="0">
                  <a:pos x="78" y="141"/>
                </a:cxn>
                <a:cxn ang="0">
                  <a:pos x="72" y="133"/>
                </a:cxn>
                <a:cxn ang="0">
                  <a:pos x="65" y="119"/>
                </a:cxn>
                <a:cxn ang="0">
                  <a:pos x="71" y="100"/>
                </a:cxn>
                <a:cxn ang="0">
                  <a:pos x="70" y="97"/>
                </a:cxn>
                <a:cxn ang="0">
                  <a:pos x="60" y="82"/>
                </a:cxn>
                <a:cxn ang="0">
                  <a:pos x="71" y="55"/>
                </a:cxn>
                <a:cxn ang="0">
                  <a:pos x="69" y="39"/>
                </a:cxn>
                <a:cxn ang="0">
                  <a:pos x="46" y="47"/>
                </a:cxn>
                <a:cxn ang="0">
                  <a:pos x="9" y="54"/>
                </a:cxn>
                <a:cxn ang="0">
                  <a:pos x="18" y="60"/>
                </a:cxn>
                <a:cxn ang="0">
                  <a:pos x="37" y="64"/>
                </a:cxn>
                <a:cxn ang="0">
                  <a:pos x="137" y="63"/>
                </a:cxn>
                <a:cxn ang="0">
                  <a:pos x="158" y="58"/>
                </a:cxn>
                <a:cxn ang="0">
                  <a:pos x="142" y="52"/>
                </a:cxn>
                <a:cxn ang="0">
                  <a:pos x="118" y="45"/>
                </a:cxn>
                <a:cxn ang="0">
                  <a:pos x="102" y="40"/>
                </a:cxn>
                <a:cxn ang="0">
                  <a:pos x="95" y="56"/>
                </a:cxn>
                <a:cxn ang="0">
                  <a:pos x="89" y="18"/>
                </a:cxn>
                <a:cxn ang="0">
                  <a:pos x="81" y="14"/>
                </a:cxn>
                <a:cxn ang="0">
                  <a:pos x="85" y="22"/>
                </a:cxn>
                <a:cxn ang="0">
                  <a:pos x="98" y="117"/>
                </a:cxn>
                <a:cxn ang="0">
                  <a:pos x="79" y="126"/>
                </a:cxn>
                <a:cxn ang="0">
                  <a:pos x="74" y="121"/>
                </a:cxn>
              </a:cxnLst>
              <a:rect l="0" t="0" r="r" b="b"/>
              <a:pathLst>
                <a:path w="170" h="159">
                  <a:moveTo>
                    <a:pt x="60" y="77"/>
                  </a:moveTo>
                  <a:lnTo>
                    <a:pt x="60" y="74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6" y="74"/>
                  </a:lnTo>
                  <a:lnTo>
                    <a:pt x="66" y="80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69" y="84"/>
                  </a:lnTo>
                  <a:lnTo>
                    <a:pt x="70" y="87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4" y="91"/>
                  </a:lnTo>
                  <a:lnTo>
                    <a:pt x="76" y="93"/>
                  </a:lnTo>
                  <a:lnTo>
                    <a:pt x="79" y="93"/>
                  </a:lnTo>
                  <a:lnTo>
                    <a:pt x="79" y="72"/>
                  </a:lnTo>
                  <a:lnTo>
                    <a:pt x="41" y="70"/>
                  </a:lnTo>
                  <a:lnTo>
                    <a:pt x="30" y="70"/>
                  </a:lnTo>
                  <a:lnTo>
                    <a:pt x="27" y="69"/>
                  </a:lnTo>
                  <a:lnTo>
                    <a:pt x="23" y="69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47"/>
                  </a:lnTo>
                  <a:lnTo>
                    <a:pt x="15" y="47"/>
                  </a:lnTo>
                  <a:lnTo>
                    <a:pt x="22" y="46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3" y="44"/>
                  </a:lnTo>
                  <a:lnTo>
                    <a:pt x="48" y="39"/>
                  </a:lnTo>
                  <a:lnTo>
                    <a:pt x="55" y="36"/>
                  </a:lnTo>
                  <a:lnTo>
                    <a:pt x="60" y="33"/>
                  </a:lnTo>
                  <a:lnTo>
                    <a:pt x="64" y="32"/>
                  </a:lnTo>
                  <a:lnTo>
                    <a:pt x="71" y="32"/>
                  </a:lnTo>
                  <a:lnTo>
                    <a:pt x="74" y="33"/>
                  </a:lnTo>
                  <a:lnTo>
                    <a:pt x="75" y="36"/>
                  </a:lnTo>
                  <a:lnTo>
                    <a:pt x="75" y="49"/>
                  </a:lnTo>
                  <a:lnTo>
                    <a:pt x="78" y="50"/>
                  </a:lnTo>
                  <a:lnTo>
                    <a:pt x="79" y="5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0" y="26"/>
                  </a:lnTo>
                  <a:lnTo>
                    <a:pt x="69" y="22"/>
                  </a:lnTo>
                  <a:lnTo>
                    <a:pt x="69" y="14"/>
                  </a:lnTo>
                  <a:lnTo>
                    <a:pt x="70" y="11"/>
                  </a:lnTo>
                  <a:lnTo>
                    <a:pt x="72" y="5"/>
                  </a:lnTo>
                  <a:lnTo>
                    <a:pt x="75" y="4"/>
                  </a:lnTo>
                  <a:lnTo>
                    <a:pt x="79" y="2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1" y="2"/>
                  </a:lnTo>
                  <a:lnTo>
                    <a:pt x="94" y="4"/>
                  </a:lnTo>
                  <a:lnTo>
                    <a:pt x="97" y="5"/>
                  </a:lnTo>
                  <a:lnTo>
                    <a:pt x="98" y="8"/>
                  </a:lnTo>
                  <a:lnTo>
                    <a:pt x="100" y="11"/>
                  </a:lnTo>
                  <a:lnTo>
                    <a:pt x="102" y="14"/>
                  </a:lnTo>
                  <a:lnTo>
                    <a:pt x="102" y="21"/>
                  </a:lnTo>
                  <a:lnTo>
                    <a:pt x="100" y="23"/>
                  </a:lnTo>
                  <a:lnTo>
                    <a:pt x="98" y="26"/>
                  </a:lnTo>
                  <a:lnTo>
                    <a:pt x="95" y="31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90" y="50"/>
                  </a:lnTo>
                  <a:lnTo>
                    <a:pt x="93" y="50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5" y="45"/>
                  </a:lnTo>
                  <a:lnTo>
                    <a:pt x="94" y="44"/>
                  </a:lnTo>
                  <a:lnTo>
                    <a:pt x="94" y="39"/>
                  </a:lnTo>
                  <a:lnTo>
                    <a:pt x="95" y="36"/>
                  </a:lnTo>
                  <a:lnTo>
                    <a:pt x="95" y="35"/>
                  </a:lnTo>
                  <a:lnTo>
                    <a:pt x="98" y="33"/>
                  </a:lnTo>
                  <a:lnTo>
                    <a:pt x="99" y="32"/>
                  </a:lnTo>
                  <a:lnTo>
                    <a:pt x="105" y="32"/>
                  </a:lnTo>
                  <a:lnTo>
                    <a:pt x="111" y="33"/>
                  </a:lnTo>
                  <a:lnTo>
                    <a:pt x="114" y="36"/>
                  </a:lnTo>
                  <a:lnTo>
                    <a:pt x="121" y="39"/>
                  </a:lnTo>
                  <a:lnTo>
                    <a:pt x="132" y="42"/>
                  </a:lnTo>
                  <a:lnTo>
                    <a:pt x="138" y="44"/>
                  </a:lnTo>
                  <a:lnTo>
                    <a:pt x="144" y="45"/>
                  </a:lnTo>
                  <a:lnTo>
                    <a:pt x="144" y="46"/>
                  </a:lnTo>
                  <a:lnTo>
                    <a:pt x="150" y="46"/>
                  </a:lnTo>
                  <a:lnTo>
                    <a:pt x="155" y="47"/>
                  </a:lnTo>
                  <a:lnTo>
                    <a:pt x="168" y="47"/>
                  </a:lnTo>
                  <a:lnTo>
                    <a:pt x="170" y="49"/>
                  </a:lnTo>
                  <a:lnTo>
                    <a:pt x="170" y="54"/>
                  </a:lnTo>
                  <a:lnTo>
                    <a:pt x="168" y="58"/>
                  </a:lnTo>
                  <a:lnTo>
                    <a:pt x="164" y="61"/>
                  </a:lnTo>
                  <a:lnTo>
                    <a:pt x="161" y="63"/>
                  </a:lnTo>
                  <a:lnTo>
                    <a:pt x="159" y="65"/>
                  </a:lnTo>
                  <a:lnTo>
                    <a:pt x="155" y="66"/>
                  </a:lnTo>
                  <a:lnTo>
                    <a:pt x="150" y="68"/>
                  </a:lnTo>
                  <a:lnTo>
                    <a:pt x="144" y="69"/>
                  </a:lnTo>
                  <a:lnTo>
                    <a:pt x="136" y="70"/>
                  </a:lnTo>
                  <a:lnTo>
                    <a:pt x="118" y="70"/>
                  </a:lnTo>
                  <a:lnTo>
                    <a:pt x="107" y="72"/>
                  </a:lnTo>
                  <a:lnTo>
                    <a:pt x="90" y="72"/>
                  </a:lnTo>
                  <a:lnTo>
                    <a:pt x="90" y="93"/>
                  </a:lnTo>
                  <a:lnTo>
                    <a:pt x="91" y="93"/>
                  </a:lnTo>
                  <a:lnTo>
                    <a:pt x="94" y="92"/>
                  </a:lnTo>
                  <a:lnTo>
                    <a:pt x="95" y="92"/>
                  </a:lnTo>
                  <a:lnTo>
                    <a:pt x="99" y="88"/>
                  </a:lnTo>
                  <a:lnTo>
                    <a:pt x="99" y="87"/>
                  </a:lnTo>
                  <a:lnTo>
                    <a:pt x="100" y="87"/>
                  </a:lnTo>
                  <a:lnTo>
                    <a:pt x="102" y="84"/>
                  </a:lnTo>
                  <a:lnTo>
                    <a:pt x="102" y="82"/>
                  </a:lnTo>
                  <a:lnTo>
                    <a:pt x="103" y="80"/>
                  </a:lnTo>
                  <a:lnTo>
                    <a:pt x="103" y="74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11" y="75"/>
                  </a:lnTo>
                  <a:lnTo>
                    <a:pt x="111" y="79"/>
                  </a:lnTo>
                  <a:lnTo>
                    <a:pt x="109" y="82"/>
                  </a:lnTo>
                  <a:lnTo>
                    <a:pt x="109" y="83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4" y="92"/>
                  </a:lnTo>
                  <a:lnTo>
                    <a:pt x="103" y="94"/>
                  </a:lnTo>
                  <a:lnTo>
                    <a:pt x="102" y="96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9" y="101"/>
                  </a:lnTo>
                  <a:lnTo>
                    <a:pt x="100" y="103"/>
                  </a:lnTo>
                  <a:lnTo>
                    <a:pt x="103" y="107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2" y="125"/>
                  </a:lnTo>
                  <a:lnTo>
                    <a:pt x="99" y="129"/>
                  </a:lnTo>
                  <a:lnTo>
                    <a:pt x="98" y="130"/>
                  </a:lnTo>
                  <a:lnTo>
                    <a:pt x="95" y="131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9" y="135"/>
                  </a:lnTo>
                  <a:lnTo>
                    <a:pt x="99" y="141"/>
                  </a:lnTo>
                  <a:lnTo>
                    <a:pt x="97" y="144"/>
                  </a:lnTo>
                  <a:lnTo>
                    <a:pt x="94" y="144"/>
                  </a:lnTo>
                  <a:lnTo>
                    <a:pt x="93" y="143"/>
                  </a:lnTo>
                  <a:lnTo>
                    <a:pt x="93" y="139"/>
                  </a:lnTo>
                  <a:lnTo>
                    <a:pt x="91" y="138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90" y="154"/>
                  </a:lnTo>
                  <a:lnTo>
                    <a:pt x="89" y="157"/>
                  </a:lnTo>
                  <a:lnTo>
                    <a:pt x="88" y="158"/>
                  </a:lnTo>
                  <a:lnTo>
                    <a:pt x="85" y="159"/>
                  </a:lnTo>
                  <a:lnTo>
                    <a:pt x="83" y="159"/>
                  </a:lnTo>
                  <a:lnTo>
                    <a:pt x="80" y="158"/>
                  </a:lnTo>
                  <a:lnTo>
                    <a:pt x="79" y="155"/>
                  </a:lnTo>
                  <a:lnTo>
                    <a:pt x="79" y="136"/>
                  </a:lnTo>
                  <a:lnTo>
                    <a:pt x="78" y="138"/>
                  </a:lnTo>
                  <a:lnTo>
                    <a:pt x="78" y="141"/>
                  </a:lnTo>
                  <a:lnTo>
                    <a:pt x="75" y="144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70" y="138"/>
                  </a:lnTo>
                  <a:lnTo>
                    <a:pt x="72" y="133"/>
                  </a:lnTo>
                  <a:lnTo>
                    <a:pt x="74" y="131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66" y="122"/>
                  </a:lnTo>
                  <a:lnTo>
                    <a:pt x="65" y="119"/>
                  </a:lnTo>
                  <a:lnTo>
                    <a:pt x="65" y="111"/>
                  </a:lnTo>
                  <a:lnTo>
                    <a:pt x="66" y="107"/>
                  </a:lnTo>
                  <a:lnTo>
                    <a:pt x="69" y="103"/>
                  </a:lnTo>
                  <a:lnTo>
                    <a:pt x="71" y="101"/>
                  </a:lnTo>
                  <a:lnTo>
                    <a:pt x="71" y="100"/>
                  </a:lnTo>
                  <a:lnTo>
                    <a:pt x="72" y="100"/>
                  </a:lnTo>
                  <a:lnTo>
                    <a:pt x="72" y="98"/>
                  </a:lnTo>
                  <a:lnTo>
                    <a:pt x="71" y="98"/>
                  </a:lnTo>
                  <a:lnTo>
                    <a:pt x="71" y="97"/>
                  </a:lnTo>
                  <a:lnTo>
                    <a:pt x="70" y="97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1" y="86"/>
                  </a:lnTo>
                  <a:lnTo>
                    <a:pt x="61" y="83"/>
                  </a:lnTo>
                  <a:lnTo>
                    <a:pt x="60" y="82"/>
                  </a:lnTo>
                  <a:lnTo>
                    <a:pt x="60" y="77"/>
                  </a:lnTo>
                  <a:close/>
                  <a:moveTo>
                    <a:pt x="79" y="64"/>
                  </a:moveTo>
                  <a:lnTo>
                    <a:pt x="79" y="56"/>
                  </a:lnTo>
                  <a:lnTo>
                    <a:pt x="75" y="56"/>
                  </a:lnTo>
                  <a:lnTo>
                    <a:pt x="71" y="55"/>
                  </a:lnTo>
                  <a:lnTo>
                    <a:pt x="69" y="52"/>
                  </a:lnTo>
                  <a:lnTo>
                    <a:pt x="69" y="49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69" y="39"/>
                  </a:lnTo>
                  <a:lnTo>
                    <a:pt x="69" y="40"/>
                  </a:lnTo>
                  <a:lnTo>
                    <a:pt x="65" y="40"/>
                  </a:lnTo>
                  <a:lnTo>
                    <a:pt x="57" y="42"/>
                  </a:lnTo>
                  <a:lnTo>
                    <a:pt x="51" y="45"/>
                  </a:lnTo>
                  <a:lnTo>
                    <a:pt x="46" y="47"/>
                  </a:lnTo>
                  <a:lnTo>
                    <a:pt x="39" y="50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3" y="54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8"/>
                  </a:lnTo>
                  <a:lnTo>
                    <a:pt x="14" y="59"/>
                  </a:lnTo>
                  <a:lnTo>
                    <a:pt x="18" y="60"/>
                  </a:lnTo>
                  <a:lnTo>
                    <a:pt x="20" y="61"/>
                  </a:lnTo>
                  <a:lnTo>
                    <a:pt x="24" y="61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7" y="64"/>
                  </a:lnTo>
                  <a:lnTo>
                    <a:pt x="79" y="64"/>
                  </a:lnTo>
                  <a:close/>
                  <a:moveTo>
                    <a:pt x="90" y="56"/>
                  </a:moveTo>
                  <a:lnTo>
                    <a:pt x="90" y="64"/>
                  </a:lnTo>
                  <a:lnTo>
                    <a:pt x="133" y="64"/>
                  </a:lnTo>
                  <a:lnTo>
                    <a:pt x="137" y="63"/>
                  </a:lnTo>
                  <a:lnTo>
                    <a:pt x="142" y="63"/>
                  </a:lnTo>
                  <a:lnTo>
                    <a:pt x="146" y="61"/>
                  </a:lnTo>
                  <a:lnTo>
                    <a:pt x="149" y="61"/>
                  </a:lnTo>
                  <a:lnTo>
                    <a:pt x="152" y="60"/>
                  </a:lnTo>
                  <a:lnTo>
                    <a:pt x="158" y="58"/>
                  </a:lnTo>
                  <a:lnTo>
                    <a:pt x="159" y="55"/>
                  </a:lnTo>
                  <a:lnTo>
                    <a:pt x="160" y="55"/>
                  </a:lnTo>
                  <a:lnTo>
                    <a:pt x="161" y="54"/>
                  </a:lnTo>
                  <a:lnTo>
                    <a:pt x="149" y="54"/>
                  </a:lnTo>
                  <a:lnTo>
                    <a:pt x="142" y="52"/>
                  </a:lnTo>
                  <a:lnTo>
                    <a:pt x="137" y="51"/>
                  </a:lnTo>
                  <a:lnTo>
                    <a:pt x="131" y="50"/>
                  </a:lnTo>
                  <a:lnTo>
                    <a:pt x="130" y="50"/>
                  </a:lnTo>
                  <a:lnTo>
                    <a:pt x="125" y="47"/>
                  </a:lnTo>
                  <a:lnTo>
                    <a:pt x="118" y="45"/>
                  </a:lnTo>
                  <a:lnTo>
                    <a:pt x="113" y="42"/>
                  </a:lnTo>
                  <a:lnTo>
                    <a:pt x="109" y="41"/>
                  </a:lnTo>
                  <a:lnTo>
                    <a:pt x="107" y="41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98" y="55"/>
                  </a:lnTo>
                  <a:lnTo>
                    <a:pt x="95" y="56"/>
                  </a:lnTo>
                  <a:lnTo>
                    <a:pt x="90" y="56"/>
                  </a:lnTo>
                  <a:close/>
                  <a:moveTo>
                    <a:pt x="85" y="22"/>
                  </a:moveTo>
                  <a:lnTo>
                    <a:pt x="88" y="22"/>
                  </a:lnTo>
                  <a:lnTo>
                    <a:pt x="88" y="21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5" y="12"/>
                  </a:lnTo>
                  <a:lnTo>
                    <a:pt x="84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1" y="21"/>
                  </a:lnTo>
                  <a:lnTo>
                    <a:pt x="84" y="22"/>
                  </a:lnTo>
                  <a:lnTo>
                    <a:pt x="85" y="22"/>
                  </a:lnTo>
                  <a:close/>
                  <a:moveTo>
                    <a:pt x="90" y="103"/>
                  </a:moveTo>
                  <a:lnTo>
                    <a:pt x="90" y="126"/>
                  </a:lnTo>
                  <a:lnTo>
                    <a:pt x="93" y="125"/>
                  </a:lnTo>
                  <a:lnTo>
                    <a:pt x="97" y="121"/>
                  </a:lnTo>
                  <a:lnTo>
                    <a:pt x="98" y="117"/>
                  </a:lnTo>
                  <a:lnTo>
                    <a:pt x="98" y="112"/>
                  </a:lnTo>
                  <a:lnTo>
                    <a:pt x="95" y="107"/>
                  </a:lnTo>
                  <a:lnTo>
                    <a:pt x="93" y="105"/>
                  </a:lnTo>
                  <a:lnTo>
                    <a:pt x="90" y="103"/>
                  </a:lnTo>
                  <a:close/>
                  <a:moveTo>
                    <a:pt x="79" y="126"/>
                  </a:moveTo>
                  <a:lnTo>
                    <a:pt x="79" y="103"/>
                  </a:lnTo>
                  <a:lnTo>
                    <a:pt x="75" y="107"/>
                  </a:lnTo>
                  <a:lnTo>
                    <a:pt x="72" y="112"/>
                  </a:lnTo>
                  <a:lnTo>
                    <a:pt x="72" y="117"/>
                  </a:lnTo>
                  <a:lnTo>
                    <a:pt x="74" y="121"/>
                  </a:lnTo>
                  <a:lnTo>
                    <a:pt x="75" y="124"/>
                  </a:lnTo>
                  <a:lnTo>
                    <a:pt x="76" y="124"/>
                  </a:lnTo>
                  <a:lnTo>
                    <a:pt x="79" y="12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1" name="Freeform 33"/>
          <p:cNvSpPr>
            <a:spLocks noEditPoints="1"/>
          </p:cNvSpPr>
          <p:nvPr/>
        </p:nvSpPr>
        <p:spPr bwMode="auto">
          <a:xfrm>
            <a:off x="8913523" y="4935108"/>
            <a:ext cx="334511" cy="407988"/>
          </a:xfrm>
          <a:custGeom>
            <a:avLst/>
            <a:gdLst/>
            <a:ahLst/>
            <a:cxnLst>
              <a:cxn ang="0">
                <a:pos x="346" y="0"/>
              </a:cxn>
              <a:cxn ang="0">
                <a:pos x="346" y="290"/>
              </a:cxn>
              <a:cxn ang="0">
                <a:pos x="173" y="422"/>
              </a:cxn>
              <a:cxn ang="0">
                <a:pos x="0" y="290"/>
              </a:cxn>
              <a:cxn ang="0">
                <a:pos x="0" y="0"/>
              </a:cxn>
              <a:cxn ang="0">
                <a:pos x="346" y="0"/>
              </a:cxn>
              <a:cxn ang="0">
                <a:pos x="182" y="325"/>
              </a:cxn>
              <a:cxn ang="0">
                <a:pos x="321" y="225"/>
              </a:cxn>
              <a:cxn ang="0">
                <a:pos x="321" y="193"/>
              </a:cxn>
              <a:cxn ang="0">
                <a:pos x="182" y="291"/>
              </a:cxn>
              <a:cxn ang="0">
                <a:pos x="182" y="325"/>
              </a:cxn>
              <a:cxn ang="0">
                <a:pos x="321" y="245"/>
              </a:cxn>
              <a:cxn ang="0">
                <a:pos x="182" y="344"/>
              </a:cxn>
              <a:cxn ang="0">
                <a:pos x="182" y="383"/>
              </a:cxn>
              <a:cxn ang="0">
                <a:pos x="321" y="278"/>
              </a:cxn>
              <a:cxn ang="0">
                <a:pos x="321" y="245"/>
              </a:cxn>
              <a:cxn ang="0">
                <a:pos x="182" y="61"/>
              </a:cxn>
              <a:cxn ang="0">
                <a:pos x="233" y="25"/>
              </a:cxn>
              <a:cxn ang="0">
                <a:pos x="182" y="25"/>
              </a:cxn>
              <a:cxn ang="0">
                <a:pos x="182" y="61"/>
              </a:cxn>
              <a:cxn ang="0">
                <a:pos x="260" y="25"/>
              </a:cxn>
              <a:cxn ang="0">
                <a:pos x="182" y="81"/>
              </a:cxn>
              <a:cxn ang="0">
                <a:pos x="182" y="115"/>
              </a:cxn>
              <a:cxn ang="0">
                <a:pos x="307" y="25"/>
              </a:cxn>
              <a:cxn ang="0">
                <a:pos x="260" y="25"/>
              </a:cxn>
              <a:cxn ang="0">
                <a:pos x="321" y="35"/>
              </a:cxn>
              <a:cxn ang="0">
                <a:pos x="182" y="134"/>
              </a:cxn>
              <a:cxn ang="0">
                <a:pos x="182" y="168"/>
              </a:cxn>
              <a:cxn ang="0">
                <a:pos x="321" y="68"/>
              </a:cxn>
              <a:cxn ang="0">
                <a:pos x="321" y="35"/>
              </a:cxn>
              <a:cxn ang="0">
                <a:pos x="321" y="88"/>
              </a:cxn>
              <a:cxn ang="0">
                <a:pos x="182" y="186"/>
              </a:cxn>
              <a:cxn ang="0">
                <a:pos x="182" y="220"/>
              </a:cxn>
              <a:cxn ang="0">
                <a:pos x="321" y="120"/>
              </a:cxn>
              <a:cxn ang="0">
                <a:pos x="321" y="88"/>
              </a:cxn>
              <a:cxn ang="0">
                <a:pos x="321" y="140"/>
              </a:cxn>
              <a:cxn ang="0">
                <a:pos x="182" y="239"/>
              </a:cxn>
              <a:cxn ang="0">
                <a:pos x="182" y="273"/>
              </a:cxn>
              <a:cxn ang="0">
                <a:pos x="321" y="173"/>
              </a:cxn>
              <a:cxn ang="0">
                <a:pos x="321" y="140"/>
              </a:cxn>
              <a:cxn ang="0">
                <a:pos x="165" y="383"/>
              </a:cxn>
              <a:cxn ang="0">
                <a:pos x="165" y="25"/>
              </a:cxn>
              <a:cxn ang="0">
                <a:pos x="27" y="25"/>
              </a:cxn>
              <a:cxn ang="0">
                <a:pos x="27" y="278"/>
              </a:cxn>
              <a:cxn ang="0">
                <a:pos x="165" y="383"/>
              </a:cxn>
            </a:cxnLst>
            <a:rect l="0" t="0" r="r" b="b"/>
            <a:pathLst>
              <a:path w="346" h="422">
                <a:moveTo>
                  <a:pt x="346" y="0"/>
                </a:moveTo>
                <a:lnTo>
                  <a:pt x="346" y="290"/>
                </a:lnTo>
                <a:lnTo>
                  <a:pt x="173" y="422"/>
                </a:lnTo>
                <a:lnTo>
                  <a:pt x="0" y="290"/>
                </a:lnTo>
                <a:lnTo>
                  <a:pt x="0" y="0"/>
                </a:lnTo>
                <a:lnTo>
                  <a:pt x="346" y="0"/>
                </a:lnTo>
                <a:close/>
                <a:moveTo>
                  <a:pt x="182" y="325"/>
                </a:moveTo>
                <a:lnTo>
                  <a:pt x="321" y="225"/>
                </a:lnTo>
                <a:lnTo>
                  <a:pt x="321" y="193"/>
                </a:lnTo>
                <a:lnTo>
                  <a:pt x="182" y="291"/>
                </a:lnTo>
                <a:lnTo>
                  <a:pt x="182" y="325"/>
                </a:lnTo>
                <a:close/>
                <a:moveTo>
                  <a:pt x="321" y="245"/>
                </a:moveTo>
                <a:lnTo>
                  <a:pt x="182" y="344"/>
                </a:lnTo>
                <a:lnTo>
                  <a:pt x="182" y="383"/>
                </a:lnTo>
                <a:lnTo>
                  <a:pt x="321" y="278"/>
                </a:lnTo>
                <a:lnTo>
                  <a:pt x="321" y="245"/>
                </a:lnTo>
                <a:close/>
                <a:moveTo>
                  <a:pt x="182" y="61"/>
                </a:moveTo>
                <a:lnTo>
                  <a:pt x="233" y="25"/>
                </a:lnTo>
                <a:lnTo>
                  <a:pt x="182" y="25"/>
                </a:lnTo>
                <a:lnTo>
                  <a:pt x="182" y="61"/>
                </a:lnTo>
                <a:close/>
                <a:moveTo>
                  <a:pt x="260" y="25"/>
                </a:moveTo>
                <a:lnTo>
                  <a:pt x="182" y="81"/>
                </a:lnTo>
                <a:lnTo>
                  <a:pt x="182" y="115"/>
                </a:lnTo>
                <a:lnTo>
                  <a:pt x="307" y="25"/>
                </a:lnTo>
                <a:lnTo>
                  <a:pt x="260" y="25"/>
                </a:lnTo>
                <a:close/>
                <a:moveTo>
                  <a:pt x="321" y="35"/>
                </a:moveTo>
                <a:lnTo>
                  <a:pt x="182" y="134"/>
                </a:lnTo>
                <a:lnTo>
                  <a:pt x="182" y="168"/>
                </a:lnTo>
                <a:lnTo>
                  <a:pt x="321" y="68"/>
                </a:lnTo>
                <a:lnTo>
                  <a:pt x="321" y="35"/>
                </a:lnTo>
                <a:close/>
                <a:moveTo>
                  <a:pt x="321" y="88"/>
                </a:moveTo>
                <a:lnTo>
                  <a:pt x="182" y="186"/>
                </a:lnTo>
                <a:lnTo>
                  <a:pt x="182" y="220"/>
                </a:lnTo>
                <a:lnTo>
                  <a:pt x="321" y="120"/>
                </a:lnTo>
                <a:lnTo>
                  <a:pt x="321" y="88"/>
                </a:lnTo>
                <a:close/>
                <a:moveTo>
                  <a:pt x="321" y="140"/>
                </a:moveTo>
                <a:lnTo>
                  <a:pt x="182" y="239"/>
                </a:lnTo>
                <a:lnTo>
                  <a:pt x="182" y="273"/>
                </a:lnTo>
                <a:lnTo>
                  <a:pt x="321" y="173"/>
                </a:lnTo>
                <a:lnTo>
                  <a:pt x="321" y="140"/>
                </a:lnTo>
                <a:close/>
                <a:moveTo>
                  <a:pt x="165" y="383"/>
                </a:moveTo>
                <a:lnTo>
                  <a:pt x="165" y="25"/>
                </a:lnTo>
                <a:lnTo>
                  <a:pt x="27" y="25"/>
                </a:lnTo>
                <a:lnTo>
                  <a:pt x="27" y="278"/>
                </a:lnTo>
                <a:lnTo>
                  <a:pt x="165" y="38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Шестиугольник 82"/>
          <p:cNvSpPr/>
          <p:nvPr/>
        </p:nvSpPr>
        <p:spPr>
          <a:xfrm flipH="1">
            <a:off x="1568754" y="1745757"/>
            <a:ext cx="1106131" cy="981914"/>
          </a:xfrm>
          <a:prstGeom prst="hexagon">
            <a:avLst/>
          </a:prstGeom>
          <a:noFill/>
          <a:ln w="12700">
            <a:solidFill>
              <a:srgbClr val="1894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85" name="Группа 84"/>
          <p:cNvGrpSpPr/>
          <p:nvPr/>
        </p:nvGrpSpPr>
        <p:grpSpPr>
          <a:xfrm>
            <a:off x="6141476" y="3849335"/>
            <a:ext cx="792076" cy="863710"/>
            <a:chOff x="7446963" y="3408603"/>
            <a:chExt cx="506411" cy="552210"/>
          </a:xfrm>
          <a:solidFill>
            <a:srgbClr val="0082B0"/>
          </a:solidFill>
        </p:grpSpPr>
        <p:sp>
          <p:nvSpPr>
            <p:cNvPr id="86" name="Freeform 32"/>
            <p:cNvSpPr>
              <a:spLocks noEditPoints="1"/>
            </p:cNvSpPr>
            <p:nvPr/>
          </p:nvSpPr>
          <p:spPr bwMode="auto">
            <a:xfrm>
              <a:off x="7446963" y="3408603"/>
              <a:ext cx="506411" cy="55221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387" y="35"/>
                </a:cxn>
                <a:cxn ang="0">
                  <a:pos x="387" y="153"/>
                </a:cxn>
                <a:cxn ang="0">
                  <a:pos x="384" y="196"/>
                </a:cxn>
                <a:cxn ang="0">
                  <a:pos x="379" y="234"/>
                </a:cxn>
                <a:cxn ang="0">
                  <a:pos x="371" y="268"/>
                </a:cxn>
                <a:cxn ang="0">
                  <a:pos x="358" y="298"/>
                </a:cxn>
                <a:cxn ang="0">
                  <a:pos x="344" y="324"/>
                </a:cxn>
                <a:cxn ang="0">
                  <a:pos x="327" y="346"/>
                </a:cxn>
                <a:cxn ang="0">
                  <a:pos x="304" y="368"/>
                </a:cxn>
                <a:cxn ang="0">
                  <a:pos x="279" y="387"/>
                </a:cxn>
                <a:cxn ang="0">
                  <a:pos x="253" y="400"/>
                </a:cxn>
                <a:cxn ang="0">
                  <a:pos x="224" y="413"/>
                </a:cxn>
                <a:cxn ang="0">
                  <a:pos x="193" y="422"/>
                </a:cxn>
                <a:cxn ang="0">
                  <a:pos x="163" y="413"/>
                </a:cxn>
                <a:cxn ang="0">
                  <a:pos x="134" y="400"/>
                </a:cxn>
                <a:cxn ang="0">
                  <a:pos x="108" y="387"/>
                </a:cxn>
                <a:cxn ang="0">
                  <a:pos x="83" y="368"/>
                </a:cxn>
                <a:cxn ang="0">
                  <a:pos x="60" y="346"/>
                </a:cxn>
                <a:cxn ang="0">
                  <a:pos x="43" y="324"/>
                </a:cxn>
                <a:cxn ang="0">
                  <a:pos x="29" y="298"/>
                </a:cxn>
                <a:cxn ang="0">
                  <a:pos x="17" y="268"/>
                </a:cxn>
                <a:cxn ang="0">
                  <a:pos x="8" y="234"/>
                </a:cxn>
                <a:cxn ang="0">
                  <a:pos x="3" y="196"/>
                </a:cxn>
                <a:cxn ang="0">
                  <a:pos x="0" y="153"/>
                </a:cxn>
                <a:cxn ang="0">
                  <a:pos x="0" y="35"/>
                </a:cxn>
                <a:cxn ang="0">
                  <a:pos x="193" y="0"/>
                </a:cxn>
                <a:cxn ang="0">
                  <a:pos x="193" y="25"/>
                </a:cxn>
                <a:cxn ang="0">
                  <a:pos x="25" y="56"/>
                </a:cxn>
                <a:cxn ang="0">
                  <a:pos x="25" y="153"/>
                </a:cxn>
                <a:cxn ang="0">
                  <a:pos x="27" y="193"/>
                </a:cxn>
                <a:cxn ang="0">
                  <a:pos x="32" y="228"/>
                </a:cxn>
                <a:cxn ang="0">
                  <a:pos x="40" y="259"/>
                </a:cxn>
                <a:cxn ang="0">
                  <a:pos x="50" y="286"/>
                </a:cxn>
                <a:cxn ang="0">
                  <a:pos x="64" y="309"/>
                </a:cxn>
                <a:cxn ang="0">
                  <a:pos x="79" y="329"/>
                </a:cxn>
                <a:cxn ang="0">
                  <a:pos x="99" y="349"/>
                </a:cxn>
                <a:cxn ang="0">
                  <a:pos x="120" y="365"/>
                </a:cxn>
                <a:cxn ang="0">
                  <a:pos x="144" y="378"/>
                </a:cxn>
                <a:cxn ang="0">
                  <a:pos x="168" y="388"/>
                </a:cxn>
                <a:cxn ang="0">
                  <a:pos x="193" y="395"/>
                </a:cxn>
                <a:cxn ang="0">
                  <a:pos x="218" y="388"/>
                </a:cxn>
                <a:cxn ang="0">
                  <a:pos x="243" y="378"/>
                </a:cxn>
                <a:cxn ang="0">
                  <a:pos x="267" y="365"/>
                </a:cxn>
                <a:cxn ang="0">
                  <a:pos x="288" y="349"/>
                </a:cxn>
                <a:cxn ang="0">
                  <a:pos x="308" y="329"/>
                </a:cxn>
                <a:cxn ang="0">
                  <a:pos x="323" y="309"/>
                </a:cxn>
                <a:cxn ang="0">
                  <a:pos x="337" y="286"/>
                </a:cxn>
                <a:cxn ang="0">
                  <a:pos x="347" y="259"/>
                </a:cxn>
                <a:cxn ang="0">
                  <a:pos x="356" y="228"/>
                </a:cxn>
                <a:cxn ang="0">
                  <a:pos x="361" y="193"/>
                </a:cxn>
                <a:cxn ang="0">
                  <a:pos x="362" y="153"/>
                </a:cxn>
                <a:cxn ang="0">
                  <a:pos x="362" y="56"/>
                </a:cxn>
                <a:cxn ang="0">
                  <a:pos x="193" y="25"/>
                </a:cxn>
              </a:cxnLst>
              <a:rect l="0" t="0" r="r" b="b"/>
              <a:pathLst>
                <a:path w="387" h="422">
                  <a:moveTo>
                    <a:pt x="193" y="0"/>
                  </a:moveTo>
                  <a:lnTo>
                    <a:pt x="387" y="35"/>
                  </a:lnTo>
                  <a:lnTo>
                    <a:pt x="387" y="153"/>
                  </a:lnTo>
                  <a:lnTo>
                    <a:pt x="384" y="196"/>
                  </a:lnTo>
                  <a:lnTo>
                    <a:pt x="379" y="234"/>
                  </a:lnTo>
                  <a:lnTo>
                    <a:pt x="371" y="268"/>
                  </a:lnTo>
                  <a:lnTo>
                    <a:pt x="358" y="298"/>
                  </a:lnTo>
                  <a:lnTo>
                    <a:pt x="344" y="324"/>
                  </a:lnTo>
                  <a:lnTo>
                    <a:pt x="327" y="346"/>
                  </a:lnTo>
                  <a:lnTo>
                    <a:pt x="304" y="368"/>
                  </a:lnTo>
                  <a:lnTo>
                    <a:pt x="279" y="387"/>
                  </a:lnTo>
                  <a:lnTo>
                    <a:pt x="253" y="400"/>
                  </a:lnTo>
                  <a:lnTo>
                    <a:pt x="224" y="413"/>
                  </a:lnTo>
                  <a:lnTo>
                    <a:pt x="193" y="422"/>
                  </a:lnTo>
                  <a:lnTo>
                    <a:pt x="163" y="413"/>
                  </a:lnTo>
                  <a:lnTo>
                    <a:pt x="134" y="400"/>
                  </a:lnTo>
                  <a:lnTo>
                    <a:pt x="108" y="387"/>
                  </a:lnTo>
                  <a:lnTo>
                    <a:pt x="83" y="368"/>
                  </a:lnTo>
                  <a:lnTo>
                    <a:pt x="60" y="346"/>
                  </a:lnTo>
                  <a:lnTo>
                    <a:pt x="43" y="324"/>
                  </a:lnTo>
                  <a:lnTo>
                    <a:pt x="29" y="298"/>
                  </a:lnTo>
                  <a:lnTo>
                    <a:pt x="17" y="268"/>
                  </a:lnTo>
                  <a:lnTo>
                    <a:pt x="8" y="234"/>
                  </a:lnTo>
                  <a:lnTo>
                    <a:pt x="3" y="196"/>
                  </a:lnTo>
                  <a:lnTo>
                    <a:pt x="0" y="153"/>
                  </a:lnTo>
                  <a:lnTo>
                    <a:pt x="0" y="35"/>
                  </a:lnTo>
                  <a:lnTo>
                    <a:pt x="193" y="0"/>
                  </a:lnTo>
                  <a:close/>
                  <a:moveTo>
                    <a:pt x="193" y="25"/>
                  </a:moveTo>
                  <a:lnTo>
                    <a:pt x="25" y="56"/>
                  </a:lnTo>
                  <a:lnTo>
                    <a:pt x="25" y="153"/>
                  </a:lnTo>
                  <a:lnTo>
                    <a:pt x="27" y="193"/>
                  </a:lnTo>
                  <a:lnTo>
                    <a:pt x="32" y="228"/>
                  </a:lnTo>
                  <a:lnTo>
                    <a:pt x="40" y="259"/>
                  </a:lnTo>
                  <a:lnTo>
                    <a:pt x="50" y="286"/>
                  </a:lnTo>
                  <a:lnTo>
                    <a:pt x="64" y="309"/>
                  </a:lnTo>
                  <a:lnTo>
                    <a:pt x="79" y="329"/>
                  </a:lnTo>
                  <a:lnTo>
                    <a:pt x="99" y="349"/>
                  </a:lnTo>
                  <a:lnTo>
                    <a:pt x="120" y="365"/>
                  </a:lnTo>
                  <a:lnTo>
                    <a:pt x="144" y="378"/>
                  </a:lnTo>
                  <a:lnTo>
                    <a:pt x="168" y="388"/>
                  </a:lnTo>
                  <a:lnTo>
                    <a:pt x="193" y="395"/>
                  </a:lnTo>
                  <a:lnTo>
                    <a:pt x="218" y="388"/>
                  </a:lnTo>
                  <a:lnTo>
                    <a:pt x="243" y="378"/>
                  </a:lnTo>
                  <a:lnTo>
                    <a:pt x="267" y="365"/>
                  </a:lnTo>
                  <a:lnTo>
                    <a:pt x="288" y="349"/>
                  </a:lnTo>
                  <a:lnTo>
                    <a:pt x="308" y="329"/>
                  </a:lnTo>
                  <a:lnTo>
                    <a:pt x="323" y="309"/>
                  </a:lnTo>
                  <a:lnTo>
                    <a:pt x="337" y="286"/>
                  </a:lnTo>
                  <a:lnTo>
                    <a:pt x="347" y="259"/>
                  </a:lnTo>
                  <a:lnTo>
                    <a:pt x="356" y="228"/>
                  </a:lnTo>
                  <a:lnTo>
                    <a:pt x="361" y="193"/>
                  </a:lnTo>
                  <a:lnTo>
                    <a:pt x="362" y="153"/>
                  </a:lnTo>
                  <a:lnTo>
                    <a:pt x="362" y="56"/>
                  </a:lnTo>
                  <a:lnTo>
                    <a:pt x="193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72"/>
            <p:cNvSpPr>
              <a:spLocks noEditPoints="1"/>
            </p:cNvSpPr>
            <p:nvPr/>
          </p:nvSpPr>
          <p:spPr bwMode="auto">
            <a:xfrm>
              <a:off x="7562850" y="3543300"/>
              <a:ext cx="269875" cy="252413"/>
            </a:xfrm>
            <a:custGeom>
              <a:avLst/>
              <a:gdLst/>
              <a:ahLst/>
              <a:cxnLst>
                <a:cxn ang="0">
                  <a:pos x="66" y="74"/>
                </a:cxn>
                <a:cxn ang="0">
                  <a:pos x="70" y="87"/>
                </a:cxn>
                <a:cxn ang="0">
                  <a:pos x="76" y="93"/>
                </a:cxn>
                <a:cxn ang="0">
                  <a:pos x="27" y="69"/>
                </a:cxn>
                <a:cxn ang="0">
                  <a:pos x="0" y="54"/>
                </a:cxn>
                <a:cxn ang="0">
                  <a:pos x="27" y="45"/>
                </a:cxn>
                <a:cxn ang="0">
                  <a:pos x="60" y="33"/>
                </a:cxn>
                <a:cxn ang="0">
                  <a:pos x="75" y="49"/>
                </a:cxn>
                <a:cxn ang="0">
                  <a:pos x="70" y="26"/>
                </a:cxn>
                <a:cxn ang="0">
                  <a:pos x="75" y="4"/>
                </a:cxn>
                <a:cxn ang="0">
                  <a:pos x="94" y="4"/>
                </a:cxn>
                <a:cxn ang="0">
                  <a:pos x="102" y="21"/>
                </a:cxn>
                <a:cxn ang="0">
                  <a:pos x="90" y="32"/>
                </a:cxn>
                <a:cxn ang="0">
                  <a:pos x="95" y="45"/>
                </a:cxn>
                <a:cxn ang="0">
                  <a:pos x="98" y="33"/>
                </a:cxn>
                <a:cxn ang="0">
                  <a:pos x="121" y="39"/>
                </a:cxn>
                <a:cxn ang="0">
                  <a:pos x="150" y="46"/>
                </a:cxn>
                <a:cxn ang="0">
                  <a:pos x="168" y="58"/>
                </a:cxn>
                <a:cxn ang="0">
                  <a:pos x="150" y="68"/>
                </a:cxn>
                <a:cxn ang="0">
                  <a:pos x="90" y="72"/>
                </a:cxn>
                <a:cxn ang="0">
                  <a:pos x="99" y="88"/>
                </a:cxn>
                <a:cxn ang="0">
                  <a:pos x="103" y="80"/>
                </a:cxn>
                <a:cxn ang="0">
                  <a:pos x="111" y="79"/>
                </a:cxn>
                <a:cxn ang="0">
                  <a:pos x="104" y="92"/>
                </a:cxn>
                <a:cxn ang="0">
                  <a:pos x="97" y="98"/>
                </a:cxn>
                <a:cxn ang="0">
                  <a:pos x="104" y="115"/>
                </a:cxn>
                <a:cxn ang="0">
                  <a:pos x="97" y="133"/>
                </a:cxn>
                <a:cxn ang="0">
                  <a:pos x="94" y="144"/>
                </a:cxn>
                <a:cxn ang="0">
                  <a:pos x="90" y="136"/>
                </a:cxn>
                <a:cxn ang="0">
                  <a:pos x="83" y="159"/>
                </a:cxn>
                <a:cxn ang="0">
                  <a:pos x="78" y="141"/>
                </a:cxn>
                <a:cxn ang="0">
                  <a:pos x="72" y="133"/>
                </a:cxn>
                <a:cxn ang="0">
                  <a:pos x="65" y="119"/>
                </a:cxn>
                <a:cxn ang="0">
                  <a:pos x="71" y="100"/>
                </a:cxn>
                <a:cxn ang="0">
                  <a:pos x="70" y="97"/>
                </a:cxn>
                <a:cxn ang="0">
                  <a:pos x="60" y="82"/>
                </a:cxn>
                <a:cxn ang="0">
                  <a:pos x="71" y="55"/>
                </a:cxn>
                <a:cxn ang="0">
                  <a:pos x="69" y="39"/>
                </a:cxn>
                <a:cxn ang="0">
                  <a:pos x="46" y="47"/>
                </a:cxn>
                <a:cxn ang="0">
                  <a:pos x="9" y="54"/>
                </a:cxn>
                <a:cxn ang="0">
                  <a:pos x="18" y="60"/>
                </a:cxn>
                <a:cxn ang="0">
                  <a:pos x="37" y="64"/>
                </a:cxn>
                <a:cxn ang="0">
                  <a:pos x="137" y="63"/>
                </a:cxn>
                <a:cxn ang="0">
                  <a:pos x="158" y="58"/>
                </a:cxn>
                <a:cxn ang="0">
                  <a:pos x="142" y="52"/>
                </a:cxn>
                <a:cxn ang="0">
                  <a:pos x="118" y="45"/>
                </a:cxn>
                <a:cxn ang="0">
                  <a:pos x="102" y="40"/>
                </a:cxn>
                <a:cxn ang="0">
                  <a:pos x="95" y="56"/>
                </a:cxn>
                <a:cxn ang="0">
                  <a:pos x="89" y="18"/>
                </a:cxn>
                <a:cxn ang="0">
                  <a:pos x="81" y="14"/>
                </a:cxn>
                <a:cxn ang="0">
                  <a:pos x="85" y="22"/>
                </a:cxn>
                <a:cxn ang="0">
                  <a:pos x="98" y="117"/>
                </a:cxn>
                <a:cxn ang="0">
                  <a:pos x="79" y="126"/>
                </a:cxn>
                <a:cxn ang="0">
                  <a:pos x="74" y="121"/>
                </a:cxn>
              </a:cxnLst>
              <a:rect l="0" t="0" r="r" b="b"/>
              <a:pathLst>
                <a:path w="170" h="159">
                  <a:moveTo>
                    <a:pt x="60" y="77"/>
                  </a:moveTo>
                  <a:lnTo>
                    <a:pt x="60" y="74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6" y="74"/>
                  </a:lnTo>
                  <a:lnTo>
                    <a:pt x="66" y="80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69" y="84"/>
                  </a:lnTo>
                  <a:lnTo>
                    <a:pt x="70" y="87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4" y="91"/>
                  </a:lnTo>
                  <a:lnTo>
                    <a:pt x="76" y="93"/>
                  </a:lnTo>
                  <a:lnTo>
                    <a:pt x="79" y="93"/>
                  </a:lnTo>
                  <a:lnTo>
                    <a:pt x="79" y="72"/>
                  </a:lnTo>
                  <a:lnTo>
                    <a:pt x="41" y="70"/>
                  </a:lnTo>
                  <a:lnTo>
                    <a:pt x="30" y="70"/>
                  </a:lnTo>
                  <a:lnTo>
                    <a:pt x="27" y="69"/>
                  </a:lnTo>
                  <a:lnTo>
                    <a:pt x="23" y="69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47"/>
                  </a:lnTo>
                  <a:lnTo>
                    <a:pt x="15" y="47"/>
                  </a:lnTo>
                  <a:lnTo>
                    <a:pt x="22" y="46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3" y="44"/>
                  </a:lnTo>
                  <a:lnTo>
                    <a:pt x="48" y="39"/>
                  </a:lnTo>
                  <a:lnTo>
                    <a:pt x="55" y="36"/>
                  </a:lnTo>
                  <a:lnTo>
                    <a:pt x="60" y="33"/>
                  </a:lnTo>
                  <a:lnTo>
                    <a:pt x="64" y="32"/>
                  </a:lnTo>
                  <a:lnTo>
                    <a:pt x="71" y="32"/>
                  </a:lnTo>
                  <a:lnTo>
                    <a:pt x="74" y="33"/>
                  </a:lnTo>
                  <a:lnTo>
                    <a:pt x="75" y="36"/>
                  </a:lnTo>
                  <a:lnTo>
                    <a:pt x="75" y="49"/>
                  </a:lnTo>
                  <a:lnTo>
                    <a:pt x="78" y="50"/>
                  </a:lnTo>
                  <a:lnTo>
                    <a:pt x="79" y="5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0" y="26"/>
                  </a:lnTo>
                  <a:lnTo>
                    <a:pt x="69" y="22"/>
                  </a:lnTo>
                  <a:lnTo>
                    <a:pt x="69" y="14"/>
                  </a:lnTo>
                  <a:lnTo>
                    <a:pt x="70" y="11"/>
                  </a:lnTo>
                  <a:lnTo>
                    <a:pt x="72" y="5"/>
                  </a:lnTo>
                  <a:lnTo>
                    <a:pt x="75" y="4"/>
                  </a:lnTo>
                  <a:lnTo>
                    <a:pt x="79" y="2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1" y="2"/>
                  </a:lnTo>
                  <a:lnTo>
                    <a:pt x="94" y="4"/>
                  </a:lnTo>
                  <a:lnTo>
                    <a:pt x="97" y="5"/>
                  </a:lnTo>
                  <a:lnTo>
                    <a:pt x="98" y="8"/>
                  </a:lnTo>
                  <a:lnTo>
                    <a:pt x="100" y="11"/>
                  </a:lnTo>
                  <a:lnTo>
                    <a:pt x="102" y="14"/>
                  </a:lnTo>
                  <a:lnTo>
                    <a:pt x="102" y="21"/>
                  </a:lnTo>
                  <a:lnTo>
                    <a:pt x="100" y="23"/>
                  </a:lnTo>
                  <a:lnTo>
                    <a:pt x="98" y="26"/>
                  </a:lnTo>
                  <a:lnTo>
                    <a:pt x="95" y="31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90" y="50"/>
                  </a:lnTo>
                  <a:lnTo>
                    <a:pt x="93" y="50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5" y="45"/>
                  </a:lnTo>
                  <a:lnTo>
                    <a:pt x="94" y="44"/>
                  </a:lnTo>
                  <a:lnTo>
                    <a:pt x="94" y="39"/>
                  </a:lnTo>
                  <a:lnTo>
                    <a:pt x="95" y="36"/>
                  </a:lnTo>
                  <a:lnTo>
                    <a:pt x="95" y="35"/>
                  </a:lnTo>
                  <a:lnTo>
                    <a:pt x="98" y="33"/>
                  </a:lnTo>
                  <a:lnTo>
                    <a:pt x="99" y="32"/>
                  </a:lnTo>
                  <a:lnTo>
                    <a:pt x="105" y="32"/>
                  </a:lnTo>
                  <a:lnTo>
                    <a:pt x="111" y="33"/>
                  </a:lnTo>
                  <a:lnTo>
                    <a:pt x="114" y="36"/>
                  </a:lnTo>
                  <a:lnTo>
                    <a:pt x="121" y="39"/>
                  </a:lnTo>
                  <a:lnTo>
                    <a:pt x="132" y="42"/>
                  </a:lnTo>
                  <a:lnTo>
                    <a:pt x="138" y="44"/>
                  </a:lnTo>
                  <a:lnTo>
                    <a:pt x="144" y="45"/>
                  </a:lnTo>
                  <a:lnTo>
                    <a:pt x="144" y="46"/>
                  </a:lnTo>
                  <a:lnTo>
                    <a:pt x="150" y="46"/>
                  </a:lnTo>
                  <a:lnTo>
                    <a:pt x="155" y="47"/>
                  </a:lnTo>
                  <a:lnTo>
                    <a:pt x="168" y="47"/>
                  </a:lnTo>
                  <a:lnTo>
                    <a:pt x="170" y="49"/>
                  </a:lnTo>
                  <a:lnTo>
                    <a:pt x="170" y="54"/>
                  </a:lnTo>
                  <a:lnTo>
                    <a:pt x="168" y="58"/>
                  </a:lnTo>
                  <a:lnTo>
                    <a:pt x="164" y="61"/>
                  </a:lnTo>
                  <a:lnTo>
                    <a:pt x="161" y="63"/>
                  </a:lnTo>
                  <a:lnTo>
                    <a:pt x="159" y="65"/>
                  </a:lnTo>
                  <a:lnTo>
                    <a:pt x="155" y="66"/>
                  </a:lnTo>
                  <a:lnTo>
                    <a:pt x="150" y="68"/>
                  </a:lnTo>
                  <a:lnTo>
                    <a:pt x="144" y="69"/>
                  </a:lnTo>
                  <a:lnTo>
                    <a:pt x="136" y="70"/>
                  </a:lnTo>
                  <a:lnTo>
                    <a:pt x="118" y="70"/>
                  </a:lnTo>
                  <a:lnTo>
                    <a:pt x="107" y="72"/>
                  </a:lnTo>
                  <a:lnTo>
                    <a:pt x="90" y="72"/>
                  </a:lnTo>
                  <a:lnTo>
                    <a:pt x="90" y="93"/>
                  </a:lnTo>
                  <a:lnTo>
                    <a:pt x="91" y="93"/>
                  </a:lnTo>
                  <a:lnTo>
                    <a:pt x="94" y="92"/>
                  </a:lnTo>
                  <a:lnTo>
                    <a:pt x="95" y="92"/>
                  </a:lnTo>
                  <a:lnTo>
                    <a:pt x="99" y="88"/>
                  </a:lnTo>
                  <a:lnTo>
                    <a:pt x="99" y="87"/>
                  </a:lnTo>
                  <a:lnTo>
                    <a:pt x="100" y="87"/>
                  </a:lnTo>
                  <a:lnTo>
                    <a:pt x="102" y="84"/>
                  </a:lnTo>
                  <a:lnTo>
                    <a:pt x="102" y="82"/>
                  </a:lnTo>
                  <a:lnTo>
                    <a:pt x="103" y="80"/>
                  </a:lnTo>
                  <a:lnTo>
                    <a:pt x="103" y="74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11" y="75"/>
                  </a:lnTo>
                  <a:lnTo>
                    <a:pt x="111" y="79"/>
                  </a:lnTo>
                  <a:lnTo>
                    <a:pt x="109" y="82"/>
                  </a:lnTo>
                  <a:lnTo>
                    <a:pt x="109" y="83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4" y="92"/>
                  </a:lnTo>
                  <a:lnTo>
                    <a:pt x="103" y="94"/>
                  </a:lnTo>
                  <a:lnTo>
                    <a:pt x="102" y="96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9" y="101"/>
                  </a:lnTo>
                  <a:lnTo>
                    <a:pt x="100" y="103"/>
                  </a:lnTo>
                  <a:lnTo>
                    <a:pt x="103" y="107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2" y="125"/>
                  </a:lnTo>
                  <a:lnTo>
                    <a:pt x="99" y="129"/>
                  </a:lnTo>
                  <a:lnTo>
                    <a:pt x="98" y="130"/>
                  </a:lnTo>
                  <a:lnTo>
                    <a:pt x="95" y="131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9" y="135"/>
                  </a:lnTo>
                  <a:lnTo>
                    <a:pt x="99" y="141"/>
                  </a:lnTo>
                  <a:lnTo>
                    <a:pt x="97" y="144"/>
                  </a:lnTo>
                  <a:lnTo>
                    <a:pt x="94" y="144"/>
                  </a:lnTo>
                  <a:lnTo>
                    <a:pt x="93" y="143"/>
                  </a:lnTo>
                  <a:lnTo>
                    <a:pt x="93" y="139"/>
                  </a:lnTo>
                  <a:lnTo>
                    <a:pt x="91" y="138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90" y="154"/>
                  </a:lnTo>
                  <a:lnTo>
                    <a:pt x="89" y="157"/>
                  </a:lnTo>
                  <a:lnTo>
                    <a:pt x="88" y="158"/>
                  </a:lnTo>
                  <a:lnTo>
                    <a:pt x="85" y="159"/>
                  </a:lnTo>
                  <a:lnTo>
                    <a:pt x="83" y="159"/>
                  </a:lnTo>
                  <a:lnTo>
                    <a:pt x="80" y="158"/>
                  </a:lnTo>
                  <a:lnTo>
                    <a:pt x="79" y="155"/>
                  </a:lnTo>
                  <a:lnTo>
                    <a:pt x="79" y="136"/>
                  </a:lnTo>
                  <a:lnTo>
                    <a:pt x="78" y="138"/>
                  </a:lnTo>
                  <a:lnTo>
                    <a:pt x="78" y="141"/>
                  </a:lnTo>
                  <a:lnTo>
                    <a:pt x="75" y="144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70" y="138"/>
                  </a:lnTo>
                  <a:lnTo>
                    <a:pt x="72" y="133"/>
                  </a:lnTo>
                  <a:lnTo>
                    <a:pt x="74" y="131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66" y="122"/>
                  </a:lnTo>
                  <a:lnTo>
                    <a:pt x="65" y="119"/>
                  </a:lnTo>
                  <a:lnTo>
                    <a:pt x="65" y="111"/>
                  </a:lnTo>
                  <a:lnTo>
                    <a:pt x="66" y="107"/>
                  </a:lnTo>
                  <a:lnTo>
                    <a:pt x="69" y="103"/>
                  </a:lnTo>
                  <a:lnTo>
                    <a:pt x="71" y="101"/>
                  </a:lnTo>
                  <a:lnTo>
                    <a:pt x="71" y="100"/>
                  </a:lnTo>
                  <a:lnTo>
                    <a:pt x="72" y="100"/>
                  </a:lnTo>
                  <a:lnTo>
                    <a:pt x="72" y="98"/>
                  </a:lnTo>
                  <a:lnTo>
                    <a:pt x="71" y="98"/>
                  </a:lnTo>
                  <a:lnTo>
                    <a:pt x="71" y="97"/>
                  </a:lnTo>
                  <a:lnTo>
                    <a:pt x="70" y="97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1" y="86"/>
                  </a:lnTo>
                  <a:lnTo>
                    <a:pt x="61" y="83"/>
                  </a:lnTo>
                  <a:lnTo>
                    <a:pt x="60" y="82"/>
                  </a:lnTo>
                  <a:lnTo>
                    <a:pt x="60" y="77"/>
                  </a:lnTo>
                  <a:close/>
                  <a:moveTo>
                    <a:pt x="79" y="64"/>
                  </a:moveTo>
                  <a:lnTo>
                    <a:pt x="79" y="56"/>
                  </a:lnTo>
                  <a:lnTo>
                    <a:pt x="75" y="56"/>
                  </a:lnTo>
                  <a:lnTo>
                    <a:pt x="71" y="55"/>
                  </a:lnTo>
                  <a:lnTo>
                    <a:pt x="69" y="52"/>
                  </a:lnTo>
                  <a:lnTo>
                    <a:pt x="69" y="49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69" y="39"/>
                  </a:lnTo>
                  <a:lnTo>
                    <a:pt x="69" y="40"/>
                  </a:lnTo>
                  <a:lnTo>
                    <a:pt x="65" y="40"/>
                  </a:lnTo>
                  <a:lnTo>
                    <a:pt x="57" y="42"/>
                  </a:lnTo>
                  <a:lnTo>
                    <a:pt x="51" y="45"/>
                  </a:lnTo>
                  <a:lnTo>
                    <a:pt x="46" y="47"/>
                  </a:lnTo>
                  <a:lnTo>
                    <a:pt x="39" y="50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3" y="54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8"/>
                  </a:lnTo>
                  <a:lnTo>
                    <a:pt x="14" y="59"/>
                  </a:lnTo>
                  <a:lnTo>
                    <a:pt x="18" y="60"/>
                  </a:lnTo>
                  <a:lnTo>
                    <a:pt x="20" y="61"/>
                  </a:lnTo>
                  <a:lnTo>
                    <a:pt x="24" y="61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7" y="64"/>
                  </a:lnTo>
                  <a:lnTo>
                    <a:pt x="79" y="64"/>
                  </a:lnTo>
                  <a:close/>
                  <a:moveTo>
                    <a:pt x="90" y="56"/>
                  </a:moveTo>
                  <a:lnTo>
                    <a:pt x="90" y="64"/>
                  </a:lnTo>
                  <a:lnTo>
                    <a:pt x="133" y="64"/>
                  </a:lnTo>
                  <a:lnTo>
                    <a:pt x="137" y="63"/>
                  </a:lnTo>
                  <a:lnTo>
                    <a:pt x="142" y="63"/>
                  </a:lnTo>
                  <a:lnTo>
                    <a:pt x="146" y="61"/>
                  </a:lnTo>
                  <a:lnTo>
                    <a:pt x="149" y="61"/>
                  </a:lnTo>
                  <a:lnTo>
                    <a:pt x="152" y="60"/>
                  </a:lnTo>
                  <a:lnTo>
                    <a:pt x="158" y="58"/>
                  </a:lnTo>
                  <a:lnTo>
                    <a:pt x="159" y="55"/>
                  </a:lnTo>
                  <a:lnTo>
                    <a:pt x="160" y="55"/>
                  </a:lnTo>
                  <a:lnTo>
                    <a:pt x="161" y="54"/>
                  </a:lnTo>
                  <a:lnTo>
                    <a:pt x="149" y="54"/>
                  </a:lnTo>
                  <a:lnTo>
                    <a:pt x="142" y="52"/>
                  </a:lnTo>
                  <a:lnTo>
                    <a:pt x="137" y="51"/>
                  </a:lnTo>
                  <a:lnTo>
                    <a:pt x="131" y="50"/>
                  </a:lnTo>
                  <a:lnTo>
                    <a:pt x="130" y="50"/>
                  </a:lnTo>
                  <a:lnTo>
                    <a:pt x="125" y="47"/>
                  </a:lnTo>
                  <a:lnTo>
                    <a:pt x="118" y="45"/>
                  </a:lnTo>
                  <a:lnTo>
                    <a:pt x="113" y="42"/>
                  </a:lnTo>
                  <a:lnTo>
                    <a:pt x="109" y="41"/>
                  </a:lnTo>
                  <a:lnTo>
                    <a:pt x="107" y="41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98" y="55"/>
                  </a:lnTo>
                  <a:lnTo>
                    <a:pt x="95" y="56"/>
                  </a:lnTo>
                  <a:lnTo>
                    <a:pt x="90" y="56"/>
                  </a:lnTo>
                  <a:close/>
                  <a:moveTo>
                    <a:pt x="85" y="22"/>
                  </a:moveTo>
                  <a:lnTo>
                    <a:pt x="88" y="22"/>
                  </a:lnTo>
                  <a:lnTo>
                    <a:pt x="88" y="21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5" y="12"/>
                  </a:lnTo>
                  <a:lnTo>
                    <a:pt x="84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1" y="21"/>
                  </a:lnTo>
                  <a:lnTo>
                    <a:pt x="84" y="22"/>
                  </a:lnTo>
                  <a:lnTo>
                    <a:pt x="85" y="22"/>
                  </a:lnTo>
                  <a:close/>
                  <a:moveTo>
                    <a:pt x="90" y="103"/>
                  </a:moveTo>
                  <a:lnTo>
                    <a:pt x="90" y="126"/>
                  </a:lnTo>
                  <a:lnTo>
                    <a:pt x="93" y="125"/>
                  </a:lnTo>
                  <a:lnTo>
                    <a:pt x="97" y="121"/>
                  </a:lnTo>
                  <a:lnTo>
                    <a:pt x="98" y="117"/>
                  </a:lnTo>
                  <a:lnTo>
                    <a:pt x="98" y="112"/>
                  </a:lnTo>
                  <a:lnTo>
                    <a:pt x="95" y="107"/>
                  </a:lnTo>
                  <a:lnTo>
                    <a:pt x="93" y="105"/>
                  </a:lnTo>
                  <a:lnTo>
                    <a:pt x="90" y="103"/>
                  </a:lnTo>
                  <a:close/>
                  <a:moveTo>
                    <a:pt x="79" y="126"/>
                  </a:moveTo>
                  <a:lnTo>
                    <a:pt x="79" y="103"/>
                  </a:lnTo>
                  <a:lnTo>
                    <a:pt x="75" y="107"/>
                  </a:lnTo>
                  <a:lnTo>
                    <a:pt x="72" y="112"/>
                  </a:lnTo>
                  <a:lnTo>
                    <a:pt x="72" y="117"/>
                  </a:lnTo>
                  <a:lnTo>
                    <a:pt x="74" y="121"/>
                  </a:lnTo>
                  <a:lnTo>
                    <a:pt x="75" y="124"/>
                  </a:lnTo>
                  <a:lnTo>
                    <a:pt x="76" y="124"/>
                  </a:lnTo>
                  <a:lnTo>
                    <a:pt x="79" y="1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 flipH="1">
            <a:off x="266679" y="0"/>
            <a:ext cx="8386827" cy="6758028"/>
            <a:chOff x="1471585" y="351607"/>
            <a:chExt cx="8386827" cy="6758028"/>
          </a:xfrm>
          <a:solidFill>
            <a:srgbClr val="000000">
              <a:alpha val="5098"/>
            </a:srgbClr>
          </a:solidFill>
        </p:grpSpPr>
        <p:sp>
          <p:nvSpPr>
            <p:cNvPr id="67" name="Крест 66"/>
            <p:cNvSpPr/>
            <p:nvPr/>
          </p:nvSpPr>
          <p:spPr>
            <a:xfrm>
              <a:off x="1471585" y="1637491"/>
              <a:ext cx="2071702" cy="2071702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Крест 67"/>
            <p:cNvSpPr/>
            <p:nvPr/>
          </p:nvSpPr>
          <p:spPr>
            <a:xfrm>
              <a:off x="2566960" y="2161361"/>
              <a:ext cx="1547831" cy="1547831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Крест 68"/>
            <p:cNvSpPr/>
            <p:nvPr/>
          </p:nvSpPr>
          <p:spPr>
            <a:xfrm>
              <a:off x="3829039" y="351607"/>
              <a:ext cx="3248053" cy="3248053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Крест 69"/>
            <p:cNvSpPr/>
            <p:nvPr/>
          </p:nvSpPr>
          <p:spPr>
            <a:xfrm>
              <a:off x="5172106" y="1194609"/>
              <a:ext cx="4133820" cy="4133818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Крест 70"/>
            <p:cNvSpPr/>
            <p:nvPr/>
          </p:nvSpPr>
          <p:spPr>
            <a:xfrm>
              <a:off x="1900213" y="4352135"/>
              <a:ext cx="2728899" cy="2728898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Крест 71"/>
            <p:cNvSpPr/>
            <p:nvPr/>
          </p:nvSpPr>
          <p:spPr>
            <a:xfrm>
              <a:off x="1971651" y="5495143"/>
              <a:ext cx="1471617" cy="1471616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Крест 72"/>
            <p:cNvSpPr/>
            <p:nvPr/>
          </p:nvSpPr>
          <p:spPr>
            <a:xfrm>
              <a:off x="6615121" y="4537869"/>
              <a:ext cx="2571768" cy="2571766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Крест 73"/>
            <p:cNvSpPr/>
            <p:nvPr/>
          </p:nvSpPr>
          <p:spPr>
            <a:xfrm>
              <a:off x="8329633" y="4495011"/>
              <a:ext cx="1528779" cy="1528778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Крест 74"/>
            <p:cNvSpPr/>
            <p:nvPr/>
          </p:nvSpPr>
          <p:spPr>
            <a:xfrm>
              <a:off x="8329633" y="1856586"/>
              <a:ext cx="1528779" cy="1528778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Крест 75"/>
            <p:cNvSpPr/>
            <p:nvPr/>
          </p:nvSpPr>
          <p:spPr>
            <a:xfrm>
              <a:off x="7686691" y="1566053"/>
              <a:ext cx="785818" cy="785817"/>
            </a:xfrm>
            <a:prstGeom prst="plus">
              <a:avLst>
                <a:gd name="adj" fmla="val 3314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ТЕРРИТОРИАЛЬНЫЙ ФОНД ОМС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Box 3"/>
          <p:cNvSpPr txBox="1">
            <a:spLocks noChangeArrowheads="1"/>
          </p:cNvSpPr>
          <p:nvPr/>
        </p:nvSpPr>
        <p:spPr bwMode="auto">
          <a:xfrm>
            <a:off x="629317" y="3320115"/>
            <a:ext cx="3429024" cy="76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6" rIns="91434" bIns="45716" anchor="ctr"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307C64"/>
                </a:solidFill>
                <a:latin typeface="Tahoma" pitchFamily="34" charset="0"/>
                <a:cs typeface="Tahoma" pitchFamily="34" charset="0"/>
              </a:rPr>
              <a:t>ТЕРРИТОРИАЛЬНЫЙ ФОНД ОМС</a:t>
            </a:r>
            <a:endParaRPr lang="ru-RU" sz="2200" b="1" dirty="0">
              <a:solidFill>
                <a:srgbClr val="307C6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8464711" y="-1807471"/>
            <a:ext cx="707770" cy="6746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8464711" y="-1101839"/>
            <a:ext cx="707770" cy="6746808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8464711" y="-397231"/>
            <a:ext cx="707770" cy="6746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8464711" y="310767"/>
            <a:ext cx="707770" cy="6746808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8464711" y="1014139"/>
            <a:ext cx="707770" cy="6746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615630" y="1090252"/>
            <a:ext cx="707770" cy="951360"/>
          </a:xfrm>
          <a:prstGeom prst="rect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16200000" flipV="1">
            <a:off x="4314138" y="1385049"/>
            <a:ext cx="70777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4615630" y="1795885"/>
            <a:ext cx="707770" cy="951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6200000" flipV="1">
            <a:off x="4314138" y="2090682"/>
            <a:ext cx="70777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4615630" y="2500493"/>
            <a:ext cx="707770" cy="951360"/>
          </a:xfrm>
          <a:prstGeom prst="rect">
            <a:avLst/>
          </a:prstGeom>
          <a:solidFill>
            <a:srgbClr val="62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rot="16200000" flipV="1">
            <a:off x="4314138" y="2795290"/>
            <a:ext cx="70777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16200000">
            <a:off x="4615630" y="3208490"/>
            <a:ext cx="707770" cy="951360"/>
          </a:xfrm>
          <a:prstGeom prst="rect">
            <a:avLst/>
          </a:prstGeom>
          <a:solidFill>
            <a:srgbClr val="1B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rot="16200000" flipV="1">
            <a:off x="4314138" y="3503287"/>
            <a:ext cx="70777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4615630" y="3911863"/>
            <a:ext cx="707770" cy="951360"/>
          </a:xfrm>
          <a:prstGeom prst="rect">
            <a:avLst/>
          </a:prstGeom>
          <a:solidFill>
            <a:srgbClr val="1D9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 rot="16200000" flipV="1">
            <a:off x="4314138" y="4206660"/>
            <a:ext cx="70777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5662872" y="4227415"/>
            <a:ext cx="6076122" cy="27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тарифного соглашения региона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62872" y="3482531"/>
            <a:ext cx="6201957" cy="27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НСИ регионального уровня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662872" y="1956739"/>
            <a:ext cx="6201957" cy="48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Межтерриториальные расчеты с ТФОМС других регионов РФ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662872" y="2796463"/>
            <a:ext cx="6201957" cy="27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Финансирование медицинской помощи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662872" y="1373577"/>
            <a:ext cx="6201957" cy="27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Реэкспертизы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медицинской помощи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Блок-схема: ручной ввод 42"/>
          <p:cNvSpPr/>
          <p:nvPr/>
        </p:nvSpPr>
        <p:spPr>
          <a:xfrm rot="16200000" flipH="1">
            <a:off x="4902814" y="1368391"/>
            <a:ext cx="710211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ручной ввод 43"/>
          <p:cNvSpPr/>
          <p:nvPr/>
        </p:nvSpPr>
        <p:spPr>
          <a:xfrm rot="16200000" flipH="1">
            <a:off x="4902815" y="2091032"/>
            <a:ext cx="710211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Блок-схема: ручной ввод 44"/>
          <p:cNvSpPr/>
          <p:nvPr/>
        </p:nvSpPr>
        <p:spPr>
          <a:xfrm rot="16200000" flipH="1">
            <a:off x="4902814" y="2789385"/>
            <a:ext cx="710211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ручной ввод 45"/>
          <p:cNvSpPr/>
          <p:nvPr/>
        </p:nvSpPr>
        <p:spPr>
          <a:xfrm rot="16200000" flipH="1">
            <a:off x="4902815" y="3499866"/>
            <a:ext cx="710211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ручной ввод 46"/>
          <p:cNvSpPr/>
          <p:nvPr/>
        </p:nvSpPr>
        <p:spPr>
          <a:xfrm rot="16200000" flipH="1">
            <a:off x="4902815" y="4202725"/>
            <a:ext cx="710211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16200000">
            <a:off x="8464711" y="1719037"/>
            <a:ext cx="707770" cy="6746808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4615630" y="4616760"/>
            <a:ext cx="707770" cy="951360"/>
          </a:xfrm>
          <a:prstGeom prst="rect">
            <a:avLst/>
          </a:prstGeom>
          <a:solidFill>
            <a:srgbClr val="515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 rot="16200000" flipV="1">
            <a:off x="4314138" y="4911557"/>
            <a:ext cx="70777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662872" y="4957590"/>
            <a:ext cx="6201957" cy="27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Ведение реестра медицинских организаций</a:t>
            </a:r>
          </a:p>
        </p:txBody>
      </p:sp>
      <p:sp>
        <p:nvSpPr>
          <p:cNvPr id="52" name="Блок-схема: ручной ввод 51"/>
          <p:cNvSpPr/>
          <p:nvPr/>
        </p:nvSpPr>
        <p:spPr>
          <a:xfrm rot="16200000" flipH="1">
            <a:off x="4902815" y="4908137"/>
            <a:ext cx="710211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 rot="16200000">
            <a:off x="8464712" y="2422032"/>
            <a:ext cx="707770" cy="6746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 rot="16200000">
            <a:off x="4615631" y="5319756"/>
            <a:ext cx="707770" cy="951360"/>
          </a:xfrm>
          <a:prstGeom prst="rect">
            <a:avLst/>
          </a:prstGeom>
          <a:solidFill>
            <a:srgbClr val="119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 rot="16200000" flipV="1">
            <a:off x="4314139" y="5614553"/>
            <a:ext cx="70777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5662873" y="5586489"/>
            <a:ext cx="6076122" cy="37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сводной и аналитической отчетности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7" name="Блок-схема: ручной ввод 86"/>
          <p:cNvSpPr/>
          <p:nvPr/>
        </p:nvSpPr>
        <p:spPr>
          <a:xfrm rot="16200000" flipH="1">
            <a:off x="4902816" y="5610618"/>
            <a:ext cx="710211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 rot="16200000">
            <a:off x="8464712" y="3126930"/>
            <a:ext cx="707770" cy="6746808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rot="16200000">
            <a:off x="4615631" y="6024653"/>
            <a:ext cx="707770" cy="951360"/>
          </a:xfrm>
          <a:prstGeom prst="rect">
            <a:avLst/>
          </a:prstGeom>
          <a:solidFill>
            <a:srgbClr val="117C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 rot="16200000" flipV="1">
            <a:off x="4314139" y="6319450"/>
            <a:ext cx="70777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662873" y="6365483"/>
            <a:ext cx="6201957" cy="375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Ведение реестра врачей экспертов</a:t>
            </a:r>
          </a:p>
        </p:txBody>
      </p:sp>
      <p:sp>
        <p:nvSpPr>
          <p:cNvPr id="92" name="Блок-схема: ручной ввод 91"/>
          <p:cNvSpPr/>
          <p:nvPr/>
        </p:nvSpPr>
        <p:spPr>
          <a:xfrm rot="16200000" flipH="1">
            <a:off x="4902816" y="6316030"/>
            <a:ext cx="710211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4808143" y="1362327"/>
            <a:ext cx="335357" cy="398265"/>
            <a:chOff x="1418602" y="2323994"/>
            <a:chExt cx="389467" cy="460375"/>
          </a:xfrm>
        </p:grpSpPr>
        <p:sp>
          <p:nvSpPr>
            <p:cNvPr id="95" name="Рамка 94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6" name="Фигура, имеющая форму буквы L 95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4808143" y="2045570"/>
            <a:ext cx="335357" cy="398265"/>
            <a:chOff x="1418602" y="2323994"/>
            <a:chExt cx="389467" cy="460375"/>
          </a:xfrm>
        </p:grpSpPr>
        <p:sp>
          <p:nvSpPr>
            <p:cNvPr id="98" name="Рамка 97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9" name="Фигура, имеющая форму буквы L 98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4808143" y="2770798"/>
            <a:ext cx="335357" cy="398265"/>
            <a:chOff x="1418602" y="2323994"/>
            <a:chExt cx="389467" cy="460375"/>
          </a:xfrm>
        </p:grpSpPr>
        <p:sp>
          <p:nvSpPr>
            <p:cNvPr id="101" name="Рамка 100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" name="Фигура, имеющая форму буквы L 101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4808143" y="3476354"/>
            <a:ext cx="335357" cy="398265"/>
            <a:chOff x="1418602" y="2323994"/>
            <a:chExt cx="389467" cy="460375"/>
          </a:xfrm>
        </p:grpSpPr>
        <p:sp>
          <p:nvSpPr>
            <p:cNvPr id="104" name="Рамка 103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5" name="Фигура, имеющая форму буквы L 104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4808143" y="4175324"/>
            <a:ext cx="335357" cy="398265"/>
            <a:chOff x="1418602" y="2323994"/>
            <a:chExt cx="389467" cy="460375"/>
          </a:xfrm>
        </p:grpSpPr>
        <p:sp>
          <p:nvSpPr>
            <p:cNvPr id="107" name="Рамка 106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8" name="Фигура, имеющая форму буквы L 107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4808143" y="4882877"/>
            <a:ext cx="335357" cy="398265"/>
            <a:chOff x="1418602" y="2323994"/>
            <a:chExt cx="389467" cy="460375"/>
          </a:xfrm>
        </p:grpSpPr>
        <p:sp>
          <p:nvSpPr>
            <p:cNvPr id="110" name="Рамка 109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1" name="Фигура, имеющая форму буквы L 110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4808143" y="5569383"/>
            <a:ext cx="335357" cy="398265"/>
            <a:chOff x="1418602" y="2323994"/>
            <a:chExt cx="389467" cy="460375"/>
          </a:xfrm>
        </p:grpSpPr>
        <p:sp>
          <p:nvSpPr>
            <p:cNvPr id="113" name="Рамка 112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4" name="Фигура, имеющая форму буквы L 113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4808143" y="6277878"/>
            <a:ext cx="335357" cy="398265"/>
            <a:chOff x="1418602" y="2323994"/>
            <a:chExt cx="389467" cy="460375"/>
          </a:xfrm>
        </p:grpSpPr>
        <p:sp>
          <p:nvSpPr>
            <p:cNvPr id="116" name="Рамка 115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7" name="Фигура, имеющая форму буквы L 116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</p:spTree>
    <p:extLst>
      <p:ext uri="{BB962C8B-B14F-4D97-AF65-F5344CB8AC3E}">
        <p14:creationId xmlns:p14="http://schemas.microsoft.com/office/powerpoint/2010/main" val="74686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ВНЕДРЕНИЯ СИСТЕМЫ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Шестиугольник 112"/>
          <p:cNvSpPr/>
          <p:nvPr/>
        </p:nvSpPr>
        <p:spPr>
          <a:xfrm flipH="1">
            <a:off x="5094465" y="2004110"/>
            <a:ext cx="1896554" cy="1683575"/>
          </a:xfrm>
          <a:prstGeom prst="hexagon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7030A0"/>
              </a:gs>
            </a:gsLst>
            <a:lin ang="5400000" scaled="0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/>
          </a:p>
        </p:txBody>
      </p:sp>
      <p:sp>
        <p:nvSpPr>
          <p:cNvPr id="114" name="Равнобедренный треугольник 113"/>
          <p:cNvSpPr/>
          <p:nvPr/>
        </p:nvSpPr>
        <p:spPr>
          <a:xfrm rot="16200000" flipH="1">
            <a:off x="4443130" y="2619874"/>
            <a:ext cx="1735351" cy="430479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Заголовок 1"/>
          <p:cNvSpPr txBox="1">
            <a:spLocks/>
          </p:cNvSpPr>
          <p:nvPr/>
        </p:nvSpPr>
        <p:spPr bwMode="auto">
          <a:xfrm>
            <a:off x="4561388" y="3717032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Единая БД </a:t>
            </a:r>
          </a:p>
          <a:p>
            <a:pPr algn="ctr" eaLnBrk="1" hangingPunct="1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ТФОМС субъекта</a:t>
            </a:r>
          </a:p>
        </p:txBody>
      </p:sp>
      <p:grpSp>
        <p:nvGrpSpPr>
          <p:cNvPr id="116" name="Группа 115"/>
          <p:cNvGrpSpPr/>
          <p:nvPr/>
        </p:nvGrpSpPr>
        <p:grpSpPr>
          <a:xfrm>
            <a:off x="5825277" y="2613670"/>
            <a:ext cx="464354" cy="544810"/>
            <a:chOff x="3716338" y="3194051"/>
            <a:chExt cx="320675" cy="376238"/>
          </a:xfrm>
          <a:solidFill>
            <a:schemeClr val="bg1"/>
          </a:solidFill>
        </p:grpSpPr>
        <p:sp>
          <p:nvSpPr>
            <p:cNvPr id="117" name="Freeform 393"/>
            <p:cNvSpPr>
              <a:spLocks noEditPoints="1"/>
            </p:cNvSpPr>
            <p:nvPr/>
          </p:nvSpPr>
          <p:spPr bwMode="auto">
            <a:xfrm>
              <a:off x="3716338" y="3194051"/>
              <a:ext cx="320675" cy="376238"/>
            </a:xfrm>
            <a:custGeom>
              <a:avLst/>
              <a:gdLst/>
              <a:ahLst/>
              <a:cxnLst>
                <a:cxn ang="0">
                  <a:pos x="9" y="200"/>
                </a:cxn>
                <a:cxn ang="0">
                  <a:pos x="21" y="213"/>
                </a:cxn>
                <a:cxn ang="0">
                  <a:pos x="53" y="224"/>
                </a:cxn>
                <a:cxn ang="0">
                  <a:pos x="101" y="229"/>
                </a:cxn>
                <a:cxn ang="0">
                  <a:pos x="157" y="223"/>
                </a:cxn>
                <a:cxn ang="0">
                  <a:pos x="189" y="210"/>
                </a:cxn>
                <a:cxn ang="0">
                  <a:pos x="193" y="164"/>
                </a:cxn>
                <a:cxn ang="0">
                  <a:pos x="165" y="177"/>
                </a:cxn>
                <a:cxn ang="0">
                  <a:pos x="124" y="183"/>
                </a:cxn>
                <a:cxn ang="0">
                  <a:pos x="78" y="183"/>
                </a:cxn>
                <a:cxn ang="0">
                  <a:pos x="37" y="177"/>
                </a:cxn>
                <a:cxn ang="0">
                  <a:pos x="9" y="163"/>
                </a:cxn>
                <a:cxn ang="0">
                  <a:pos x="9" y="149"/>
                </a:cxn>
                <a:cxn ang="0">
                  <a:pos x="25" y="164"/>
                </a:cxn>
                <a:cxn ang="0">
                  <a:pos x="71" y="175"/>
                </a:cxn>
                <a:cxn ang="0">
                  <a:pos x="131" y="175"/>
                </a:cxn>
                <a:cxn ang="0">
                  <a:pos x="177" y="164"/>
                </a:cxn>
                <a:cxn ang="0">
                  <a:pos x="193" y="149"/>
                </a:cxn>
                <a:cxn ang="0">
                  <a:pos x="181" y="114"/>
                </a:cxn>
                <a:cxn ang="0">
                  <a:pos x="144" y="125"/>
                </a:cxn>
                <a:cxn ang="0">
                  <a:pos x="101" y="128"/>
                </a:cxn>
                <a:cxn ang="0">
                  <a:pos x="58" y="125"/>
                </a:cxn>
                <a:cxn ang="0">
                  <a:pos x="21" y="114"/>
                </a:cxn>
                <a:cxn ang="0">
                  <a:pos x="9" y="51"/>
                </a:cxn>
                <a:cxn ang="0">
                  <a:pos x="13" y="99"/>
                </a:cxn>
                <a:cxn ang="0">
                  <a:pos x="45" y="113"/>
                </a:cxn>
                <a:cxn ang="0">
                  <a:pos x="101" y="119"/>
                </a:cxn>
                <a:cxn ang="0">
                  <a:pos x="157" y="113"/>
                </a:cxn>
                <a:cxn ang="0">
                  <a:pos x="189" y="99"/>
                </a:cxn>
                <a:cxn ang="0">
                  <a:pos x="193" y="51"/>
                </a:cxn>
                <a:cxn ang="0">
                  <a:pos x="165" y="66"/>
                </a:cxn>
                <a:cxn ang="0">
                  <a:pos x="124" y="72"/>
                </a:cxn>
                <a:cxn ang="0">
                  <a:pos x="78" y="72"/>
                </a:cxn>
                <a:cxn ang="0">
                  <a:pos x="37" y="65"/>
                </a:cxn>
                <a:cxn ang="0">
                  <a:pos x="9" y="51"/>
                </a:cxn>
                <a:cxn ang="0">
                  <a:pos x="71" y="9"/>
                </a:cxn>
                <a:cxn ang="0">
                  <a:pos x="25" y="20"/>
                </a:cxn>
                <a:cxn ang="0">
                  <a:pos x="9" y="36"/>
                </a:cxn>
                <a:cxn ang="0">
                  <a:pos x="25" y="51"/>
                </a:cxn>
                <a:cxn ang="0">
                  <a:pos x="71" y="62"/>
                </a:cxn>
                <a:cxn ang="0">
                  <a:pos x="131" y="62"/>
                </a:cxn>
                <a:cxn ang="0">
                  <a:pos x="177" y="51"/>
                </a:cxn>
                <a:cxn ang="0">
                  <a:pos x="193" y="36"/>
                </a:cxn>
                <a:cxn ang="0">
                  <a:pos x="181" y="23"/>
                </a:cxn>
                <a:cxn ang="0">
                  <a:pos x="149" y="13"/>
                </a:cxn>
                <a:cxn ang="0">
                  <a:pos x="101" y="8"/>
                </a:cxn>
                <a:cxn ang="0">
                  <a:pos x="131" y="1"/>
                </a:cxn>
                <a:cxn ang="0">
                  <a:pos x="177" y="11"/>
                </a:cxn>
                <a:cxn ang="0">
                  <a:pos x="199" y="27"/>
                </a:cxn>
                <a:cxn ang="0">
                  <a:pos x="202" y="201"/>
                </a:cxn>
                <a:cxn ang="0">
                  <a:pos x="191" y="219"/>
                </a:cxn>
                <a:cxn ang="0">
                  <a:pos x="162" y="230"/>
                </a:cxn>
                <a:cxn ang="0">
                  <a:pos x="123" y="236"/>
                </a:cxn>
                <a:cxn ang="0">
                  <a:pos x="79" y="236"/>
                </a:cxn>
                <a:cxn ang="0">
                  <a:pos x="41" y="230"/>
                </a:cxn>
                <a:cxn ang="0">
                  <a:pos x="11" y="217"/>
                </a:cxn>
                <a:cxn ang="0">
                  <a:pos x="0" y="200"/>
                </a:cxn>
                <a:cxn ang="0">
                  <a:pos x="4" y="26"/>
                </a:cxn>
                <a:cxn ang="0">
                  <a:pos x="24" y="12"/>
                </a:cxn>
                <a:cxn ang="0">
                  <a:pos x="59" y="2"/>
                </a:cxn>
                <a:cxn ang="0">
                  <a:pos x="101" y="0"/>
                </a:cxn>
              </a:cxnLst>
              <a:rect l="0" t="0" r="r" b="b"/>
              <a:pathLst>
                <a:path w="202" h="237">
                  <a:moveTo>
                    <a:pt x="9" y="163"/>
                  </a:moveTo>
                  <a:lnTo>
                    <a:pt x="9" y="200"/>
                  </a:lnTo>
                  <a:lnTo>
                    <a:pt x="12" y="207"/>
                  </a:lnTo>
                  <a:lnTo>
                    <a:pt x="21" y="213"/>
                  </a:lnTo>
                  <a:lnTo>
                    <a:pt x="35" y="219"/>
                  </a:lnTo>
                  <a:lnTo>
                    <a:pt x="53" y="224"/>
                  </a:lnTo>
                  <a:lnTo>
                    <a:pt x="76" y="228"/>
                  </a:lnTo>
                  <a:lnTo>
                    <a:pt x="101" y="229"/>
                  </a:lnTo>
                  <a:lnTo>
                    <a:pt x="131" y="228"/>
                  </a:lnTo>
                  <a:lnTo>
                    <a:pt x="157" y="223"/>
                  </a:lnTo>
                  <a:lnTo>
                    <a:pt x="177" y="217"/>
                  </a:lnTo>
                  <a:lnTo>
                    <a:pt x="189" y="210"/>
                  </a:lnTo>
                  <a:lnTo>
                    <a:pt x="193" y="201"/>
                  </a:lnTo>
                  <a:lnTo>
                    <a:pt x="193" y="164"/>
                  </a:lnTo>
                  <a:lnTo>
                    <a:pt x="181" y="171"/>
                  </a:lnTo>
                  <a:lnTo>
                    <a:pt x="165" y="177"/>
                  </a:lnTo>
                  <a:lnTo>
                    <a:pt x="144" y="181"/>
                  </a:lnTo>
                  <a:lnTo>
                    <a:pt x="124" y="183"/>
                  </a:lnTo>
                  <a:lnTo>
                    <a:pt x="101" y="185"/>
                  </a:lnTo>
                  <a:lnTo>
                    <a:pt x="78" y="183"/>
                  </a:lnTo>
                  <a:lnTo>
                    <a:pt x="58" y="181"/>
                  </a:lnTo>
                  <a:lnTo>
                    <a:pt x="37" y="177"/>
                  </a:lnTo>
                  <a:lnTo>
                    <a:pt x="21" y="170"/>
                  </a:lnTo>
                  <a:lnTo>
                    <a:pt x="9" y="163"/>
                  </a:lnTo>
                  <a:close/>
                  <a:moveTo>
                    <a:pt x="9" y="107"/>
                  </a:moveTo>
                  <a:lnTo>
                    <a:pt x="9" y="149"/>
                  </a:lnTo>
                  <a:lnTo>
                    <a:pt x="13" y="157"/>
                  </a:lnTo>
                  <a:lnTo>
                    <a:pt x="25" y="164"/>
                  </a:lnTo>
                  <a:lnTo>
                    <a:pt x="45" y="170"/>
                  </a:lnTo>
                  <a:lnTo>
                    <a:pt x="71" y="175"/>
                  </a:lnTo>
                  <a:lnTo>
                    <a:pt x="101" y="176"/>
                  </a:lnTo>
                  <a:lnTo>
                    <a:pt x="131" y="175"/>
                  </a:lnTo>
                  <a:lnTo>
                    <a:pt x="157" y="170"/>
                  </a:lnTo>
                  <a:lnTo>
                    <a:pt x="177" y="164"/>
                  </a:lnTo>
                  <a:lnTo>
                    <a:pt x="189" y="157"/>
                  </a:lnTo>
                  <a:lnTo>
                    <a:pt x="193" y="149"/>
                  </a:lnTo>
                  <a:lnTo>
                    <a:pt x="193" y="107"/>
                  </a:lnTo>
                  <a:lnTo>
                    <a:pt x="181" y="114"/>
                  </a:lnTo>
                  <a:lnTo>
                    <a:pt x="165" y="121"/>
                  </a:lnTo>
                  <a:lnTo>
                    <a:pt x="144" y="125"/>
                  </a:lnTo>
                  <a:lnTo>
                    <a:pt x="124" y="127"/>
                  </a:lnTo>
                  <a:lnTo>
                    <a:pt x="101" y="128"/>
                  </a:lnTo>
                  <a:lnTo>
                    <a:pt x="78" y="127"/>
                  </a:lnTo>
                  <a:lnTo>
                    <a:pt x="58" y="125"/>
                  </a:lnTo>
                  <a:lnTo>
                    <a:pt x="37" y="120"/>
                  </a:lnTo>
                  <a:lnTo>
                    <a:pt x="21" y="114"/>
                  </a:lnTo>
                  <a:lnTo>
                    <a:pt x="9" y="107"/>
                  </a:lnTo>
                  <a:close/>
                  <a:moveTo>
                    <a:pt x="9" y="51"/>
                  </a:moveTo>
                  <a:lnTo>
                    <a:pt x="9" y="91"/>
                  </a:lnTo>
                  <a:lnTo>
                    <a:pt x="13" y="99"/>
                  </a:lnTo>
                  <a:lnTo>
                    <a:pt x="25" y="107"/>
                  </a:lnTo>
                  <a:lnTo>
                    <a:pt x="45" y="113"/>
                  </a:lnTo>
                  <a:lnTo>
                    <a:pt x="71" y="117"/>
                  </a:lnTo>
                  <a:lnTo>
                    <a:pt x="101" y="119"/>
                  </a:lnTo>
                  <a:lnTo>
                    <a:pt x="131" y="117"/>
                  </a:lnTo>
                  <a:lnTo>
                    <a:pt x="157" y="113"/>
                  </a:lnTo>
                  <a:lnTo>
                    <a:pt x="177" y="107"/>
                  </a:lnTo>
                  <a:lnTo>
                    <a:pt x="189" y="99"/>
                  </a:lnTo>
                  <a:lnTo>
                    <a:pt x="193" y="91"/>
                  </a:lnTo>
                  <a:lnTo>
                    <a:pt x="193" y="51"/>
                  </a:lnTo>
                  <a:lnTo>
                    <a:pt x="181" y="59"/>
                  </a:lnTo>
                  <a:lnTo>
                    <a:pt x="165" y="66"/>
                  </a:lnTo>
                  <a:lnTo>
                    <a:pt x="144" y="69"/>
                  </a:lnTo>
                  <a:lnTo>
                    <a:pt x="124" y="72"/>
                  </a:lnTo>
                  <a:lnTo>
                    <a:pt x="101" y="73"/>
                  </a:lnTo>
                  <a:lnTo>
                    <a:pt x="78" y="72"/>
                  </a:lnTo>
                  <a:lnTo>
                    <a:pt x="58" y="69"/>
                  </a:lnTo>
                  <a:lnTo>
                    <a:pt x="37" y="65"/>
                  </a:lnTo>
                  <a:lnTo>
                    <a:pt x="21" y="59"/>
                  </a:lnTo>
                  <a:lnTo>
                    <a:pt x="9" y="51"/>
                  </a:lnTo>
                  <a:close/>
                  <a:moveTo>
                    <a:pt x="101" y="8"/>
                  </a:moveTo>
                  <a:lnTo>
                    <a:pt x="71" y="9"/>
                  </a:lnTo>
                  <a:lnTo>
                    <a:pt x="45" y="14"/>
                  </a:lnTo>
                  <a:lnTo>
                    <a:pt x="25" y="20"/>
                  </a:lnTo>
                  <a:lnTo>
                    <a:pt x="13" y="27"/>
                  </a:lnTo>
                  <a:lnTo>
                    <a:pt x="9" y="36"/>
                  </a:lnTo>
                  <a:lnTo>
                    <a:pt x="13" y="44"/>
                  </a:lnTo>
                  <a:lnTo>
                    <a:pt x="25" y="51"/>
                  </a:lnTo>
                  <a:lnTo>
                    <a:pt x="45" y="57"/>
                  </a:lnTo>
                  <a:lnTo>
                    <a:pt x="71" y="62"/>
                  </a:lnTo>
                  <a:lnTo>
                    <a:pt x="101" y="63"/>
                  </a:lnTo>
                  <a:lnTo>
                    <a:pt x="131" y="62"/>
                  </a:lnTo>
                  <a:lnTo>
                    <a:pt x="157" y="57"/>
                  </a:lnTo>
                  <a:lnTo>
                    <a:pt x="177" y="51"/>
                  </a:lnTo>
                  <a:lnTo>
                    <a:pt x="189" y="44"/>
                  </a:lnTo>
                  <a:lnTo>
                    <a:pt x="193" y="36"/>
                  </a:lnTo>
                  <a:lnTo>
                    <a:pt x="190" y="29"/>
                  </a:lnTo>
                  <a:lnTo>
                    <a:pt x="181" y="23"/>
                  </a:lnTo>
                  <a:lnTo>
                    <a:pt x="167" y="17"/>
                  </a:lnTo>
                  <a:lnTo>
                    <a:pt x="149" y="13"/>
                  </a:lnTo>
                  <a:lnTo>
                    <a:pt x="126" y="9"/>
                  </a:lnTo>
                  <a:lnTo>
                    <a:pt x="101" y="8"/>
                  </a:lnTo>
                  <a:close/>
                  <a:moveTo>
                    <a:pt x="101" y="0"/>
                  </a:moveTo>
                  <a:lnTo>
                    <a:pt x="131" y="1"/>
                  </a:lnTo>
                  <a:lnTo>
                    <a:pt x="156" y="5"/>
                  </a:lnTo>
                  <a:lnTo>
                    <a:pt x="177" y="11"/>
                  </a:lnTo>
                  <a:lnTo>
                    <a:pt x="190" y="19"/>
                  </a:lnTo>
                  <a:lnTo>
                    <a:pt x="199" y="27"/>
                  </a:lnTo>
                  <a:lnTo>
                    <a:pt x="202" y="36"/>
                  </a:lnTo>
                  <a:lnTo>
                    <a:pt x="202" y="201"/>
                  </a:lnTo>
                  <a:lnTo>
                    <a:pt x="199" y="211"/>
                  </a:lnTo>
                  <a:lnTo>
                    <a:pt x="191" y="219"/>
                  </a:lnTo>
                  <a:lnTo>
                    <a:pt x="178" y="225"/>
                  </a:lnTo>
                  <a:lnTo>
                    <a:pt x="162" y="230"/>
                  </a:lnTo>
                  <a:lnTo>
                    <a:pt x="143" y="235"/>
                  </a:lnTo>
                  <a:lnTo>
                    <a:pt x="123" y="236"/>
                  </a:lnTo>
                  <a:lnTo>
                    <a:pt x="101" y="237"/>
                  </a:lnTo>
                  <a:lnTo>
                    <a:pt x="79" y="236"/>
                  </a:lnTo>
                  <a:lnTo>
                    <a:pt x="59" y="234"/>
                  </a:lnTo>
                  <a:lnTo>
                    <a:pt x="41" y="230"/>
                  </a:lnTo>
                  <a:lnTo>
                    <a:pt x="24" y="224"/>
                  </a:lnTo>
                  <a:lnTo>
                    <a:pt x="11" y="217"/>
                  </a:lnTo>
                  <a:lnTo>
                    <a:pt x="4" y="210"/>
                  </a:lnTo>
                  <a:lnTo>
                    <a:pt x="0" y="200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11" y="18"/>
                  </a:lnTo>
                  <a:lnTo>
                    <a:pt x="24" y="12"/>
                  </a:lnTo>
                  <a:lnTo>
                    <a:pt x="41" y="7"/>
                  </a:lnTo>
                  <a:lnTo>
                    <a:pt x="59" y="2"/>
                  </a:lnTo>
                  <a:lnTo>
                    <a:pt x="79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394"/>
            <p:cNvSpPr>
              <a:spLocks/>
            </p:cNvSpPr>
            <p:nvPr/>
          </p:nvSpPr>
          <p:spPr bwMode="auto">
            <a:xfrm>
              <a:off x="3951288" y="3325813"/>
              <a:ext cx="46038" cy="206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0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7" y="7"/>
                </a:cxn>
                <a:cxn ang="0">
                  <a:pos x="26" y="7"/>
                </a:cxn>
                <a:cxn ang="0">
                  <a:pos x="17" y="12"/>
                </a:cxn>
                <a:cxn ang="0">
                  <a:pos x="5" y="13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5" y="4"/>
                </a:cxn>
                <a:cxn ang="0">
                  <a:pos x="19" y="1"/>
                </a:cxn>
                <a:cxn ang="0">
                  <a:pos x="23" y="0"/>
                </a:cxn>
              </a:cxnLst>
              <a:rect l="0" t="0" r="r" b="b"/>
              <a:pathLst>
                <a:path w="29" h="13">
                  <a:moveTo>
                    <a:pt x="23" y="0"/>
                  </a:moveTo>
                  <a:lnTo>
                    <a:pt x="27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17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5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395"/>
            <p:cNvSpPr>
              <a:spLocks/>
            </p:cNvSpPr>
            <p:nvPr/>
          </p:nvSpPr>
          <p:spPr bwMode="auto">
            <a:xfrm>
              <a:off x="3951288" y="3413126"/>
              <a:ext cx="46038" cy="206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0"/>
                </a:cxn>
                <a:cxn ang="0">
                  <a:pos x="29" y="1"/>
                </a:cxn>
                <a:cxn ang="0">
                  <a:pos x="29" y="6"/>
                </a:cxn>
                <a:cxn ang="0">
                  <a:pos x="26" y="7"/>
                </a:cxn>
                <a:cxn ang="0">
                  <a:pos x="17" y="11"/>
                </a:cxn>
                <a:cxn ang="0">
                  <a:pos x="5" y="13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19" y="1"/>
                </a:cxn>
                <a:cxn ang="0">
                  <a:pos x="23" y="0"/>
                </a:cxn>
              </a:cxnLst>
              <a:rect l="0" t="0" r="r" b="b"/>
              <a:pathLst>
                <a:path w="29" h="13">
                  <a:moveTo>
                    <a:pt x="23" y="0"/>
                  </a:moveTo>
                  <a:lnTo>
                    <a:pt x="27" y="0"/>
                  </a:lnTo>
                  <a:lnTo>
                    <a:pt x="29" y="1"/>
                  </a:lnTo>
                  <a:lnTo>
                    <a:pt x="29" y="6"/>
                  </a:lnTo>
                  <a:lnTo>
                    <a:pt x="26" y="7"/>
                  </a:lnTo>
                  <a:lnTo>
                    <a:pt x="17" y="11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5" y="5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396"/>
            <p:cNvSpPr>
              <a:spLocks/>
            </p:cNvSpPr>
            <p:nvPr/>
          </p:nvSpPr>
          <p:spPr bwMode="auto">
            <a:xfrm>
              <a:off x="3951288" y="3502026"/>
              <a:ext cx="46038" cy="238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0"/>
                </a:cxn>
                <a:cxn ang="0">
                  <a:pos x="29" y="3"/>
                </a:cxn>
                <a:cxn ang="0">
                  <a:pos x="29" y="7"/>
                </a:cxn>
                <a:cxn ang="0">
                  <a:pos x="26" y="9"/>
                </a:cxn>
                <a:cxn ang="0">
                  <a:pos x="17" y="12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3" y="0"/>
                </a:cxn>
              </a:cxnLst>
              <a:rect l="0" t="0" r="r" b="b"/>
              <a:pathLst>
                <a:path w="29" h="15">
                  <a:moveTo>
                    <a:pt x="23" y="0"/>
                  </a:moveTo>
                  <a:lnTo>
                    <a:pt x="27" y="0"/>
                  </a:lnTo>
                  <a:lnTo>
                    <a:pt x="29" y="3"/>
                  </a:lnTo>
                  <a:lnTo>
                    <a:pt x="29" y="7"/>
                  </a:lnTo>
                  <a:lnTo>
                    <a:pt x="26" y="9"/>
                  </a:lnTo>
                  <a:lnTo>
                    <a:pt x="17" y="12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9" y="5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1" name="Шестиугольник 120"/>
          <p:cNvSpPr/>
          <p:nvPr/>
        </p:nvSpPr>
        <p:spPr>
          <a:xfrm flipH="1">
            <a:off x="3962508" y="3140956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08A5C4">
                  <a:shade val="30000"/>
                  <a:satMod val="115000"/>
                </a:srgbClr>
              </a:gs>
              <a:gs pos="57000">
                <a:srgbClr val="08A5C4"/>
              </a:gs>
              <a:gs pos="100000">
                <a:srgbClr val="08A5C4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" name="Равнобедренный треугольник 121"/>
          <p:cNvSpPr/>
          <p:nvPr/>
        </p:nvSpPr>
        <p:spPr>
          <a:xfrm rot="16200000" flipH="1">
            <a:off x="3597509" y="3486022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Шестиугольник 122"/>
          <p:cNvSpPr/>
          <p:nvPr/>
        </p:nvSpPr>
        <p:spPr>
          <a:xfrm flipH="1">
            <a:off x="3962508" y="1649350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208465"/>
              </a:gs>
              <a:gs pos="100000">
                <a:srgbClr val="54CC9E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 dirty="0"/>
          </a:p>
        </p:txBody>
      </p:sp>
      <p:sp>
        <p:nvSpPr>
          <p:cNvPr id="124" name="Равнобедренный треугольник 123"/>
          <p:cNvSpPr/>
          <p:nvPr/>
        </p:nvSpPr>
        <p:spPr>
          <a:xfrm rot="16200000" flipH="1">
            <a:off x="3597509" y="1994416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Шестиугольник 124"/>
          <p:cNvSpPr/>
          <p:nvPr/>
        </p:nvSpPr>
        <p:spPr>
          <a:xfrm flipH="1">
            <a:off x="7176120" y="3140956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B7CB55">
                  <a:shade val="30000"/>
                  <a:satMod val="115000"/>
                </a:srgbClr>
              </a:gs>
              <a:gs pos="50000">
                <a:srgbClr val="B7CB55">
                  <a:shade val="67500"/>
                  <a:satMod val="115000"/>
                </a:srgbClr>
              </a:gs>
              <a:gs pos="100000">
                <a:srgbClr val="B7CB55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 dirty="0"/>
          </a:p>
        </p:txBody>
      </p:sp>
      <p:sp>
        <p:nvSpPr>
          <p:cNvPr id="126" name="Равнобедренный треугольник 125"/>
          <p:cNvSpPr/>
          <p:nvPr/>
        </p:nvSpPr>
        <p:spPr>
          <a:xfrm rot="16200000" flipH="1">
            <a:off x="6811121" y="3486022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Шестиугольник 126"/>
          <p:cNvSpPr/>
          <p:nvPr/>
        </p:nvSpPr>
        <p:spPr>
          <a:xfrm flipH="1">
            <a:off x="7176120" y="1649350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005370"/>
              </a:gs>
              <a:gs pos="57000">
                <a:srgbClr val="28A09D">
                  <a:shade val="67500"/>
                  <a:satMod val="115000"/>
                </a:srgbClr>
              </a:gs>
              <a:gs pos="100000">
                <a:srgbClr val="28A09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8" name="Равнобедренный треугольник 127"/>
          <p:cNvSpPr/>
          <p:nvPr/>
        </p:nvSpPr>
        <p:spPr>
          <a:xfrm rot="16200000" flipH="1">
            <a:off x="6811121" y="1994416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Заголовок 1"/>
          <p:cNvSpPr txBox="1">
            <a:spLocks/>
          </p:cNvSpPr>
          <p:nvPr/>
        </p:nvSpPr>
        <p:spPr bwMode="auto">
          <a:xfrm>
            <a:off x="946473" y="3221732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фонд ОМС</a:t>
            </a:r>
          </a:p>
        </p:txBody>
      </p:sp>
      <p:sp>
        <p:nvSpPr>
          <p:cNvPr id="130" name="Заголовок 1"/>
          <p:cNvSpPr txBox="1">
            <a:spLocks/>
          </p:cNvSpPr>
          <p:nvPr/>
        </p:nvSpPr>
        <p:spPr bwMode="auto">
          <a:xfrm>
            <a:off x="946473" y="1734716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Медицинские</a:t>
            </a:r>
          </a:p>
          <a:p>
            <a:pPr algn="r"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</a:t>
            </a:r>
          </a:p>
        </p:txBody>
      </p:sp>
      <p:sp>
        <p:nvSpPr>
          <p:cNvPr id="131" name="Заголовок 1"/>
          <p:cNvSpPr txBox="1">
            <a:spLocks/>
          </p:cNvSpPr>
          <p:nvPr/>
        </p:nvSpPr>
        <p:spPr bwMode="auto">
          <a:xfrm>
            <a:off x="8256240" y="3221732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ТФОМС</a:t>
            </a:r>
          </a:p>
        </p:txBody>
      </p:sp>
      <p:sp>
        <p:nvSpPr>
          <p:cNvPr id="132" name="Заголовок 1"/>
          <p:cNvSpPr txBox="1">
            <a:spLocks/>
          </p:cNvSpPr>
          <p:nvPr/>
        </p:nvSpPr>
        <p:spPr bwMode="auto">
          <a:xfrm>
            <a:off x="8256240" y="1734716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Медицинские</a:t>
            </a:r>
          </a:p>
          <a:p>
            <a:pPr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страховые организации</a:t>
            </a:r>
          </a:p>
        </p:txBody>
      </p:sp>
      <p:grpSp>
        <p:nvGrpSpPr>
          <p:cNvPr id="144" name="Группа 143"/>
          <p:cNvGrpSpPr/>
          <p:nvPr/>
        </p:nvGrpSpPr>
        <p:grpSpPr>
          <a:xfrm>
            <a:off x="4294188" y="1911369"/>
            <a:ext cx="392112" cy="393681"/>
            <a:chOff x="5827713" y="1117600"/>
            <a:chExt cx="793750" cy="796926"/>
          </a:xfrm>
          <a:solidFill>
            <a:schemeClr val="bg1"/>
          </a:solidFill>
        </p:grpSpPr>
        <p:sp>
          <p:nvSpPr>
            <p:cNvPr id="145" name="Freeform 50"/>
            <p:cNvSpPr>
              <a:spLocks noEditPoints="1"/>
            </p:cNvSpPr>
            <p:nvPr/>
          </p:nvSpPr>
          <p:spPr bwMode="auto">
            <a:xfrm>
              <a:off x="6070600" y="1463675"/>
              <a:ext cx="309562" cy="279400"/>
            </a:xfrm>
            <a:custGeom>
              <a:avLst/>
              <a:gdLst/>
              <a:ahLst/>
              <a:cxnLst>
                <a:cxn ang="0">
                  <a:pos x="72" y="56"/>
                </a:cxn>
                <a:cxn ang="0">
                  <a:pos x="69" y="64"/>
                </a:cxn>
                <a:cxn ang="0">
                  <a:pos x="60" y="68"/>
                </a:cxn>
                <a:cxn ang="0">
                  <a:pos x="23" y="70"/>
                </a:cxn>
                <a:cxn ang="0">
                  <a:pos x="25" y="110"/>
                </a:cxn>
                <a:cxn ang="0">
                  <a:pos x="68" y="111"/>
                </a:cxn>
                <a:cxn ang="0">
                  <a:pos x="72" y="117"/>
                </a:cxn>
                <a:cxn ang="0">
                  <a:pos x="74" y="152"/>
                </a:cxn>
                <a:cxn ang="0">
                  <a:pos x="121" y="151"/>
                </a:cxn>
                <a:cxn ang="0">
                  <a:pos x="127" y="111"/>
                </a:cxn>
                <a:cxn ang="0">
                  <a:pos x="167" y="110"/>
                </a:cxn>
                <a:cxn ang="0">
                  <a:pos x="170" y="70"/>
                </a:cxn>
                <a:cxn ang="0">
                  <a:pos x="134" y="68"/>
                </a:cxn>
                <a:cxn ang="0">
                  <a:pos x="122" y="61"/>
                </a:cxn>
                <a:cxn ang="0">
                  <a:pos x="121" y="25"/>
                </a:cxn>
                <a:cxn ang="0">
                  <a:pos x="77" y="0"/>
                </a:cxn>
                <a:cxn ang="0">
                  <a:pos x="131" y="3"/>
                </a:cxn>
                <a:cxn ang="0">
                  <a:pos x="146" y="27"/>
                </a:cxn>
                <a:cxn ang="0">
                  <a:pos x="167" y="43"/>
                </a:cxn>
                <a:cxn ang="0">
                  <a:pos x="191" y="56"/>
                </a:cxn>
                <a:cxn ang="0">
                  <a:pos x="195" y="107"/>
                </a:cxn>
                <a:cxn ang="0">
                  <a:pos x="180" y="130"/>
                </a:cxn>
                <a:cxn ang="0">
                  <a:pos x="146" y="133"/>
                </a:cxn>
                <a:cxn ang="0">
                  <a:pos x="142" y="163"/>
                </a:cxn>
                <a:cxn ang="0">
                  <a:pos x="118" y="176"/>
                </a:cxn>
                <a:cxn ang="0">
                  <a:pos x="62" y="173"/>
                </a:cxn>
                <a:cxn ang="0">
                  <a:pos x="48" y="151"/>
                </a:cxn>
                <a:cxn ang="0">
                  <a:pos x="28" y="133"/>
                </a:cxn>
                <a:cxn ang="0">
                  <a:pos x="3" y="120"/>
                </a:cxn>
                <a:cxn ang="0">
                  <a:pos x="0" y="70"/>
                </a:cxn>
                <a:cxn ang="0">
                  <a:pos x="13" y="46"/>
                </a:cxn>
                <a:cxn ang="0">
                  <a:pos x="48" y="43"/>
                </a:cxn>
                <a:cxn ang="0">
                  <a:pos x="51" y="13"/>
                </a:cxn>
                <a:cxn ang="0">
                  <a:pos x="77" y="0"/>
                </a:cxn>
              </a:cxnLst>
              <a:rect l="0" t="0" r="r" b="b"/>
              <a:pathLst>
                <a:path w="195" h="176">
                  <a:moveTo>
                    <a:pt x="72" y="25"/>
                  </a:moveTo>
                  <a:lnTo>
                    <a:pt x="72" y="56"/>
                  </a:lnTo>
                  <a:lnTo>
                    <a:pt x="71" y="61"/>
                  </a:lnTo>
                  <a:lnTo>
                    <a:pt x="69" y="64"/>
                  </a:lnTo>
                  <a:lnTo>
                    <a:pt x="65" y="67"/>
                  </a:lnTo>
                  <a:lnTo>
                    <a:pt x="60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3" y="108"/>
                  </a:lnTo>
                  <a:lnTo>
                    <a:pt x="25" y="110"/>
                  </a:lnTo>
                  <a:lnTo>
                    <a:pt x="63" y="110"/>
                  </a:lnTo>
                  <a:lnTo>
                    <a:pt x="68" y="111"/>
                  </a:lnTo>
                  <a:lnTo>
                    <a:pt x="69" y="114"/>
                  </a:lnTo>
                  <a:lnTo>
                    <a:pt x="72" y="117"/>
                  </a:lnTo>
                  <a:lnTo>
                    <a:pt x="72" y="151"/>
                  </a:lnTo>
                  <a:lnTo>
                    <a:pt x="74" y="152"/>
                  </a:lnTo>
                  <a:lnTo>
                    <a:pt x="119" y="152"/>
                  </a:lnTo>
                  <a:lnTo>
                    <a:pt x="121" y="151"/>
                  </a:lnTo>
                  <a:lnTo>
                    <a:pt x="121" y="117"/>
                  </a:lnTo>
                  <a:lnTo>
                    <a:pt x="127" y="111"/>
                  </a:lnTo>
                  <a:lnTo>
                    <a:pt x="130" y="110"/>
                  </a:lnTo>
                  <a:lnTo>
                    <a:pt x="167" y="110"/>
                  </a:lnTo>
                  <a:lnTo>
                    <a:pt x="170" y="107"/>
                  </a:lnTo>
                  <a:lnTo>
                    <a:pt x="170" y="70"/>
                  </a:lnTo>
                  <a:lnTo>
                    <a:pt x="168" y="68"/>
                  </a:lnTo>
                  <a:lnTo>
                    <a:pt x="134" y="68"/>
                  </a:lnTo>
                  <a:lnTo>
                    <a:pt x="128" y="67"/>
                  </a:lnTo>
                  <a:lnTo>
                    <a:pt x="122" y="61"/>
                  </a:lnTo>
                  <a:lnTo>
                    <a:pt x="121" y="56"/>
                  </a:lnTo>
                  <a:lnTo>
                    <a:pt x="121" y="25"/>
                  </a:lnTo>
                  <a:lnTo>
                    <a:pt x="72" y="25"/>
                  </a:lnTo>
                  <a:close/>
                  <a:moveTo>
                    <a:pt x="77" y="0"/>
                  </a:moveTo>
                  <a:lnTo>
                    <a:pt x="118" y="0"/>
                  </a:lnTo>
                  <a:lnTo>
                    <a:pt x="131" y="3"/>
                  </a:lnTo>
                  <a:lnTo>
                    <a:pt x="142" y="13"/>
                  </a:lnTo>
                  <a:lnTo>
                    <a:pt x="146" y="27"/>
                  </a:lnTo>
                  <a:lnTo>
                    <a:pt x="146" y="43"/>
                  </a:lnTo>
                  <a:lnTo>
                    <a:pt x="167" y="43"/>
                  </a:lnTo>
                  <a:lnTo>
                    <a:pt x="180" y="46"/>
                  </a:lnTo>
                  <a:lnTo>
                    <a:pt x="191" y="56"/>
                  </a:lnTo>
                  <a:lnTo>
                    <a:pt x="195" y="70"/>
                  </a:lnTo>
                  <a:lnTo>
                    <a:pt x="195" y="107"/>
                  </a:lnTo>
                  <a:lnTo>
                    <a:pt x="191" y="120"/>
                  </a:lnTo>
                  <a:lnTo>
                    <a:pt x="180" y="130"/>
                  </a:lnTo>
                  <a:lnTo>
                    <a:pt x="167" y="133"/>
                  </a:lnTo>
                  <a:lnTo>
                    <a:pt x="146" y="133"/>
                  </a:lnTo>
                  <a:lnTo>
                    <a:pt x="146" y="151"/>
                  </a:lnTo>
                  <a:lnTo>
                    <a:pt x="142" y="163"/>
                  </a:lnTo>
                  <a:lnTo>
                    <a:pt x="131" y="173"/>
                  </a:lnTo>
                  <a:lnTo>
                    <a:pt x="118" y="176"/>
                  </a:lnTo>
                  <a:lnTo>
                    <a:pt x="77" y="176"/>
                  </a:lnTo>
                  <a:lnTo>
                    <a:pt x="62" y="173"/>
                  </a:lnTo>
                  <a:lnTo>
                    <a:pt x="51" y="163"/>
                  </a:lnTo>
                  <a:lnTo>
                    <a:pt x="48" y="151"/>
                  </a:lnTo>
                  <a:lnTo>
                    <a:pt x="48" y="133"/>
                  </a:lnTo>
                  <a:lnTo>
                    <a:pt x="28" y="133"/>
                  </a:lnTo>
                  <a:lnTo>
                    <a:pt x="13" y="130"/>
                  </a:lnTo>
                  <a:lnTo>
                    <a:pt x="3" y="120"/>
                  </a:lnTo>
                  <a:lnTo>
                    <a:pt x="0" y="107"/>
                  </a:lnTo>
                  <a:lnTo>
                    <a:pt x="0" y="70"/>
                  </a:lnTo>
                  <a:lnTo>
                    <a:pt x="3" y="56"/>
                  </a:lnTo>
                  <a:lnTo>
                    <a:pt x="13" y="46"/>
                  </a:lnTo>
                  <a:lnTo>
                    <a:pt x="28" y="43"/>
                  </a:lnTo>
                  <a:lnTo>
                    <a:pt x="48" y="43"/>
                  </a:lnTo>
                  <a:lnTo>
                    <a:pt x="48" y="27"/>
                  </a:lnTo>
                  <a:lnTo>
                    <a:pt x="51" y="13"/>
                  </a:lnTo>
                  <a:lnTo>
                    <a:pt x="62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51"/>
            <p:cNvSpPr>
              <a:spLocks noEditPoints="1"/>
            </p:cNvSpPr>
            <p:nvPr/>
          </p:nvSpPr>
          <p:spPr bwMode="auto">
            <a:xfrm>
              <a:off x="5827713" y="1293813"/>
              <a:ext cx="793750" cy="620713"/>
            </a:xfrm>
            <a:custGeom>
              <a:avLst/>
              <a:gdLst/>
              <a:ahLst/>
              <a:cxnLst>
                <a:cxn ang="0">
                  <a:pos x="92" y="24"/>
                </a:cxn>
                <a:cxn ang="0">
                  <a:pos x="71" y="27"/>
                </a:cxn>
                <a:cxn ang="0">
                  <a:pos x="52" y="36"/>
                </a:cxn>
                <a:cxn ang="0">
                  <a:pos x="37" y="48"/>
                </a:cxn>
                <a:cxn ang="0">
                  <a:pos x="27" y="64"/>
                </a:cxn>
                <a:cxn ang="0">
                  <a:pos x="24" y="83"/>
                </a:cxn>
                <a:cxn ang="0">
                  <a:pos x="24" y="308"/>
                </a:cxn>
                <a:cxn ang="0">
                  <a:pos x="27" y="326"/>
                </a:cxn>
                <a:cxn ang="0">
                  <a:pos x="37" y="342"/>
                </a:cxn>
                <a:cxn ang="0">
                  <a:pos x="52" y="354"/>
                </a:cxn>
                <a:cxn ang="0">
                  <a:pos x="71" y="363"/>
                </a:cxn>
                <a:cxn ang="0">
                  <a:pos x="92" y="366"/>
                </a:cxn>
                <a:cxn ang="0">
                  <a:pos x="409" y="366"/>
                </a:cxn>
                <a:cxn ang="0">
                  <a:pos x="429" y="363"/>
                </a:cxn>
                <a:cxn ang="0">
                  <a:pos x="449" y="354"/>
                </a:cxn>
                <a:cxn ang="0">
                  <a:pos x="462" y="342"/>
                </a:cxn>
                <a:cxn ang="0">
                  <a:pos x="472" y="326"/>
                </a:cxn>
                <a:cxn ang="0">
                  <a:pos x="475" y="308"/>
                </a:cxn>
                <a:cxn ang="0">
                  <a:pos x="475" y="83"/>
                </a:cxn>
                <a:cxn ang="0">
                  <a:pos x="472" y="64"/>
                </a:cxn>
                <a:cxn ang="0">
                  <a:pos x="462" y="48"/>
                </a:cxn>
                <a:cxn ang="0">
                  <a:pos x="449" y="36"/>
                </a:cxn>
                <a:cxn ang="0">
                  <a:pos x="429" y="27"/>
                </a:cxn>
                <a:cxn ang="0">
                  <a:pos x="409" y="24"/>
                </a:cxn>
                <a:cxn ang="0">
                  <a:pos x="92" y="24"/>
                </a:cxn>
                <a:cxn ang="0">
                  <a:pos x="92" y="0"/>
                </a:cxn>
                <a:cxn ang="0">
                  <a:pos x="409" y="0"/>
                </a:cxn>
                <a:cxn ang="0">
                  <a:pos x="432" y="3"/>
                </a:cxn>
                <a:cxn ang="0">
                  <a:pos x="455" y="12"/>
                </a:cxn>
                <a:cxn ang="0">
                  <a:pos x="474" y="24"/>
                </a:cxn>
                <a:cxn ang="0">
                  <a:pos x="487" y="42"/>
                </a:cxn>
                <a:cxn ang="0">
                  <a:pos x="497" y="61"/>
                </a:cxn>
                <a:cxn ang="0">
                  <a:pos x="500" y="83"/>
                </a:cxn>
                <a:cxn ang="0">
                  <a:pos x="500" y="308"/>
                </a:cxn>
                <a:cxn ang="0">
                  <a:pos x="496" y="334"/>
                </a:cxn>
                <a:cxn ang="0">
                  <a:pos x="483" y="357"/>
                </a:cxn>
                <a:cxn ang="0">
                  <a:pos x="463" y="375"/>
                </a:cxn>
                <a:cxn ang="0">
                  <a:pos x="438" y="387"/>
                </a:cxn>
                <a:cxn ang="0">
                  <a:pos x="409" y="391"/>
                </a:cxn>
                <a:cxn ang="0">
                  <a:pos x="92" y="391"/>
                </a:cxn>
                <a:cxn ang="0">
                  <a:pos x="67" y="388"/>
                </a:cxn>
                <a:cxn ang="0">
                  <a:pos x="44" y="379"/>
                </a:cxn>
                <a:cxn ang="0">
                  <a:pos x="27" y="366"/>
                </a:cxn>
                <a:cxn ang="0">
                  <a:pos x="12" y="350"/>
                </a:cxn>
                <a:cxn ang="0">
                  <a:pos x="3" y="331"/>
                </a:cxn>
                <a:cxn ang="0">
                  <a:pos x="0" y="308"/>
                </a:cxn>
                <a:cxn ang="0">
                  <a:pos x="0" y="83"/>
                </a:cxn>
                <a:cxn ang="0">
                  <a:pos x="5" y="57"/>
                </a:cxn>
                <a:cxn ang="0">
                  <a:pos x="18" y="34"/>
                </a:cxn>
                <a:cxn ang="0">
                  <a:pos x="37" y="17"/>
                </a:cxn>
                <a:cxn ang="0">
                  <a:pos x="62" y="5"/>
                </a:cxn>
                <a:cxn ang="0">
                  <a:pos x="92" y="0"/>
                </a:cxn>
              </a:cxnLst>
              <a:rect l="0" t="0" r="r" b="b"/>
              <a:pathLst>
                <a:path w="500" h="391">
                  <a:moveTo>
                    <a:pt x="92" y="24"/>
                  </a:moveTo>
                  <a:lnTo>
                    <a:pt x="71" y="27"/>
                  </a:lnTo>
                  <a:lnTo>
                    <a:pt x="52" y="36"/>
                  </a:lnTo>
                  <a:lnTo>
                    <a:pt x="37" y="48"/>
                  </a:lnTo>
                  <a:lnTo>
                    <a:pt x="27" y="64"/>
                  </a:lnTo>
                  <a:lnTo>
                    <a:pt x="24" y="83"/>
                  </a:lnTo>
                  <a:lnTo>
                    <a:pt x="24" y="308"/>
                  </a:lnTo>
                  <a:lnTo>
                    <a:pt x="27" y="326"/>
                  </a:lnTo>
                  <a:lnTo>
                    <a:pt x="37" y="342"/>
                  </a:lnTo>
                  <a:lnTo>
                    <a:pt x="52" y="354"/>
                  </a:lnTo>
                  <a:lnTo>
                    <a:pt x="71" y="363"/>
                  </a:lnTo>
                  <a:lnTo>
                    <a:pt x="92" y="366"/>
                  </a:lnTo>
                  <a:lnTo>
                    <a:pt x="409" y="366"/>
                  </a:lnTo>
                  <a:lnTo>
                    <a:pt x="429" y="363"/>
                  </a:lnTo>
                  <a:lnTo>
                    <a:pt x="449" y="354"/>
                  </a:lnTo>
                  <a:lnTo>
                    <a:pt x="462" y="342"/>
                  </a:lnTo>
                  <a:lnTo>
                    <a:pt x="472" y="326"/>
                  </a:lnTo>
                  <a:lnTo>
                    <a:pt x="475" y="308"/>
                  </a:lnTo>
                  <a:lnTo>
                    <a:pt x="475" y="83"/>
                  </a:lnTo>
                  <a:lnTo>
                    <a:pt x="472" y="64"/>
                  </a:lnTo>
                  <a:lnTo>
                    <a:pt x="462" y="48"/>
                  </a:lnTo>
                  <a:lnTo>
                    <a:pt x="449" y="36"/>
                  </a:lnTo>
                  <a:lnTo>
                    <a:pt x="429" y="27"/>
                  </a:lnTo>
                  <a:lnTo>
                    <a:pt x="409" y="24"/>
                  </a:lnTo>
                  <a:lnTo>
                    <a:pt x="92" y="24"/>
                  </a:lnTo>
                  <a:close/>
                  <a:moveTo>
                    <a:pt x="92" y="0"/>
                  </a:moveTo>
                  <a:lnTo>
                    <a:pt x="409" y="0"/>
                  </a:lnTo>
                  <a:lnTo>
                    <a:pt x="432" y="3"/>
                  </a:lnTo>
                  <a:lnTo>
                    <a:pt x="455" y="12"/>
                  </a:lnTo>
                  <a:lnTo>
                    <a:pt x="474" y="24"/>
                  </a:lnTo>
                  <a:lnTo>
                    <a:pt x="487" y="42"/>
                  </a:lnTo>
                  <a:lnTo>
                    <a:pt x="497" y="61"/>
                  </a:lnTo>
                  <a:lnTo>
                    <a:pt x="500" y="83"/>
                  </a:lnTo>
                  <a:lnTo>
                    <a:pt x="500" y="308"/>
                  </a:lnTo>
                  <a:lnTo>
                    <a:pt x="496" y="334"/>
                  </a:lnTo>
                  <a:lnTo>
                    <a:pt x="483" y="357"/>
                  </a:lnTo>
                  <a:lnTo>
                    <a:pt x="463" y="375"/>
                  </a:lnTo>
                  <a:lnTo>
                    <a:pt x="438" y="387"/>
                  </a:lnTo>
                  <a:lnTo>
                    <a:pt x="409" y="391"/>
                  </a:lnTo>
                  <a:lnTo>
                    <a:pt x="92" y="391"/>
                  </a:lnTo>
                  <a:lnTo>
                    <a:pt x="67" y="388"/>
                  </a:lnTo>
                  <a:lnTo>
                    <a:pt x="44" y="379"/>
                  </a:lnTo>
                  <a:lnTo>
                    <a:pt x="27" y="366"/>
                  </a:lnTo>
                  <a:lnTo>
                    <a:pt x="12" y="350"/>
                  </a:lnTo>
                  <a:lnTo>
                    <a:pt x="3" y="331"/>
                  </a:lnTo>
                  <a:lnTo>
                    <a:pt x="0" y="308"/>
                  </a:lnTo>
                  <a:lnTo>
                    <a:pt x="0" y="83"/>
                  </a:lnTo>
                  <a:lnTo>
                    <a:pt x="5" y="57"/>
                  </a:lnTo>
                  <a:lnTo>
                    <a:pt x="18" y="34"/>
                  </a:lnTo>
                  <a:lnTo>
                    <a:pt x="37" y="17"/>
                  </a:lnTo>
                  <a:lnTo>
                    <a:pt x="62" y="5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52"/>
            <p:cNvSpPr>
              <a:spLocks/>
            </p:cNvSpPr>
            <p:nvPr/>
          </p:nvSpPr>
          <p:spPr bwMode="auto">
            <a:xfrm>
              <a:off x="6072188" y="1200150"/>
              <a:ext cx="303212" cy="12700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64" y="0"/>
                </a:cxn>
                <a:cxn ang="0">
                  <a:pos x="175" y="3"/>
                </a:cxn>
                <a:cxn ang="0">
                  <a:pos x="184" y="9"/>
                </a:cxn>
                <a:cxn ang="0">
                  <a:pos x="190" y="19"/>
                </a:cxn>
                <a:cxn ang="0">
                  <a:pos x="191" y="33"/>
                </a:cxn>
                <a:cxn ang="0">
                  <a:pos x="191" y="67"/>
                </a:cxn>
                <a:cxn ang="0">
                  <a:pos x="190" y="73"/>
                </a:cxn>
                <a:cxn ang="0">
                  <a:pos x="188" y="76"/>
                </a:cxn>
                <a:cxn ang="0">
                  <a:pos x="184" y="79"/>
                </a:cxn>
                <a:cxn ang="0">
                  <a:pos x="179" y="80"/>
                </a:cxn>
                <a:cxn ang="0">
                  <a:pos x="175" y="80"/>
                </a:cxn>
                <a:cxn ang="0">
                  <a:pos x="169" y="74"/>
                </a:cxn>
                <a:cxn ang="0">
                  <a:pos x="167" y="71"/>
                </a:cxn>
                <a:cxn ang="0">
                  <a:pos x="167" y="30"/>
                </a:cxn>
                <a:cxn ang="0">
                  <a:pos x="166" y="27"/>
                </a:cxn>
                <a:cxn ang="0">
                  <a:pos x="164" y="25"/>
                </a:cxn>
                <a:cxn ang="0">
                  <a:pos x="28" y="25"/>
                </a:cxn>
                <a:cxn ang="0">
                  <a:pos x="25" y="28"/>
                </a:cxn>
                <a:cxn ang="0">
                  <a:pos x="25" y="71"/>
                </a:cxn>
                <a:cxn ang="0">
                  <a:pos x="22" y="74"/>
                </a:cxn>
                <a:cxn ang="0">
                  <a:pos x="21" y="77"/>
                </a:cxn>
                <a:cxn ang="0">
                  <a:pos x="16" y="79"/>
                </a:cxn>
                <a:cxn ang="0">
                  <a:pos x="9" y="79"/>
                </a:cxn>
                <a:cxn ang="0">
                  <a:pos x="6" y="77"/>
                </a:cxn>
                <a:cxn ang="0">
                  <a:pos x="0" y="71"/>
                </a:cxn>
                <a:cxn ang="0">
                  <a:pos x="0" y="33"/>
                </a:cxn>
                <a:cxn ang="0">
                  <a:pos x="4" y="16"/>
                </a:cxn>
                <a:cxn ang="0">
                  <a:pos x="13" y="5"/>
                </a:cxn>
                <a:cxn ang="0">
                  <a:pos x="27" y="0"/>
                </a:cxn>
              </a:cxnLst>
              <a:rect l="0" t="0" r="r" b="b"/>
              <a:pathLst>
                <a:path w="191" h="80">
                  <a:moveTo>
                    <a:pt x="27" y="0"/>
                  </a:moveTo>
                  <a:lnTo>
                    <a:pt x="164" y="0"/>
                  </a:lnTo>
                  <a:lnTo>
                    <a:pt x="175" y="3"/>
                  </a:lnTo>
                  <a:lnTo>
                    <a:pt x="184" y="9"/>
                  </a:lnTo>
                  <a:lnTo>
                    <a:pt x="190" y="19"/>
                  </a:lnTo>
                  <a:lnTo>
                    <a:pt x="191" y="33"/>
                  </a:lnTo>
                  <a:lnTo>
                    <a:pt x="191" y="67"/>
                  </a:lnTo>
                  <a:lnTo>
                    <a:pt x="190" y="73"/>
                  </a:lnTo>
                  <a:lnTo>
                    <a:pt x="188" y="76"/>
                  </a:lnTo>
                  <a:lnTo>
                    <a:pt x="184" y="79"/>
                  </a:lnTo>
                  <a:lnTo>
                    <a:pt x="179" y="80"/>
                  </a:lnTo>
                  <a:lnTo>
                    <a:pt x="175" y="80"/>
                  </a:lnTo>
                  <a:lnTo>
                    <a:pt x="169" y="74"/>
                  </a:lnTo>
                  <a:lnTo>
                    <a:pt x="167" y="71"/>
                  </a:lnTo>
                  <a:lnTo>
                    <a:pt x="167" y="30"/>
                  </a:lnTo>
                  <a:lnTo>
                    <a:pt x="166" y="27"/>
                  </a:lnTo>
                  <a:lnTo>
                    <a:pt x="164" y="25"/>
                  </a:lnTo>
                  <a:lnTo>
                    <a:pt x="28" y="25"/>
                  </a:lnTo>
                  <a:lnTo>
                    <a:pt x="25" y="28"/>
                  </a:lnTo>
                  <a:lnTo>
                    <a:pt x="25" y="71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6" y="79"/>
                  </a:lnTo>
                  <a:lnTo>
                    <a:pt x="9" y="79"/>
                  </a:lnTo>
                  <a:lnTo>
                    <a:pt x="6" y="77"/>
                  </a:lnTo>
                  <a:lnTo>
                    <a:pt x="0" y="71"/>
                  </a:lnTo>
                  <a:lnTo>
                    <a:pt x="0" y="33"/>
                  </a:lnTo>
                  <a:lnTo>
                    <a:pt x="4" y="16"/>
                  </a:lnTo>
                  <a:lnTo>
                    <a:pt x="13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53"/>
            <p:cNvSpPr>
              <a:spLocks/>
            </p:cNvSpPr>
            <p:nvPr/>
          </p:nvSpPr>
          <p:spPr bwMode="auto">
            <a:xfrm>
              <a:off x="5980113" y="1117600"/>
              <a:ext cx="487362" cy="21272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222" y="0"/>
                </a:cxn>
                <a:cxn ang="0">
                  <a:pos x="249" y="5"/>
                </a:cxn>
                <a:cxn ang="0">
                  <a:pos x="271" y="17"/>
                </a:cxn>
                <a:cxn ang="0">
                  <a:pos x="290" y="36"/>
                </a:cxn>
                <a:cxn ang="0">
                  <a:pos x="302" y="58"/>
                </a:cxn>
                <a:cxn ang="0">
                  <a:pos x="307" y="85"/>
                </a:cxn>
                <a:cxn ang="0">
                  <a:pos x="307" y="120"/>
                </a:cxn>
                <a:cxn ang="0">
                  <a:pos x="305" y="126"/>
                </a:cxn>
                <a:cxn ang="0">
                  <a:pos x="304" y="129"/>
                </a:cxn>
                <a:cxn ang="0">
                  <a:pos x="299" y="132"/>
                </a:cxn>
                <a:cxn ang="0">
                  <a:pos x="295" y="134"/>
                </a:cxn>
                <a:cxn ang="0">
                  <a:pos x="289" y="132"/>
                </a:cxn>
                <a:cxn ang="0">
                  <a:pos x="283" y="126"/>
                </a:cxn>
                <a:cxn ang="0">
                  <a:pos x="282" y="120"/>
                </a:cxn>
                <a:cxn ang="0">
                  <a:pos x="282" y="86"/>
                </a:cxn>
                <a:cxn ang="0">
                  <a:pos x="279" y="67"/>
                </a:cxn>
                <a:cxn ang="0">
                  <a:pos x="270" y="51"/>
                </a:cxn>
                <a:cxn ang="0">
                  <a:pos x="258" y="37"/>
                </a:cxn>
                <a:cxn ang="0">
                  <a:pos x="242" y="28"/>
                </a:cxn>
                <a:cxn ang="0">
                  <a:pos x="222" y="25"/>
                </a:cxn>
                <a:cxn ang="0">
                  <a:pos x="85" y="25"/>
                </a:cxn>
                <a:cxn ang="0">
                  <a:pos x="65" y="28"/>
                </a:cxn>
                <a:cxn ang="0">
                  <a:pos x="49" y="37"/>
                </a:cxn>
                <a:cxn ang="0">
                  <a:pos x="37" y="49"/>
                </a:cxn>
                <a:cxn ang="0">
                  <a:pos x="28" y="65"/>
                </a:cxn>
                <a:cxn ang="0">
                  <a:pos x="25" y="85"/>
                </a:cxn>
                <a:cxn ang="0">
                  <a:pos x="25" y="119"/>
                </a:cxn>
                <a:cxn ang="0">
                  <a:pos x="24" y="125"/>
                </a:cxn>
                <a:cxn ang="0">
                  <a:pos x="23" y="128"/>
                </a:cxn>
                <a:cxn ang="0">
                  <a:pos x="18" y="131"/>
                </a:cxn>
                <a:cxn ang="0">
                  <a:pos x="14" y="132"/>
                </a:cxn>
                <a:cxn ang="0">
                  <a:pos x="8" y="131"/>
                </a:cxn>
                <a:cxn ang="0">
                  <a:pos x="2" y="125"/>
                </a:cxn>
                <a:cxn ang="0">
                  <a:pos x="0" y="119"/>
                </a:cxn>
                <a:cxn ang="0">
                  <a:pos x="0" y="85"/>
                </a:cxn>
                <a:cxn ang="0">
                  <a:pos x="5" y="58"/>
                </a:cxn>
                <a:cxn ang="0">
                  <a:pos x="17" y="36"/>
                </a:cxn>
                <a:cxn ang="0">
                  <a:pos x="36" y="17"/>
                </a:cxn>
                <a:cxn ang="0">
                  <a:pos x="58" y="5"/>
                </a:cxn>
                <a:cxn ang="0">
                  <a:pos x="85" y="0"/>
                </a:cxn>
              </a:cxnLst>
              <a:rect l="0" t="0" r="r" b="b"/>
              <a:pathLst>
                <a:path w="307" h="134">
                  <a:moveTo>
                    <a:pt x="85" y="0"/>
                  </a:moveTo>
                  <a:lnTo>
                    <a:pt x="222" y="0"/>
                  </a:lnTo>
                  <a:lnTo>
                    <a:pt x="249" y="5"/>
                  </a:lnTo>
                  <a:lnTo>
                    <a:pt x="271" y="17"/>
                  </a:lnTo>
                  <a:lnTo>
                    <a:pt x="290" y="36"/>
                  </a:lnTo>
                  <a:lnTo>
                    <a:pt x="302" y="58"/>
                  </a:lnTo>
                  <a:lnTo>
                    <a:pt x="307" y="85"/>
                  </a:lnTo>
                  <a:lnTo>
                    <a:pt x="307" y="120"/>
                  </a:lnTo>
                  <a:lnTo>
                    <a:pt x="305" y="126"/>
                  </a:lnTo>
                  <a:lnTo>
                    <a:pt x="304" y="129"/>
                  </a:lnTo>
                  <a:lnTo>
                    <a:pt x="299" y="132"/>
                  </a:lnTo>
                  <a:lnTo>
                    <a:pt x="295" y="134"/>
                  </a:lnTo>
                  <a:lnTo>
                    <a:pt x="289" y="132"/>
                  </a:lnTo>
                  <a:lnTo>
                    <a:pt x="283" y="126"/>
                  </a:lnTo>
                  <a:lnTo>
                    <a:pt x="282" y="120"/>
                  </a:lnTo>
                  <a:lnTo>
                    <a:pt x="282" y="86"/>
                  </a:lnTo>
                  <a:lnTo>
                    <a:pt x="279" y="67"/>
                  </a:lnTo>
                  <a:lnTo>
                    <a:pt x="270" y="51"/>
                  </a:lnTo>
                  <a:lnTo>
                    <a:pt x="258" y="37"/>
                  </a:lnTo>
                  <a:lnTo>
                    <a:pt x="242" y="28"/>
                  </a:lnTo>
                  <a:lnTo>
                    <a:pt x="222" y="25"/>
                  </a:lnTo>
                  <a:lnTo>
                    <a:pt x="85" y="25"/>
                  </a:lnTo>
                  <a:lnTo>
                    <a:pt x="65" y="28"/>
                  </a:lnTo>
                  <a:lnTo>
                    <a:pt x="49" y="37"/>
                  </a:lnTo>
                  <a:lnTo>
                    <a:pt x="37" y="49"/>
                  </a:lnTo>
                  <a:lnTo>
                    <a:pt x="28" y="65"/>
                  </a:lnTo>
                  <a:lnTo>
                    <a:pt x="25" y="85"/>
                  </a:lnTo>
                  <a:lnTo>
                    <a:pt x="25" y="119"/>
                  </a:lnTo>
                  <a:lnTo>
                    <a:pt x="24" y="125"/>
                  </a:lnTo>
                  <a:lnTo>
                    <a:pt x="23" y="128"/>
                  </a:lnTo>
                  <a:lnTo>
                    <a:pt x="18" y="131"/>
                  </a:lnTo>
                  <a:lnTo>
                    <a:pt x="14" y="132"/>
                  </a:lnTo>
                  <a:lnTo>
                    <a:pt x="8" y="131"/>
                  </a:lnTo>
                  <a:lnTo>
                    <a:pt x="2" y="125"/>
                  </a:lnTo>
                  <a:lnTo>
                    <a:pt x="0" y="119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58" y="5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9" name="Freeform 33"/>
          <p:cNvSpPr>
            <a:spLocks noEditPoints="1"/>
          </p:cNvSpPr>
          <p:nvPr/>
        </p:nvSpPr>
        <p:spPr bwMode="auto">
          <a:xfrm>
            <a:off x="7542213" y="1952625"/>
            <a:ext cx="334511" cy="407988"/>
          </a:xfrm>
          <a:custGeom>
            <a:avLst/>
            <a:gdLst/>
            <a:ahLst/>
            <a:cxnLst>
              <a:cxn ang="0">
                <a:pos x="346" y="0"/>
              </a:cxn>
              <a:cxn ang="0">
                <a:pos x="346" y="290"/>
              </a:cxn>
              <a:cxn ang="0">
                <a:pos x="173" y="422"/>
              </a:cxn>
              <a:cxn ang="0">
                <a:pos x="0" y="290"/>
              </a:cxn>
              <a:cxn ang="0">
                <a:pos x="0" y="0"/>
              </a:cxn>
              <a:cxn ang="0">
                <a:pos x="346" y="0"/>
              </a:cxn>
              <a:cxn ang="0">
                <a:pos x="182" y="325"/>
              </a:cxn>
              <a:cxn ang="0">
                <a:pos x="321" y="225"/>
              </a:cxn>
              <a:cxn ang="0">
                <a:pos x="321" y="193"/>
              </a:cxn>
              <a:cxn ang="0">
                <a:pos x="182" y="291"/>
              </a:cxn>
              <a:cxn ang="0">
                <a:pos x="182" y="325"/>
              </a:cxn>
              <a:cxn ang="0">
                <a:pos x="321" y="245"/>
              </a:cxn>
              <a:cxn ang="0">
                <a:pos x="182" y="344"/>
              </a:cxn>
              <a:cxn ang="0">
                <a:pos x="182" y="383"/>
              </a:cxn>
              <a:cxn ang="0">
                <a:pos x="321" y="278"/>
              </a:cxn>
              <a:cxn ang="0">
                <a:pos x="321" y="245"/>
              </a:cxn>
              <a:cxn ang="0">
                <a:pos x="182" y="61"/>
              </a:cxn>
              <a:cxn ang="0">
                <a:pos x="233" y="25"/>
              </a:cxn>
              <a:cxn ang="0">
                <a:pos x="182" y="25"/>
              </a:cxn>
              <a:cxn ang="0">
                <a:pos x="182" y="61"/>
              </a:cxn>
              <a:cxn ang="0">
                <a:pos x="260" y="25"/>
              </a:cxn>
              <a:cxn ang="0">
                <a:pos x="182" y="81"/>
              </a:cxn>
              <a:cxn ang="0">
                <a:pos x="182" y="115"/>
              </a:cxn>
              <a:cxn ang="0">
                <a:pos x="307" y="25"/>
              </a:cxn>
              <a:cxn ang="0">
                <a:pos x="260" y="25"/>
              </a:cxn>
              <a:cxn ang="0">
                <a:pos x="321" y="35"/>
              </a:cxn>
              <a:cxn ang="0">
                <a:pos x="182" y="134"/>
              </a:cxn>
              <a:cxn ang="0">
                <a:pos x="182" y="168"/>
              </a:cxn>
              <a:cxn ang="0">
                <a:pos x="321" y="68"/>
              </a:cxn>
              <a:cxn ang="0">
                <a:pos x="321" y="35"/>
              </a:cxn>
              <a:cxn ang="0">
                <a:pos x="321" y="88"/>
              </a:cxn>
              <a:cxn ang="0">
                <a:pos x="182" y="186"/>
              </a:cxn>
              <a:cxn ang="0">
                <a:pos x="182" y="220"/>
              </a:cxn>
              <a:cxn ang="0">
                <a:pos x="321" y="120"/>
              </a:cxn>
              <a:cxn ang="0">
                <a:pos x="321" y="88"/>
              </a:cxn>
              <a:cxn ang="0">
                <a:pos x="321" y="140"/>
              </a:cxn>
              <a:cxn ang="0">
                <a:pos x="182" y="239"/>
              </a:cxn>
              <a:cxn ang="0">
                <a:pos x="182" y="273"/>
              </a:cxn>
              <a:cxn ang="0">
                <a:pos x="321" y="173"/>
              </a:cxn>
              <a:cxn ang="0">
                <a:pos x="321" y="140"/>
              </a:cxn>
              <a:cxn ang="0">
                <a:pos x="165" y="383"/>
              </a:cxn>
              <a:cxn ang="0">
                <a:pos x="165" y="25"/>
              </a:cxn>
              <a:cxn ang="0">
                <a:pos x="27" y="25"/>
              </a:cxn>
              <a:cxn ang="0">
                <a:pos x="27" y="278"/>
              </a:cxn>
              <a:cxn ang="0">
                <a:pos x="165" y="383"/>
              </a:cxn>
            </a:cxnLst>
            <a:rect l="0" t="0" r="r" b="b"/>
            <a:pathLst>
              <a:path w="346" h="422">
                <a:moveTo>
                  <a:pt x="346" y="0"/>
                </a:moveTo>
                <a:lnTo>
                  <a:pt x="346" y="290"/>
                </a:lnTo>
                <a:lnTo>
                  <a:pt x="173" y="422"/>
                </a:lnTo>
                <a:lnTo>
                  <a:pt x="0" y="290"/>
                </a:lnTo>
                <a:lnTo>
                  <a:pt x="0" y="0"/>
                </a:lnTo>
                <a:lnTo>
                  <a:pt x="346" y="0"/>
                </a:lnTo>
                <a:close/>
                <a:moveTo>
                  <a:pt x="182" y="325"/>
                </a:moveTo>
                <a:lnTo>
                  <a:pt x="321" y="225"/>
                </a:lnTo>
                <a:lnTo>
                  <a:pt x="321" y="193"/>
                </a:lnTo>
                <a:lnTo>
                  <a:pt x="182" y="291"/>
                </a:lnTo>
                <a:lnTo>
                  <a:pt x="182" y="325"/>
                </a:lnTo>
                <a:close/>
                <a:moveTo>
                  <a:pt x="321" y="245"/>
                </a:moveTo>
                <a:lnTo>
                  <a:pt x="182" y="344"/>
                </a:lnTo>
                <a:lnTo>
                  <a:pt x="182" y="383"/>
                </a:lnTo>
                <a:lnTo>
                  <a:pt x="321" y="278"/>
                </a:lnTo>
                <a:lnTo>
                  <a:pt x="321" y="245"/>
                </a:lnTo>
                <a:close/>
                <a:moveTo>
                  <a:pt x="182" y="61"/>
                </a:moveTo>
                <a:lnTo>
                  <a:pt x="233" y="25"/>
                </a:lnTo>
                <a:lnTo>
                  <a:pt x="182" y="25"/>
                </a:lnTo>
                <a:lnTo>
                  <a:pt x="182" y="61"/>
                </a:lnTo>
                <a:close/>
                <a:moveTo>
                  <a:pt x="260" y="25"/>
                </a:moveTo>
                <a:lnTo>
                  <a:pt x="182" y="81"/>
                </a:lnTo>
                <a:lnTo>
                  <a:pt x="182" y="115"/>
                </a:lnTo>
                <a:lnTo>
                  <a:pt x="307" y="25"/>
                </a:lnTo>
                <a:lnTo>
                  <a:pt x="260" y="25"/>
                </a:lnTo>
                <a:close/>
                <a:moveTo>
                  <a:pt x="321" y="35"/>
                </a:moveTo>
                <a:lnTo>
                  <a:pt x="182" y="134"/>
                </a:lnTo>
                <a:lnTo>
                  <a:pt x="182" y="168"/>
                </a:lnTo>
                <a:lnTo>
                  <a:pt x="321" y="68"/>
                </a:lnTo>
                <a:lnTo>
                  <a:pt x="321" y="35"/>
                </a:lnTo>
                <a:close/>
                <a:moveTo>
                  <a:pt x="321" y="88"/>
                </a:moveTo>
                <a:lnTo>
                  <a:pt x="182" y="186"/>
                </a:lnTo>
                <a:lnTo>
                  <a:pt x="182" y="220"/>
                </a:lnTo>
                <a:lnTo>
                  <a:pt x="321" y="120"/>
                </a:lnTo>
                <a:lnTo>
                  <a:pt x="321" y="88"/>
                </a:lnTo>
                <a:close/>
                <a:moveTo>
                  <a:pt x="321" y="140"/>
                </a:moveTo>
                <a:lnTo>
                  <a:pt x="182" y="239"/>
                </a:lnTo>
                <a:lnTo>
                  <a:pt x="182" y="273"/>
                </a:lnTo>
                <a:lnTo>
                  <a:pt x="321" y="173"/>
                </a:lnTo>
                <a:lnTo>
                  <a:pt x="321" y="140"/>
                </a:lnTo>
                <a:close/>
                <a:moveTo>
                  <a:pt x="165" y="383"/>
                </a:moveTo>
                <a:lnTo>
                  <a:pt x="165" y="25"/>
                </a:lnTo>
                <a:lnTo>
                  <a:pt x="27" y="25"/>
                </a:lnTo>
                <a:lnTo>
                  <a:pt x="27" y="278"/>
                </a:lnTo>
                <a:lnTo>
                  <a:pt x="165" y="38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Freeform 32"/>
          <p:cNvSpPr>
            <a:spLocks noEditPoints="1"/>
          </p:cNvSpPr>
          <p:nvPr/>
        </p:nvSpPr>
        <p:spPr bwMode="auto">
          <a:xfrm>
            <a:off x="7446963" y="3408603"/>
            <a:ext cx="506411" cy="552210"/>
          </a:xfrm>
          <a:custGeom>
            <a:avLst/>
            <a:gdLst/>
            <a:ahLst/>
            <a:cxnLst>
              <a:cxn ang="0">
                <a:pos x="193" y="0"/>
              </a:cxn>
              <a:cxn ang="0">
                <a:pos x="387" y="35"/>
              </a:cxn>
              <a:cxn ang="0">
                <a:pos x="387" y="153"/>
              </a:cxn>
              <a:cxn ang="0">
                <a:pos x="384" y="196"/>
              </a:cxn>
              <a:cxn ang="0">
                <a:pos x="379" y="234"/>
              </a:cxn>
              <a:cxn ang="0">
                <a:pos x="371" y="268"/>
              </a:cxn>
              <a:cxn ang="0">
                <a:pos x="358" y="298"/>
              </a:cxn>
              <a:cxn ang="0">
                <a:pos x="344" y="324"/>
              </a:cxn>
              <a:cxn ang="0">
                <a:pos x="327" y="346"/>
              </a:cxn>
              <a:cxn ang="0">
                <a:pos x="304" y="368"/>
              </a:cxn>
              <a:cxn ang="0">
                <a:pos x="279" y="387"/>
              </a:cxn>
              <a:cxn ang="0">
                <a:pos x="253" y="400"/>
              </a:cxn>
              <a:cxn ang="0">
                <a:pos x="224" y="413"/>
              </a:cxn>
              <a:cxn ang="0">
                <a:pos x="193" y="422"/>
              </a:cxn>
              <a:cxn ang="0">
                <a:pos x="163" y="413"/>
              </a:cxn>
              <a:cxn ang="0">
                <a:pos x="134" y="400"/>
              </a:cxn>
              <a:cxn ang="0">
                <a:pos x="108" y="387"/>
              </a:cxn>
              <a:cxn ang="0">
                <a:pos x="83" y="368"/>
              </a:cxn>
              <a:cxn ang="0">
                <a:pos x="60" y="346"/>
              </a:cxn>
              <a:cxn ang="0">
                <a:pos x="43" y="324"/>
              </a:cxn>
              <a:cxn ang="0">
                <a:pos x="29" y="298"/>
              </a:cxn>
              <a:cxn ang="0">
                <a:pos x="17" y="268"/>
              </a:cxn>
              <a:cxn ang="0">
                <a:pos x="8" y="234"/>
              </a:cxn>
              <a:cxn ang="0">
                <a:pos x="3" y="196"/>
              </a:cxn>
              <a:cxn ang="0">
                <a:pos x="0" y="153"/>
              </a:cxn>
              <a:cxn ang="0">
                <a:pos x="0" y="35"/>
              </a:cxn>
              <a:cxn ang="0">
                <a:pos x="193" y="0"/>
              </a:cxn>
              <a:cxn ang="0">
                <a:pos x="193" y="25"/>
              </a:cxn>
              <a:cxn ang="0">
                <a:pos x="25" y="56"/>
              </a:cxn>
              <a:cxn ang="0">
                <a:pos x="25" y="153"/>
              </a:cxn>
              <a:cxn ang="0">
                <a:pos x="27" y="193"/>
              </a:cxn>
              <a:cxn ang="0">
                <a:pos x="32" y="228"/>
              </a:cxn>
              <a:cxn ang="0">
                <a:pos x="40" y="259"/>
              </a:cxn>
              <a:cxn ang="0">
                <a:pos x="50" y="286"/>
              </a:cxn>
              <a:cxn ang="0">
                <a:pos x="64" y="309"/>
              </a:cxn>
              <a:cxn ang="0">
                <a:pos x="79" y="329"/>
              </a:cxn>
              <a:cxn ang="0">
                <a:pos x="99" y="349"/>
              </a:cxn>
              <a:cxn ang="0">
                <a:pos x="120" y="365"/>
              </a:cxn>
              <a:cxn ang="0">
                <a:pos x="144" y="378"/>
              </a:cxn>
              <a:cxn ang="0">
                <a:pos x="168" y="388"/>
              </a:cxn>
              <a:cxn ang="0">
                <a:pos x="193" y="395"/>
              </a:cxn>
              <a:cxn ang="0">
                <a:pos x="218" y="388"/>
              </a:cxn>
              <a:cxn ang="0">
                <a:pos x="243" y="378"/>
              </a:cxn>
              <a:cxn ang="0">
                <a:pos x="267" y="365"/>
              </a:cxn>
              <a:cxn ang="0">
                <a:pos x="288" y="349"/>
              </a:cxn>
              <a:cxn ang="0">
                <a:pos x="308" y="329"/>
              </a:cxn>
              <a:cxn ang="0">
                <a:pos x="323" y="309"/>
              </a:cxn>
              <a:cxn ang="0">
                <a:pos x="337" y="286"/>
              </a:cxn>
              <a:cxn ang="0">
                <a:pos x="347" y="259"/>
              </a:cxn>
              <a:cxn ang="0">
                <a:pos x="356" y="228"/>
              </a:cxn>
              <a:cxn ang="0">
                <a:pos x="361" y="193"/>
              </a:cxn>
              <a:cxn ang="0">
                <a:pos x="362" y="153"/>
              </a:cxn>
              <a:cxn ang="0">
                <a:pos x="362" y="56"/>
              </a:cxn>
              <a:cxn ang="0">
                <a:pos x="193" y="25"/>
              </a:cxn>
            </a:cxnLst>
            <a:rect l="0" t="0" r="r" b="b"/>
            <a:pathLst>
              <a:path w="387" h="422">
                <a:moveTo>
                  <a:pt x="193" y="0"/>
                </a:moveTo>
                <a:lnTo>
                  <a:pt x="387" y="35"/>
                </a:lnTo>
                <a:lnTo>
                  <a:pt x="387" y="153"/>
                </a:lnTo>
                <a:lnTo>
                  <a:pt x="384" y="196"/>
                </a:lnTo>
                <a:lnTo>
                  <a:pt x="379" y="234"/>
                </a:lnTo>
                <a:lnTo>
                  <a:pt x="371" y="268"/>
                </a:lnTo>
                <a:lnTo>
                  <a:pt x="358" y="298"/>
                </a:lnTo>
                <a:lnTo>
                  <a:pt x="344" y="324"/>
                </a:lnTo>
                <a:lnTo>
                  <a:pt x="327" y="346"/>
                </a:lnTo>
                <a:lnTo>
                  <a:pt x="304" y="368"/>
                </a:lnTo>
                <a:lnTo>
                  <a:pt x="279" y="387"/>
                </a:lnTo>
                <a:lnTo>
                  <a:pt x="253" y="400"/>
                </a:lnTo>
                <a:lnTo>
                  <a:pt x="224" y="413"/>
                </a:lnTo>
                <a:lnTo>
                  <a:pt x="193" y="422"/>
                </a:lnTo>
                <a:lnTo>
                  <a:pt x="163" y="413"/>
                </a:lnTo>
                <a:lnTo>
                  <a:pt x="134" y="400"/>
                </a:lnTo>
                <a:lnTo>
                  <a:pt x="108" y="387"/>
                </a:lnTo>
                <a:lnTo>
                  <a:pt x="83" y="368"/>
                </a:lnTo>
                <a:lnTo>
                  <a:pt x="60" y="346"/>
                </a:lnTo>
                <a:lnTo>
                  <a:pt x="43" y="324"/>
                </a:lnTo>
                <a:lnTo>
                  <a:pt x="29" y="298"/>
                </a:lnTo>
                <a:lnTo>
                  <a:pt x="17" y="268"/>
                </a:lnTo>
                <a:lnTo>
                  <a:pt x="8" y="234"/>
                </a:lnTo>
                <a:lnTo>
                  <a:pt x="3" y="196"/>
                </a:lnTo>
                <a:lnTo>
                  <a:pt x="0" y="153"/>
                </a:lnTo>
                <a:lnTo>
                  <a:pt x="0" y="35"/>
                </a:lnTo>
                <a:lnTo>
                  <a:pt x="193" y="0"/>
                </a:lnTo>
                <a:close/>
                <a:moveTo>
                  <a:pt x="193" y="25"/>
                </a:moveTo>
                <a:lnTo>
                  <a:pt x="25" y="56"/>
                </a:lnTo>
                <a:lnTo>
                  <a:pt x="25" y="153"/>
                </a:lnTo>
                <a:lnTo>
                  <a:pt x="27" y="193"/>
                </a:lnTo>
                <a:lnTo>
                  <a:pt x="32" y="228"/>
                </a:lnTo>
                <a:lnTo>
                  <a:pt x="40" y="259"/>
                </a:lnTo>
                <a:lnTo>
                  <a:pt x="50" y="286"/>
                </a:lnTo>
                <a:lnTo>
                  <a:pt x="64" y="309"/>
                </a:lnTo>
                <a:lnTo>
                  <a:pt x="79" y="329"/>
                </a:lnTo>
                <a:lnTo>
                  <a:pt x="99" y="349"/>
                </a:lnTo>
                <a:lnTo>
                  <a:pt x="120" y="365"/>
                </a:lnTo>
                <a:lnTo>
                  <a:pt x="144" y="378"/>
                </a:lnTo>
                <a:lnTo>
                  <a:pt x="168" y="388"/>
                </a:lnTo>
                <a:lnTo>
                  <a:pt x="193" y="395"/>
                </a:lnTo>
                <a:lnTo>
                  <a:pt x="218" y="388"/>
                </a:lnTo>
                <a:lnTo>
                  <a:pt x="243" y="378"/>
                </a:lnTo>
                <a:lnTo>
                  <a:pt x="267" y="365"/>
                </a:lnTo>
                <a:lnTo>
                  <a:pt x="288" y="349"/>
                </a:lnTo>
                <a:lnTo>
                  <a:pt x="308" y="329"/>
                </a:lnTo>
                <a:lnTo>
                  <a:pt x="323" y="309"/>
                </a:lnTo>
                <a:lnTo>
                  <a:pt x="337" y="286"/>
                </a:lnTo>
                <a:lnTo>
                  <a:pt x="347" y="259"/>
                </a:lnTo>
                <a:lnTo>
                  <a:pt x="356" y="228"/>
                </a:lnTo>
                <a:lnTo>
                  <a:pt x="361" y="193"/>
                </a:lnTo>
                <a:lnTo>
                  <a:pt x="362" y="153"/>
                </a:lnTo>
                <a:lnTo>
                  <a:pt x="362" y="56"/>
                </a:lnTo>
                <a:lnTo>
                  <a:pt x="193" y="2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1" name="Freeform 72"/>
          <p:cNvSpPr>
            <a:spLocks noEditPoints="1"/>
          </p:cNvSpPr>
          <p:nvPr/>
        </p:nvSpPr>
        <p:spPr bwMode="auto">
          <a:xfrm>
            <a:off x="7562850" y="3543300"/>
            <a:ext cx="269875" cy="252413"/>
          </a:xfrm>
          <a:custGeom>
            <a:avLst/>
            <a:gdLst/>
            <a:ahLst/>
            <a:cxnLst>
              <a:cxn ang="0">
                <a:pos x="66" y="74"/>
              </a:cxn>
              <a:cxn ang="0">
                <a:pos x="70" y="87"/>
              </a:cxn>
              <a:cxn ang="0">
                <a:pos x="76" y="93"/>
              </a:cxn>
              <a:cxn ang="0">
                <a:pos x="27" y="69"/>
              </a:cxn>
              <a:cxn ang="0">
                <a:pos x="0" y="54"/>
              </a:cxn>
              <a:cxn ang="0">
                <a:pos x="27" y="45"/>
              </a:cxn>
              <a:cxn ang="0">
                <a:pos x="60" y="33"/>
              </a:cxn>
              <a:cxn ang="0">
                <a:pos x="75" y="49"/>
              </a:cxn>
              <a:cxn ang="0">
                <a:pos x="70" y="26"/>
              </a:cxn>
              <a:cxn ang="0">
                <a:pos x="75" y="4"/>
              </a:cxn>
              <a:cxn ang="0">
                <a:pos x="94" y="4"/>
              </a:cxn>
              <a:cxn ang="0">
                <a:pos x="102" y="21"/>
              </a:cxn>
              <a:cxn ang="0">
                <a:pos x="90" y="32"/>
              </a:cxn>
              <a:cxn ang="0">
                <a:pos x="95" y="45"/>
              </a:cxn>
              <a:cxn ang="0">
                <a:pos x="98" y="33"/>
              </a:cxn>
              <a:cxn ang="0">
                <a:pos x="121" y="39"/>
              </a:cxn>
              <a:cxn ang="0">
                <a:pos x="150" y="46"/>
              </a:cxn>
              <a:cxn ang="0">
                <a:pos x="168" y="58"/>
              </a:cxn>
              <a:cxn ang="0">
                <a:pos x="150" y="68"/>
              </a:cxn>
              <a:cxn ang="0">
                <a:pos x="90" y="72"/>
              </a:cxn>
              <a:cxn ang="0">
                <a:pos x="99" y="88"/>
              </a:cxn>
              <a:cxn ang="0">
                <a:pos x="103" y="80"/>
              </a:cxn>
              <a:cxn ang="0">
                <a:pos x="111" y="79"/>
              </a:cxn>
              <a:cxn ang="0">
                <a:pos x="104" y="92"/>
              </a:cxn>
              <a:cxn ang="0">
                <a:pos x="97" y="98"/>
              </a:cxn>
              <a:cxn ang="0">
                <a:pos x="104" y="115"/>
              </a:cxn>
              <a:cxn ang="0">
                <a:pos x="97" y="133"/>
              </a:cxn>
              <a:cxn ang="0">
                <a:pos x="94" y="144"/>
              </a:cxn>
              <a:cxn ang="0">
                <a:pos x="90" y="136"/>
              </a:cxn>
              <a:cxn ang="0">
                <a:pos x="83" y="159"/>
              </a:cxn>
              <a:cxn ang="0">
                <a:pos x="78" y="141"/>
              </a:cxn>
              <a:cxn ang="0">
                <a:pos x="72" y="133"/>
              </a:cxn>
              <a:cxn ang="0">
                <a:pos x="65" y="119"/>
              </a:cxn>
              <a:cxn ang="0">
                <a:pos x="71" y="100"/>
              </a:cxn>
              <a:cxn ang="0">
                <a:pos x="70" y="97"/>
              </a:cxn>
              <a:cxn ang="0">
                <a:pos x="60" y="82"/>
              </a:cxn>
              <a:cxn ang="0">
                <a:pos x="71" y="55"/>
              </a:cxn>
              <a:cxn ang="0">
                <a:pos x="69" y="39"/>
              </a:cxn>
              <a:cxn ang="0">
                <a:pos x="46" y="47"/>
              </a:cxn>
              <a:cxn ang="0">
                <a:pos x="9" y="54"/>
              </a:cxn>
              <a:cxn ang="0">
                <a:pos x="18" y="60"/>
              </a:cxn>
              <a:cxn ang="0">
                <a:pos x="37" y="64"/>
              </a:cxn>
              <a:cxn ang="0">
                <a:pos x="137" y="63"/>
              </a:cxn>
              <a:cxn ang="0">
                <a:pos x="158" y="58"/>
              </a:cxn>
              <a:cxn ang="0">
                <a:pos x="142" y="52"/>
              </a:cxn>
              <a:cxn ang="0">
                <a:pos x="118" y="45"/>
              </a:cxn>
              <a:cxn ang="0">
                <a:pos x="102" y="40"/>
              </a:cxn>
              <a:cxn ang="0">
                <a:pos x="95" y="56"/>
              </a:cxn>
              <a:cxn ang="0">
                <a:pos x="89" y="18"/>
              </a:cxn>
              <a:cxn ang="0">
                <a:pos x="81" y="14"/>
              </a:cxn>
              <a:cxn ang="0">
                <a:pos x="85" y="22"/>
              </a:cxn>
              <a:cxn ang="0">
                <a:pos x="98" y="117"/>
              </a:cxn>
              <a:cxn ang="0">
                <a:pos x="79" y="126"/>
              </a:cxn>
              <a:cxn ang="0">
                <a:pos x="74" y="121"/>
              </a:cxn>
            </a:cxnLst>
            <a:rect l="0" t="0" r="r" b="b"/>
            <a:pathLst>
              <a:path w="170" h="159">
                <a:moveTo>
                  <a:pt x="60" y="77"/>
                </a:moveTo>
                <a:lnTo>
                  <a:pt x="60" y="74"/>
                </a:lnTo>
                <a:lnTo>
                  <a:pt x="61" y="73"/>
                </a:lnTo>
                <a:lnTo>
                  <a:pt x="65" y="73"/>
                </a:lnTo>
                <a:lnTo>
                  <a:pt x="66" y="74"/>
                </a:lnTo>
                <a:lnTo>
                  <a:pt x="66" y="80"/>
                </a:lnTo>
                <a:lnTo>
                  <a:pt x="67" y="82"/>
                </a:lnTo>
                <a:lnTo>
                  <a:pt x="67" y="83"/>
                </a:lnTo>
                <a:lnTo>
                  <a:pt x="69" y="84"/>
                </a:lnTo>
                <a:lnTo>
                  <a:pt x="70" y="87"/>
                </a:lnTo>
                <a:lnTo>
                  <a:pt x="70" y="88"/>
                </a:lnTo>
                <a:lnTo>
                  <a:pt x="71" y="88"/>
                </a:lnTo>
                <a:lnTo>
                  <a:pt x="71" y="89"/>
                </a:lnTo>
                <a:lnTo>
                  <a:pt x="74" y="91"/>
                </a:lnTo>
                <a:lnTo>
                  <a:pt x="76" y="93"/>
                </a:lnTo>
                <a:lnTo>
                  <a:pt x="79" y="93"/>
                </a:lnTo>
                <a:lnTo>
                  <a:pt x="79" y="72"/>
                </a:lnTo>
                <a:lnTo>
                  <a:pt x="41" y="70"/>
                </a:lnTo>
                <a:lnTo>
                  <a:pt x="30" y="70"/>
                </a:lnTo>
                <a:lnTo>
                  <a:pt x="27" y="69"/>
                </a:lnTo>
                <a:lnTo>
                  <a:pt x="23" y="69"/>
                </a:lnTo>
                <a:lnTo>
                  <a:pt x="11" y="65"/>
                </a:lnTo>
                <a:lnTo>
                  <a:pt x="8" y="63"/>
                </a:lnTo>
                <a:lnTo>
                  <a:pt x="5" y="61"/>
                </a:lnTo>
                <a:lnTo>
                  <a:pt x="0" y="54"/>
                </a:lnTo>
                <a:lnTo>
                  <a:pt x="0" y="49"/>
                </a:lnTo>
                <a:lnTo>
                  <a:pt x="3" y="47"/>
                </a:lnTo>
                <a:lnTo>
                  <a:pt x="15" y="47"/>
                </a:lnTo>
                <a:lnTo>
                  <a:pt x="22" y="46"/>
                </a:lnTo>
                <a:lnTo>
                  <a:pt x="27" y="45"/>
                </a:lnTo>
                <a:lnTo>
                  <a:pt x="30" y="45"/>
                </a:lnTo>
                <a:lnTo>
                  <a:pt x="33" y="44"/>
                </a:lnTo>
                <a:lnTo>
                  <a:pt x="48" y="39"/>
                </a:lnTo>
                <a:lnTo>
                  <a:pt x="55" y="36"/>
                </a:lnTo>
                <a:lnTo>
                  <a:pt x="60" y="33"/>
                </a:lnTo>
                <a:lnTo>
                  <a:pt x="64" y="32"/>
                </a:lnTo>
                <a:lnTo>
                  <a:pt x="71" y="32"/>
                </a:lnTo>
                <a:lnTo>
                  <a:pt x="74" y="33"/>
                </a:lnTo>
                <a:lnTo>
                  <a:pt x="75" y="36"/>
                </a:lnTo>
                <a:lnTo>
                  <a:pt x="75" y="49"/>
                </a:lnTo>
                <a:lnTo>
                  <a:pt x="78" y="50"/>
                </a:lnTo>
                <a:lnTo>
                  <a:pt x="79" y="50"/>
                </a:lnTo>
                <a:lnTo>
                  <a:pt x="79" y="32"/>
                </a:lnTo>
                <a:lnTo>
                  <a:pt x="76" y="32"/>
                </a:lnTo>
                <a:lnTo>
                  <a:pt x="70" y="26"/>
                </a:lnTo>
                <a:lnTo>
                  <a:pt x="69" y="22"/>
                </a:lnTo>
                <a:lnTo>
                  <a:pt x="69" y="14"/>
                </a:lnTo>
                <a:lnTo>
                  <a:pt x="70" y="11"/>
                </a:lnTo>
                <a:lnTo>
                  <a:pt x="72" y="5"/>
                </a:lnTo>
                <a:lnTo>
                  <a:pt x="75" y="4"/>
                </a:lnTo>
                <a:lnTo>
                  <a:pt x="79" y="2"/>
                </a:lnTo>
                <a:lnTo>
                  <a:pt x="81" y="0"/>
                </a:lnTo>
                <a:lnTo>
                  <a:pt x="88" y="0"/>
                </a:lnTo>
                <a:lnTo>
                  <a:pt x="91" y="2"/>
                </a:lnTo>
                <a:lnTo>
                  <a:pt x="94" y="4"/>
                </a:lnTo>
                <a:lnTo>
                  <a:pt x="97" y="5"/>
                </a:lnTo>
                <a:lnTo>
                  <a:pt x="98" y="8"/>
                </a:lnTo>
                <a:lnTo>
                  <a:pt x="100" y="11"/>
                </a:lnTo>
                <a:lnTo>
                  <a:pt x="102" y="14"/>
                </a:lnTo>
                <a:lnTo>
                  <a:pt x="102" y="21"/>
                </a:lnTo>
                <a:lnTo>
                  <a:pt x="100" y="23"/>
                </a:lnTo>
                <a:lnTo>
                  <a:pt x="98" y="26"/>
                </a:lnTo>
                <a:lnTo>
                  <a:pt x="95" y="31"/>
                </a:lnTo>
                <a:lnTo>
                  <a:pt x="93" y="32"/>
                </a:lnTo>
                <a:lnTo>
                  <a:pt x="90" y="32"/>
                </a:lnTo>
                <a:lnTo>
                  <a:pt x="90" y="50"/>
                </a:lnTo>
                <a:lnTo>
                  <a:pt x="93" y="50"/>
                </a:lnTo>
                <a:lnTo>
                  <a:pt x="94" y="49"/>
                </a:lnTo>
                <a:lnTo>
                  <a:pt x="95" y="49"/>
                </a:lnTo>
                <a:lnTo>
                  <a:pt x="95" y="45"/>
                </a:lnTo>
                <a:lnTo>
                  <a:pt x="94" y="44"/>
                </a:lnTo>
                <a:lnTo>
                  <a:pt x="94" y="39"/>
                </a:lnTo>
                <a:lnTo>
                  <a:pt x="95" y="36"/>
                </a:lnTo>
                <a:lnTo>
                  <a:pt x="95" y="35"/>
                </a:lnTo>
                <a:lnTo>
                  <a:pt x="98" y="33"/>
                </a:lnTo>
                <a:lnTo>
                  <a:pt x="99" y="32"/>
                </a:lnTo>
                <a:lnTo>
                  <a:pt x="105" y="32"/>
                </a:lnTo>
                <a:lnTo>
                  <a:pt x="111" y="33"/>
                </a:lnTo>
                <a:lnTo>
                  <a:pt x="114" y="36"/>
                </a:lnTo>
                <a:lnTo>
                  <a:pt x="121" y="39"/>
                </a:lnTo>
                <a:lnTo>
                  <a:pt x="132" y="42"/>
                </a:lnTo>
                <a:lnTo>
                  <a:pt x="138" y="44"/>
                </a:lnTo>
                <a:lnTo>
                  <a:pt x="144" y="45"/>
                </a:lnTo>
                <a:lnTo>
                  <a:pt x="144" y="46"/>
                </a:lnTo>
                <a:lnTo>
                  <a:pt x="150" y="46"/>
                </a:lnTo>
                <a:lnTo>
                  <a:pt x="155" y="47"/>
                </a:lnTo>
                <a:lnTo>
                  <a:pt x="168" y="47"/>
                </a:lnTo>
                <a:lnTo>
                  <a:pt x="170" y="49"/>
                </a:lnTo>
                <a:lnTo>
                  <a:pt x="170" y="54"/>
                </a:lnTo>
                <a:lnTo>
                  <a:pt x="168" y="58"/>
                </a:lnTo>
                <a:lnTo>
                  <a:pt x="164" y="61"/>
                </a:lnTo>
                <a:lnTo>
                  <a:pt x="161" y="63"/>
                </a:lnTo>
                <a:lnTo>
                  <a:pt x="159" y="65"/>
                </a:lnTo>
                <a:lnTo>
                  <a:pt x="155" y="66"/>
                </a:lnTo>
                <a:lnTo>
                  <a:pt x="150" y="68"/>
                </a:lnTo>
                <a:lnTo>
                  <a:pt x="144" y="69"/>
                </a:lnTo>
                <a:lnTo>
                  <a:pt x="136" y="70"/>
                </a:lnTo>
                <a:lnTo>
                  <a:pt x="118" y="70"/>
                </a:lnTo>
                <a:lnTo>
                  <a:pt x="107" y="72"/>
                </a:lnTo>
                <a:lnTo>
                  <a:pt x="90" y="72"/>
                </a:lnTo>
                <a:lnTo>
                  <a:pt x="90" y="93"/>
                </a:lnTo>
                <a:lnTo>
                  <a:pt x="91" y="93"/>
                </a:lnTo>
                <a:lnTo>
                  <a:pt x="94" y="92"/>
                </a:lnTo>
                <a:lnTo>
                  <a:pt x="95" y="92"/>
                </a:lnTo>
                <a:lnTo>
                  <a:pt x="99" y="88"/>
                </a:lnTo>
                <a:lnTo>
                  <a:pt x="99" y="87"/>
                </a:lnTo>
                <a:lnTo>
                  <a:pt x="100" y="87"/>
                </a:lnTo>
                <a:lnTo>
                  <a:pt x="102" y="84"/>
                </a:lnTo>
                <a:lnTo>
                  <a:pt x="102" y="82"/>
                </a:lnTo>
                <a:lnTo>
                  <a:pt x="103" y="80"/>
                </a:lnTo>
                <a:lnTo>
                  <a:pt x="103" y="74"/>
                </a:lnTo>
                <a:lnTo>
                  <a:pt x="104" y="73"/>
                </a:lnTo>
                <a:lnTo>
                  <a:pt x="108" y="73"/>
                </a:lnTo>
                <a:lnTo>
                  <a:pt x="111" y="75"/>
                </a:lnTo>
                <a:lnTo>
                  <a:pt x="111" y="79"/>
                </a:lnTo>
                <a:lnTo>
                  <a:pt x="109" y="82"/>
                </a:lnTo>
                <a:lnTo>
                  <a:pt x="109" y="83"/>
                </a:lnTo>
                <a:lnTo>
                  <a:pt x="108" y="86"/>
                </a:lnTo>
                <a:lnTo>
                  <a:pt x="108" y="88"/>
                </a:lnTo>
                <a:lnTo>
                  <a:pt x="104" y="92"/>
                </a:lnTo>
                <a:lnTo>
                  <a:pt x="103" y="94"/>
                </a:lnTo>
                <a:lnTo>
                  <a:pt x="102" y="96"/>
                </a:lnTo>
                <a:lnTo>
                  <a:pt x="99" y="97"/>
                </a:lnTo>
                <a:lnTo>
                  <a:pt x="98" y="98"/>
                </a:lnTo>
                <a:lnTo>
                  <a:pt x="97" y="98"/>
                </a:lnTo>
                <a:lnTo>
                  <a:pt x="99" y="101"/>
                </a:lnTo>
                <a:lnTo>
                  <a:pt x="100" y="103"/>
                </a:lnTo>
                <a:lnTo>
                  <a:pt x="103" y="107"/>
                </a:lnTo>
                <a:lnTo>
                  <a:pt x="104" y="111"/>
                </a:lnTo>
                <a:lnTo>
                  <a:pt x="104" y="115"/>
                </a:lnTo>
                <a:lnTo>
                  <a:pt x="102" y="125"/>
                </a:lnTo>
                <a:lnTo>
                  <a:pt x="99" y="129"/>
                </a:lnTo>
                <a:lnTo>
                  <a:pt x="98" y="130"/>
                </a:lnTo>
                <a:lnTo>
                  <a:pt x="95" y="131"/>
                </a:lnTo>
                <a:lnTo>
                  <a:pt x="97" y="133"/>
                </a:lnTo>
                <a:lnTo>
                  <a:pt x="98" y="135"/>
                </a:lnTo>
                <a:lnTo>
                  <a:pt x="99" y="135"/>
                </a:lnTo>
                <a:lnTo>
                  <a:pt x="99" y="141"/>
                </a:lnTo>
                <a:lnTo>
                  <a:pt x="97" y="144"/>
                </a:lnTo>
                <a:lnTo>
                  <a:pt x="94" y="144"/>
                </a:lnTo>
                <a:lnTo>
                  <a:pt x="93" y="143"/>
                </a:lnTo>
                <a:lnTo>
                  <a:pt x="93" y="139"/>
                </a:lnTo>
                <a:lnTo>
                  <a:pt x="91" y="138"/>
                </a:lnTo>
                <a:lnTo>
                  <a:pt x="91" y="136"/>
                </a:lnTo>
                <a:lnTo>
                  <a:pt x="90" y="136"/>
                </a:lnTo>
                <a:lnTo>
                  <a:pt x="90" y="154"/>
                </a:lnTo>
                <a:lnTo>
                  <a:pt x="89" y="157"/>
                </a:lnTo>
                <a:lnTo>
                  <a:pt x="88" y="158"/>
                </a:lnTo>
                <a:lnTo>
                  <a:pt x="85" y="159"/>
                </a:lnTo>
                <a:lnTo>
                  <a:pt x="83" y="159"/>
                </a:lnTo>
                <a:lnTo>
                  <a:pt x="80" y="158"/>
                </a:lnTo>
                <a:lnTo>
                  <a:pt x="79" y="155"/>
                </a:lnTo>
                <a:lnTo>
                  <a:pt x="79" y="136"/>
                </a:lnTo>
                <a:lnTo>
                  <a:pt x="78" y="138"/>
                </a:lnTo>
                <a:lnTo>
                  <a:pt x="78" y="141"/>
                </a:lnTo>
                <a:lnTo>
                  <a:pt x="75" y="144"/>
                </a:lnTo>
                <a:lnTo>
                  <a:pt x="71" y="144"/>
                </a:lnTo>
                <a:lnTo>
                  <a:pt x="70" y="143"/>
                </a:lnTo>
                <a:lnTo>
                  <a:pt x="70" y="138"/>
                </a:lnTo>
                <a:lnTo>
                  <a:pt x="72" y="133"/>
                </a:lnTo>
                <a:lnTo>
                  <a:pt x="74" y="131"/>
                </a:lnTo>
                <a:lnTo>
                  <a:pt x="71" y="129"/>
                </a:lnTo>
                <a:lnTo>
                  <a:pt x="71" y="127"/>
                </a:lnTo>
                <a:lnTo>
                  <a:pt x="66" y="122"/>
                </a:lnTo>
                <a:lnTo>
                  <a:pt x="65" y="119"/>
                </a:lnTo>
                <a:lnTo>
                  <a:pt x="65" y="111"/>
                </a:lnTo>
                <a:lnTo>
                  <a:pt x="66" y="107"/>
                </a:lnTo>
                <a:lnTo>
                  <a:pt x="69" y="103"/>
                </a:lnTo>
                <a:lnTo>
                  <a:pt x="71" y="101"/>
                </a:lnTo>
                <a:lnTo>
                  <a:pt x="71" y="100"/>
                </a:lnTo>
                <a:lnTo>
                  <a:pt x="72" y="100"/>
                </a:lnTo>
                <a:lnTo>
                  <a:pt x="72" y="98"/>
                </a:lnTo>
                <a:lnTo>
                  <a:pt x="71" y="98"/>
                </a:lnTo>
                <a:lnTo>
                  <a:pt x="71" y="97"/>
                </a:lnTo>
                <a:lnTo>
                  <a:pt x="70" y="97"/>
                </a:lnTo>
                <a:lnTo>
                  <a:pt x="62" y="89"/>
                </a:lnTo>
                <a:lnTo>
                  <a:pt x="62" y="88"/>
                </a:lnTo>
                <a:lnTo>
                  <a:pt x="61" y="86"/>
                </a:lnTo>
                <a:lnTo>
                  <a:pt x="61" y="83"/>
                </a:lnTo>
                <a:lnTo>
                  <a:pt x="60" y="82"/>
                </a:lnTo>
                <a:lnTo>
                  <a:pt x="60" y="77"/>
                </a:lnTo>
                <a:close/>
                <a:moveTo>
                  <a:pt x="79" y="64"/>
                </a:moveTo>
                <a:lnTo>
                  <a:pt x="79" y="56"/>
                </a:lnTo>
                <a:lnTo>
                  <a:pt x="75" y="56"/>
                </a:lnTo>
                <a:lnTo>
                  <a:pt x="71" y="55"/>
                </a:lnTo>
                <a:lnTo>
                  <a:pt x="69" y="52"/>
                </a:lnTo>
                <a:lnTo>
                  <a:pt x="69" y="49"/>
                </a:lnTo>
                <a:lnTo>
                  <a:pt x="67" y="45"/>
                </a:lnTo>
                <a:lnTo>
                  <a:pt x="69" y="42"/>
                </a:lnTo>
                <a:lnTo>
                  <a:pt x="69" y="39"/>
                </a:lnTo>
                <a:lnTo>
                  <a:pt x="69" y="40"/>
                </a:lnTo>
                <a:lnTo>
                  <a:pt x="65" y="40"/>
                </a:lnTo>
                <a:lnTo>
                  <a:pt x="57" y="42"/>
                </a:lnTo>
                <a:lnTo>
                  <a:pt x="51" y="45"/>
                </a:lnTo>
                <a:lnTo>
                  <a:pt x="46" y="47"/>
                </a:lnTo>
                <a:lnTo>
                  <a:pt x="39" y="50"/>
                </a:lnTo>
                <a:lnTo>
                  <a:pt x="34" y="51"/>
                </a:lnTo>
                <a:lnTo>
                  <a:pt x="28" y="52"/>
                </a:lnTo>
                <a:lnTo>
                  <a:pt x="23" y="54"/>
                </a:lnTo>
                <a:lnTo>
                  <a:pt x="9" y="54"/>
                </a:lnTo>
                <a:lnTo>
                  <a:pt x="9" y="55"/>
                </a:lnTo>
                <a:lnTo>
                  <a:pt x="10" y="55"/>
                </a:lnTo>
                <a:lnTo>
                  <a:pt x="11" y="58"/>
                </a:lnTo>
                <a:lnTo>
                  <a:pt x="14" y="59"/>
                </a:lnTo>
                <a:lnTo>
                  <a:pt x="18" y="60"/>
                </a:lnTo>
                <a:lnTo>
                  <a:pt x="20" y="61"/>
                </a:lnTo>
                <a:lnTo>
                  <a:pt x="24" y="61"/>
                </a:lnTo>
                <a:lnTo>
                  <a:pt x="28" y="63"/>
                </a:lnTo>
                <a:lnTo>
                  <a:pt x="32" y="63"/>
                </a:lnTo>
                <a:lnTo>
                  <a:pt x="37" y="64"/>
                </a:lnTo>
                <a:lnTo>
                  <a:pt x="79" y="64"/>
                </a:lnTo>
                <a:close/>
                <a:moveTo>
                  <a:pt x="90" y="56"/>
                </a:moveTo>
                <a:lnTo>
                  <a:pt x="90" y="64"/>
                </a:lnTo>
                <a:lnTo>
                  <a:pt x="133" y="64"/>
                </a:lnTo>
                <a:lnTo>
                  <a:pt x="137" y="63"/>
                </a:lnTo>
                <a:lnTo>
                  <a:pt x="142" y="63"/>
                </a:lnTo>
                <a:lnTo>
                  <a:pt x="146" y="61"/>
                </a:lnTo>
                <a:lnTo>
                  <a:pt x="149" y="61"/>
                </a:lnTo>
                <a:lnTo>
                  <a:pt x="152" y="60"/>
                </a:lnTo>
                <a:lnTo>
                  <a:pt x="158" y="58"/>
                </a:lnTo>
                <a:lnTo>
                  <a:pt x="159" y="55"/>
                </a:lnTo>
                <a:lnTo>
                  <a:pt x="160" y="55"/>
                </a:lnTo>
                <a:lnTo>
                  <a:pt x="161" y="54"/>
                </a:lnTo>
                <a:lnTo>
                  <a:pt x="149" y="54"/>
                </a:lnTo>
                <a:lnTo>
                  <a:pt x="142" y="52"/>
                </a:lnTo>
                <a:lnTo>
                  <a:pt x="137" y="51"/>
                </a:lnTo>
                <a:lnTo>
                  <a:pt x="131" y="50"/>
                </a:lnTo>
                <a:lnTo>
                  <a:pt x="130" y="50"/>
                </a:lnTo>
                <a:lnTo>
                  <a:pt x="125" y="47"/>
                </a:lnTo>
                <a:lnTo>
                  <a:pt x="118" y="45"/>
                </a:lnTo>
                <a:lnTo>
                  <a:pt x="113" y="42"/>
                </a:lnTo>
                <a:lnTo>
                  <a:pt x="109" y="41"/>
                </a:lnTo>
                <a:lnTo>
                  <a:pt x="107" y="41"/>
                </a:lnTo>
                <a:lnTo>
                  <a:pt x="104" y="40"/>
                </a:lnTo>
                <a:lnTo>
                  <a:pt x="102" y="40"/>
                </a:lnTo>
                <a:lnTo>
                  <a:pt x="102" y="39"/>
                </a:lnTo>
                <a:lnTo>
                  <a:pt x="102" y="50"/>
                </a:lnTo>
                <a:lnTo>
                  <a:pt x="100" y="52"/>
                </a:lnTo>
                <a:lnTo>
                  <a:pt x="98" y="55"/>
                </a:lnTo>
                <a:lnTo>
                  <a:pt x="95" y="56"/>
                </a:lnTo>
                <a:lnTo>
                  <a:pt x="90" y="56"/>
                </a:lnTo>
                <a:close/>
                <a:moveTo>
                  <a:pt x="85" y="22"/>
                </a:moveTo>
                <a:lnTo>
                  <a:pt x="88" y="22"/>
                </a:lnTo>
                <a:lnTo>
                  <a:pt x="88" y="21"/>
                </a:lnTo>
                <a:lnTo>
                  <a:pt x="89" y="18"/>
                </a:lnTo>
                <a:lnTo>
                  <a:pt x="89" y="14"/>
                </a:lnTo>
                <a:lnTo>
                  <a:pt x="88" y="14"/>
                </a:lnTo>
                <a:lnTo>
                  <a:pt x="85" y="12"/>
                </a:lnTo>
                <a:lnTo>
                  <a:pt x="84" y="13"/>
                </a:lnTo>
                <a:lnTo>
                  <a:pt x="81" y="14"/>
                </a:lnTo>
                <a:lnTo>
                  <a:pt x="80" y="14"/>
                </a:lnTo>
                <a:lnTo>
                  <a:pt x="80" y="18"/>
                </a:lnTo>
                <a:lnTo>
                  <a:pt x="81" y="21"/>
                </a:lnTo>
                <a:lnTo>
                  <a:pt x="84" y="22"/>
                </a:lnTo>
                <a:lnTo>
                  <a:pt x="85" y="22"/>
                </a:lnTo>
                <a:close/>
                <a:moveTo>
                  <a:pt x="90" y="103"/>
                </a:moveTo>
                <a:lnTo>
                  <a:pt x="90" y="126"/>
                </a:lnTo>
                <a:lnTo>
                  <a:pt x="93" y="125"/>
                </a:lnTo>
                <a:lnTo>
                  <a:pt x="97" y="121"/>
                </a:lnTo>
                <a:lnTo>
                  <a:pt x="98" y="117"/>
                </a:lnTo>
                <a:lnTo>
                  <a:pt x="98" y="112"/>
                </a:lnTo>
                <a:lnTo>
                  <a:pt x="95" y="107"/>
                </a:lnTo>
                <a:lnTo>
                  <a:pt x="93" y="105"/>
                </a:lnTo>
                <a:lnTo>
                  <a:pt x="90" y="103"/>
                </a:lnTo>
                <a:close/>
                <a:moveTo>
                  <a:pt x="79" y="126"/>
                </a:moveTo>
                <a:lnTo>
                  <a:pt x="79" y="103"/>
                </a:lnTo>
                <a:lnTo>
                  <a:pt x="75" y="107"/>
                </a:lnTo>
                <a:lnTo>
                  <a:pt x="72" y="112"/>
                </a:lnTo>
                <a:lnTo>
                  <a:pt x="72" y="117"/>
                </a:lnTo>
                <a:lnTo>
                  <a:pt x="74" y="121"/>
                </a:lnTo>
                <a:lnTo>
                  <a:pt x="75" y="124"/>
                </a:lnTo>
                <a:lnTo>
                  <a:pt x="76" y="124"/>
                </a:lnTo>
                <a:lnTo>
                  <a:pt x="79" y="12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Freeform 41"/>
          <p:cNvSpPr>
            <a:spLocks noEditPoints="1"/>
          </p:cNvSpPr>
          <p:nvPr/>
        </p:nvSpPr>
        <p:spPr bwMode="auto">
          <a:xfrm>
            <a:off x="4321175" y="3479800"/>
            <a:ext cx="317500" cy="323851"/>
          </a:xfrm>
          <a:custGeom>
            <a:avLst/>
            <a:gdLst/>
            <a:ahLst/>
            <a:cxnLst>
              <a:cxn ang="0">
                <a:pos x="132" y="33"/>
              </a:cxn>
              <a:cxn ang="0">
                <a:pos x="108" y="28"/>
              </a:cxn>
              <a:cxn ang="0">
                <a:pos x="108" y="36"/>
              </a:cxn>
              <a:cxn ang="0">
                <a:pos x="131" y="64"/>
              </a:cxn>
              <a:cxn ang="0">
                <a:pos x="130" y="56"/>
              </a:cxn>
              <a:cxn ang="0">
                <a:pos x="105" y="61"/>
              </a:cxn>
              <a:cxn ang="0">
                <a:pos x="20" y="92"/>
              </a:cxn>
              <a:cxn ang="0">
                <a:pos x="43" y="87"/>
              </a:cxn>
              <a:cxn ang="0">
                <a:pos x="16" y="87"/>
              </a:cxn>
              <a:cxn ang="0">
                <a:pos x="20" y="92"/>
              </a:cxn>
              <a:cxn ang="0">
                <a:pos x="132" y="90"/>
              </a:cxn>
              <a:cxn ang="0">
                <a:pos x="108" y="84"/>
              </a:cxn>
              <a:cxn ang="0">
                <a:pos x="108" y="92"/>
              </a:cxn>
              <a:cxn ang="0">
                <a:pos x="94" y="120"/>
              </a:cxn>
              <a:cxn ang="0">
                <a:pos x="94" y="112"/>
              </a:cxn>
              <a:cxn ang="0">
                <a:pos x="70" y="118"/>
              </a:cxn>
              <a:cxn ang="0">
                <a:pos x="144" y="0"/>
              </a:cxn>
              <a:cxn ang="0">
                <a:pos x="52" y="4"/>
              </a:cxn>
              <a:cxn ang="0">
                <a:pos x="1" y="59"/>
              </a:cxn>
              <a:cxn ang="0">
                <a:pos x="1" y="151"/>
              </a:cxn>
              <a:cxn ang="0">
                <a:pos x="149" y="151"/>
              </a:cxn>
              <a:cxn ang="0">
                <a:pos x="149" y="2"/>
              </a:cxn>
              <a:cxn ang="0">
                <a:pos x="52" y="141"/>
              </a:cxn>
              <a:cxn ang="0">
                <a:pos x="52" y="69"/>
              </a:cxn>
              <a:cxn ang="0">
                <a:pos x="63" y="141"/>
              </a:cxn>
              <a:cxn ang="0">
                <a:pos x="138" y="141"/>
              </a:cxn>
              <a:cxn ang="0">
                <a:pos x="132" y="118"/>
              </a:cxn>
              <a:cxn ang="0">
                <a:pos x="108" y="112"/>
              </a:cxn>
              <a:cxn ang="0">
                <a:pos x="108" y="120"/>
              </a:cxn>
              <a:cxn ang="0">
                <a:pos x="94" y="92"/>
              </a:cxn>
              <a:cxn ang="0">
                <a:pos x="94" y="84"/>
              </a:cxn>
              <a:cxn ang="0">
                <a:pos x="70" y="90"/>
              </a:cxn>
              <a:cxn ang="0">
                <a:pos x="74" y="64"/>
              </a:cxn>
              <a:cxn ang="0">
                <a:pos x="97" y="59"/>
              </a:cxn>
              <a:cxn ang="0">
                <a:pos x="70" y="59"/>
              </a:cxn>
              <a:cxn ang="0">
                <a:pos x="74" y="64"/>
              </a:cxn>
              <a:cxn ang="0">
                <a:pos x="97" y="33"/>
              </a:cxn>
              <a:cxn ang="0">
                <a:pos x="71" y="28"/>
              </a:cxn>
              <a:cxn ang="0">
                <a:pos x="72" y="36"/>
              </a:cxn>
              <a:cxn ang="0">
                <a:pos x="42" y="120"/>
              </a:cxn>
              <a:cxn ang="0">
                <a:pos x="41" y="112"/>
              </a:cxn>
              <a:cxn ang="0">
                <a:pos x="16" y="118"/>
              </a:cxn>
            </a:cxnLst>
            <a:rect l="0" t="0" r="r" b="b"/>
            <a:pathLst>
              <a:path w="150" h="153">
                <a:moveTo>
                  <a:pt x="109" y="36"/>
                </a:moveTo>
                <a:lnTo>
                  <a:pt x="130" y="36"/>
                </a:lnTo>
                <a:lnTo>
                  <a:pt x="132" y="33"/>
                </a:lnTo>
                <a:lnTo>
                  <a:pt x="132" y="29"/>
                </a:lnTo>
                <a:lnTo>
                  <a:pt x="131" y="28"/>
                </a:lnTo>
                <a:lnTo>
                  <a:pt x="108" y="28"/>
                </a:lnTo>
                <a:lnTo>
                  <a:pt x="105" y="31"/>
                </a:lnTo>
                <a:lnTo>
                  <a:pt x="105" y="33"/>
                </a:lnTo>
                <a:lnTo>
                  <a:pt x="108" y="36"/>
                </a:lnTo>
                <a:lnTo>
                  <a:pt x="109" y="36"/>
                </a:lnTo>
                <a:close/>
                <a:moveTo>
                  <a:pt x="109" y="64"/>
                </a:moveTo>
                <a:lnTo>
                  <a:pt x="131" y="64"/>
                </a:lnTo>
                <a:lnTo>
                  <a:pt x="132" y="63"/>
                </a:lnTo>
                <a:lnTo>
                  <a:pt x="132" y="59"/>
                </a:lnTo>
                <a:lnTo>
                  <a:pt x="130" y="56"/>
                </a:lnTo>
                <a:lnTo>
                  <a:pt x="108" y="56"/>
                </a:lnTo>
                <a:lnTo>
                  <a:pt x="105" y="59"/>
                </a:lnTo>
                <a:lnTo>
                  <a:pt x="105" y="61"/>
                </a:lnTo>
                <a:lnTo>
                  <a:pt x="108" y="64"/>
                </a:lnTo>
                <a:lnTo>
                  <a:pt x="109" y="64"/>
                </a:lnTo>
                <a:close/>
                <a:moveTo>
                  <a:pt x="20" y="92"/>
                </a:moveTo>
                <a:lnTo>
                  <a:pt x="42" y="92"/>
                </a:lnTo>
                <a:lnTo>
                  <a:pt x="43" y="90"/>
                </a:lnTo>
                <a:lnTo>
                  <a:pt x="43" y="87"/>
                </a:lnTo>
                <a:lnTo>
                  <a:pt x="41" y="84"/>
                </a:lnTo>
                <a:lnTo>
                  <a:pt x="19" y="84"/>
                </a:lnTo>
                <a:lnTo>
                  <a:pt x="16" y="87"/>
                </a:lnTo>
                <a:lnTo>
                  <a:pt x="16" y="90"/>
                </a:lnTo>
                <a:lnTo>
                  <a:pt x="18" y="92"/>
                </a:lnTo>
                <a:lnTo>
                  <a:pt x="20" y="92"/>
                </a:lnTo>
                <a:close/>
                <a:moveTo>
                  <a:pt x="109" y="92"/>
                </a:moveTo>
                <a:lnTo>
                  <a:pt x="131" y="92"/>
                </a:lnTo>
                <a:lnTo>
                  <a:pt x="132" y="90"/>
                </a:lnTo>
                <a:lnTo>
                  <a:pt x="132" y="87"/>
                </a:lnTo>
                <a:lnTo>
                  <a:pt x="130" y="84"/>
                </a:lnTo>
                <a:lnTo>
                  <a:pt x="108" y="84"/>
                </a:lnTo>
                <a:lnTo>
                  <a:pt x="105" y="87"/>
                </a:lnTo>
                <a:lnTo>
                  <a:pt x="105" y="89"/>
                </a:lnTo>
                <a:lnTo>
                  <a:pt x="108" y="92"/>
                </a:lnTo>
                <a:lnTo>
                  <a:pt x="109" y="92"/>
                </a:lnTo>
                <a:close/>
                <a:moveTo>
                  <a:pt x="74" y="120"/>
                </a:moveTo>
                <a:lnTo>
                  <a:pt x="94" y="120"/>
                </a:lnTo>
                <a:lnTo>
                  <a:pt x="97" y="117"/>
                </a:lnTo>
                <a:lnTo>
                  <a:pt x="97" y="115"/>
                </a:lnTo>
                <a:lnTo>
                  <a:pt x="94" y="112"/>
                </a:lnTo>
                <a:lnTo>
                  <a:pt x="72" y="112"/>
                </a:lnTo>
                <a:lnTo>
                  <a:pt x="70" y="115"/>
                </a:lnTo>
                <a:lnTo>
                  <a:pt x="70" y="118"/>
                </a:lnTo>
                <a:lnTo>
                  <a:pt x="71" y="120"/>
                </a:lnTo>
                <a:lnTo>
                  <a:pt x="74" y="120"/>
                </a:lnTo>
                <a:close/>
                <a:moveTo>
                  <a:pt x="144" y="0"/>
                </a:moveTo>
                <a:lnTo>
                  <a:pt x="56" y="0"/>
                </a:lnTo>
                <a:lnTo>
                  <a:pt x="53" y="2"/>
                </a:lnTo>
                <a:lnTo>
                  <a:pt x="52" y="4"/>
                </a:lnTo>
                <a:lnTo>
                  <a:pt x="52" y="57"/>
                </a:lnTo>
                <a:lnTo>
                  <a:pt x="4" y="57"/>
                </a:lnTo>
                <a:lnTo>
                  <a:pt x="1" y="59"/>
                </a:lnTo>
                <a:lnTo>
                  <a:pt x="0" y="61"/>
                </a:lnTo>
                <a:lnTo>
                  <a:pt x="0" y="149"/>
                </a:lnTo>
                <a:lnTo>
                  <a:pt x="1" y="151"/>
                </a:lnTo>
                <a:lnTo>
                  <a:pt x="4" y="153"/>
                </a:lnTo>
                <a:lnTo>
                  <a:pt x="146" y="153"/>
                </a:lnTo>
                <a:lnTo>
                  <a:pt x="149" y="151"/>
                </a:lnTo>
                <a:lnTo>
                  <a:pt x="150" y="149"/>
                </a:lnTo>
                <a:lnTo>
                  <a:pt x="150" y="4"/>
                </a:lnTo>
                <a:lnTo>
                  <a:pt x="149" y="2"/>
                </a:lnTo>
                <a:lnTo>
                  <a:pt x="146" y="0"/>
                </a:lnTo>
                <a:lnTo>
                  <a:pt x="144" y="0"/>
                </a:lnTo>
                <a:close/>
                <a:moveTo>
                  <a:pt x="52" y="141"/>
                </a:moveTo>
                <a:lnTo>
                  <a:pt x="11" y="141"/>
                </a:lnTo>
                <a:lnTo>
                  <a:pt x="11" y="69"/>
                </a:lnTo>
                <a:lnTo>
                  <a:pt x="52" y="69"/>
                </a:lnTo>
                <a:lnTo>
                  <a:pt x="52" y="141"/>
                </a:lnTo>
                <a:close/>
                <a:moveTo>
                  <a:pt x="138" y="141"/>
                </a:moveTo>
                <a:lnTo>
                  <a:pt x="63" y="141"/>
                </a:lnTo>
                <a:lnTo>
                  <a:pt x="63" y="12"/>
                </a:lnTo>
                <a:lnTo>
                  <a:pt x="138" y="12"/>
                </a:lnTo>
                <a:lnTo>
                  <a:pt x="138" y="141"/>
                </a:lnTo>
                <a:close/>
                <a:moveTo>
                  <a:pt x="109" y="120"/>
                </a:moveTo>
                <a:lnTo>
                  <a:pt x="131" y="120"/>
                </a:lnTo>
                <a:lnTo>
                  <a:pt x="132" y="118"/>
                </a:lnTo>
                <a:lnTo>
                  <a:pt x="132" y="115"/>
                </a:lnTo>
                <a:lnTo>
                  <a:pt x="130" y="112"/>
                </a:lnTo>
                <a:lnTo>
                  <a:pt x="108" y="112"/>
                </a:lnTo>
                <a:lnTo>
                  <a:pt x="105" y="115"/>
                </a:lnTo>
                <a:lnTo>
                  <a:pt x="105" y="117"/>
                </a:lnTo>
                <a:lnTo>
                  <a:pt x="108" y="120"/>
                </a:lnTo>
                <a:lnTo>
                  <a:pt x="109" y="120"/>
                </a:lnTo>
                <a:close/>
                <a:moveTo>
                  <a:pt x="74" y="92"/>
                </a:moveTo>
                <a:lnTo>
                  <a:pt x="94" y="92"/>
                </a:lnTo>
                <a:lnTo>
                  <a:pt x="97" y="89"/>
                </a:lnTo>
                <a:lnTo>
                  <a:pt x="97" y="87"/>
                </a:lnTo>
                <a:lnTo>
                  <a:pt x="94" y="84"/>
                </a:lnTo>
                <a:lnTo>
                  <a:pt x="72" y="84"/>
                </a:lnTo>
                <a:lnTo>
                  <a:pt x="70" y="87"/>
                </a:lnTo>
                <a:lnTo>
                  <a:pt x="70" y="90"/>
                </a:lnTo>
                <a:lnTo>
                  <a:pt x="71" y="92"/>
                </a:lnTo>
                <a:lnTo>
                  <a:pt x="74" y="92"/>
                </a:lnTo>
                <a:close/>
                <a:moveTo>
                  <a:pt x="74" y="64"/>
                </a:moveTo>
                <a:lnTo>
                  <a:pt x="94" y="64"/>
                </a:lnTo>
                <a:lnTo>
                  <a:pt x="97" y="61"/>
                </a:lnTo>
                <a:lnTo>
                  <a:pt x="97" y="59"/>
                </a:lnTo>
                <a:lnTo>
                  <a:pt x="94" y="56"/>
                </a:lnTo>
                <a:lnTo>
                  <a:pt x="72" y="56"/>
                </a:lnTo>
                <a:lnTo>
                  <a:pt x="70" y="59"/>
                </a:lnTo>
                <a:lnTo>
                  <a:pt x="70" y="63"/>
                </a:lnTo>
                <a:lnTo>
                  <a:pt x="71" y="64"/>
                </a:lnTo>
                <a:lnTo>
                  <a:pt x="74" y="64"/>
                </a:lnTo>
                <a:close/>
                <a:moveTo>
                  <a:pt x="74" y="36"/>
                </a:moveTo>
                <a:lnTo>
                  <a:pt x="94" y="36"/>
                </a:lnTo>
                <a:lnTo>
                  <a:pt x="97" y="33"/>
                </a:lnTo>
                <a:lnTo>
                  <a:pt x="97" y="31"/>
                </a:lnTo>
                <a:lnTo>
                  <a:pt x="94" y="28"/>
                </a:lnTo>
                <a:lnTo>
                  <a:pt x="71" y="28"/>
                </a:lnTo>
                <a:lnTo>
                  <a:pt x="70" y="29"/>
                </a:lnTo>
                <a:lnTo>
                  <a:pt x="70" y="33"/>
                </a:lnTo>
                <a:lnTo>
                  <a:pt x="72" y="36"/>
                </a:lnTo>
                <a:lnTo>
                  <a:pt x="74" y="36"/>
                </a:lnTo>
                <a:close/>
                <a:moveTo>
                  <a:pt x="20" y="120"/>
                </a:moveTo>
                <a:lnTo>
                  <a:pt x="42" y="120"/>
                </a:lnTo>
                <a:lnTo>
                  <a:pt x="43" y="118"/>
                </a:lnTo>
                <a:lnTo>
                  <a:pt x="43" y="115"/>
                </a:lnTo>
                <a:lnTo>
                  <a:pt x="41" y="112"/>
                </a:lnTo>
                <a:lnTo>
                  <a:pt x="19" y="112"/>
                </a:lnTo>
                <a:lnTo>
                  <a:pt x="16" y="115"/>
                </a:lnTo>
                <a:lnTo>
                  <a:pt x="16" y="118"/>
                </a:lnTo>
                <a:lnTo>
                  <a:pt x="18" y="120"/>
                </a:lnTo>
                <a:lnTo>
                  <a:pt x="20" y="12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0" y="4819650"/>
            <a:ext cx="4067175" cy="2038350"/>
          </a:xfrm>
          <a:prstGeom prst="rect">
            <a:avLst/>
          </a:prstGeom>
          <a:solidFill>
            <a:srgbClr val="4B51C9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0" y="4650809"/>
            <a:ext cx="4067175" cy="139895"/>
          </a:xfrm>
          <a:prstGeom prst="rect">
            <a:avLst/>
          </a:prstGeom>
          <a:solidFill>
            <a:srgbClr val="4B51C9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Прямоугольник 154"/>
          <p:cNvSpPr/>
          <p:nvPr/>
        </p:nvSpPr>
        <p:spPr>
          <a:xfrm>
            <a:off x="4068536" y="4650809"/>
            <a:ext cx="4056289" cy="140400"/>
          </a:xfrm>
          <a:prstGeom prst="rect">
            <a:avLst/>
          </a:prstGeom>
          <a:solidFill>
            <a:srgbClr val="00A489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8116553" y="4650810"/>
            <a:ext cx="4075447" cy="140400"/>
          </a:xfrm>
          <a:prstGeom prst="rect">
            <a:avLst/>
          </a:prstGeom>
          <a:solidFill>
            <a:srgbClr val="2A8DAC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/>
          <p:cNvSpPr/>
          <p:nvPr/>
        </p:nvSpPr>
        <p:spPr>
          <a:xfrm>
            <a:off x="8124826" y="4819650"/>
            <a:ext cx="4067174" cy="2038350"/>
          </a:xfrm>
          <a:prstGeom prst="rect">
            <a:avLst/>
          </a:prstGeom>
          <a:solidFill>
            <a:srgbClr val="2A8DAC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0"/>
          </a:blip>
          <a:srcRect l="34382" r="14063"/>
          <a:stretch>
            <a:fillRect/>
          </a:stretch>
        </p:blipFill>
        <p:spPr bwMode="auto">
          <a:xfrm rot="10800000" flipV="1">
            <a:off x="0" y="4748464"/>
            <a:ext cx="12180887" cy="17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/>
          <p:nvPr/>
        </p:nvSpPr>
        <p:spPr bwMode="auto">
          <a:xfrm>
            <a:off x="507480" y="5176716"/>
            <a:ext cx="33062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Создание единого информационного пространства для всех участников информационного взаимодействия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  <p:sp>
        <p:nvSpPr>
          <p:cNvPr id="163" name="TextBox 162"/>
          <p:cNvSpPr txBox="1"/>
          <p:nvPr/>
        </p:nvSpPr>
        <p:spPr bwMode="auto">
          <a:xfrm>
            <a:off x="4510088" y="5176716"/>
            <a:ext cx="35004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Ведение персонифицированного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Учёта сведений о медицинской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Помощи, оказанной застрахованным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лицам</a:t>
            </a: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  <p:sp>
        <p:nvSpPr>
          <p:cNvPr id="164" name="TextBox 163"/>
          <p:cNvSpPr txBox="1"/>
          <p:nvPr/>
        </p:nvSpPr>
        <p:spPr bwMode="auto">
          <a:xfrm>
            <a:off x="8487508" y="5176716"/>
            <a:ext cx="3456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Ведение региональных сегментов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Единого реестра экспертов качества медицинской помощи, Единого реестра страховых медицинских организаций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360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 rot="16200000">
            <a:off x="5832444" y="-4694044"/>
            <a:ext cx="527114" cy="12192002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6869012" y="4109118"/>
            <a:ext cx="1467952" cy="744117"/>
          </a:xfrm>
          <a:prstGeom prst="straightConnector1">
            <a:avLst/>
          </a:prstGeom>
          <a:ln w="28575">
            <a:solidFill>
              <a:srgbClr val="189488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3901776" y="2741568"/>
            <a:ext cx="1377954" cy="583932"/>
          </a:xfrm>
          <a:prstGeom prst="straightConnector1">
            <a:avLst/>
          </a:prstGeom>
          <a:ln w="28575">
            <a:solidFill>
              <a:srgbClr val="18948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513304" y="160001"/>
            <a:ext cx="11676906" cy="5932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0000"/>
          </a:bodyPr>
          <a:lstStyle/>
          <a:p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РЕГИОНАЛЬНЫЙ СЕГМЕНТ ЕДИНОГО РЕГИСТРА ЗАСТРАХОВАННЫХ ЛИЦ</a:t>
            </a:r>
            <a:endParaRPr lang="ru-RU" sz="2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790" y="992863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2887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4948720" y="2762477"/>
            <a:ext cx="1833486" cy="183348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03322" y="2917079"/>
            <a:ext cx="1524283" cy="1524283"/>
          </a:xfrm>
          <a:prstGeom prst="ellipse">
            <a:avLst/>
          </a:prstGeom>
          <a:solidFill>
            <a:srgbClr val="18948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94577" y="2207518"/>
            <a:ext cx="167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894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ТФОМС</a:t>
            </a:r>
            <a:endParaRPr lang="ru-RU" sz="2400" b="1" dirty="0">
              <a:solidFill>
                <a:srgbClr val="18948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025421" y="1978391"/>
            <a:ext cx="1060819" cy="1060819"/>
          </a:xfrm>
          <a:prstGeom prst="ellipse">
            <a:avLst/>
          </a:prstGeom>
          <a:solidFill>
            <a:srgbClr val="18948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8012600" y="4516302"/>
            <a:ext cx="1060819" cy="1060819"/>
          </a:xfrm>
          <a:prstGeom prst="ellipse">
            <a:avLst/>
          </a:prstGeom>
          <a:solidFill>
            <a:srgbClr val="18948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453775" y="5513917"/>
            <a:ext cx="1060819" cy="1060819"/>
          </a:xfrm>
          <a:prstGeom prst="ellipse">
            <a:avLst/>
          </a:prstGeom>
          <a:solidFill>
            <a:srgbClr val="18948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704434" y="2054595"/>
            <a:ext cx="1060819" cy="1060819"/>
          </a:xfrm>
          <a:prstGeom prst="ellipse">
            <a:avLst/>
          </a:prstGeom>
          <a:solidFill>
            <a:srgbClr val="18948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964591" y="4236878"/>
            <a:ext cx="1060819" cy="1060819"/>
          </a:xfrm>
          <a:prstGeom prst="ellipse">
            <a:avLst/>
          </a:prstGeom>
          <a:solidFill>
            <a:srgbClr val="189488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420659" y="1251477"/>
            <a:ext cx="5298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E798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РЕГИОНАЛЬНЫЙ УРОВЕНЬ ВЗАИМОДЕЙСТВИЯ</a:t>
            </a:r>
            <a:endParaRPr lang="ru-RU" sz="1600" b="1" dirty="0">
              <a:solidFill>
                <a:srgbClr val="0E798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2014" y="2449603"/>
            <a:ext cx="640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82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ЛПУ</a:t>
            </a:r>
            <a:endParaRPr lang="ru-RU" sz="1600" dirty="0">
              <a:solidFill>
                <a:srgbClr val="0082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310" y="4766821"/>
            <a:ext cx="1992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82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ТФОМС 2....84</a:t>
            </a:r>
            <a:endParaRPr lang="ru-RU" sz="1600" dirty="0">
              <a:solidFill>
                <a:srgbClr val="0082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7644" y="6113071"/>
            <a:ext cx="199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Центральный сегмент ЕРЗЛ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Хорда 3"/>
          <p:cNvSpPr/>
          <p:nvPr/>
        </p:nvSpPr>
        <p:spPr>
          <a:xfrm rot="19040579">
            <a:off x="2734638" y="2076930"/>
            <a:ext cx="1016149" cy="1016149"/>
          </a:xfrm>
          <a:prstGeom prst="chord">
            <a:avLst>
              <a:gd name="adj1" fmla="val 5479676"/>
              <a:gd name="adj2" fmla="val 16200000"/>
            </a:avLst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Хорда 20"/>
          <p:cNvSpPr/>
          <p:nvPr/>
        </p:nvSpPr>
        <p:spPr>
          <a:xfrm rot="19040579">
            <a:off x="3005908" y="4274591"/>
            <a:ext cx="1016149" cy="1016149"/>
          </a:xfrm>
          <a:prstGeom prst="chord">
            <a:avLst>
              <a:gd name="adj1" fmla="val 5479676"/>
              <a:gd name="adj2" fmla="val 16200000"/>
            </a:avLst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Хорда 21"/>
          <p:cNvSpPr/>
          <p:nvPr/>
        </p:nvSpPr>
        <p:spPr>
          <a:xfrm rot="19040579">
            <a:off x="5489580" y="5537180"/>
            <a:ext cx="1016149" cy="1016149"/>
          </a:xfrm>
          <a:prstGeom prst="chord">
            <a:avLst>
              <a:gd name="adj1" fmla="val 5479676"/>
              <a:gd name="adj2" fmla="val 16200000"/>
            </a:avLst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Хорда 22"/>
          <p:cNvSpPr/>
          <p:nvPr/>
        </p:nvSpPr>
        <p:spPr>
          <a:xfrm rot="19040579">
            <a:off x="8048839" y="4531284"/>
            <a:ext cx="1016149" cy="1016149"/>
          </a:xfrm>
          <a:prstGeom prst="chord">
            <a:avLst>
              <a:gd name="adj1" fmla="val 5479676"/>
              <a:gd name="adj2" fmla="val 16200000"/>
            </a:avLst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Хорда 23"/>
          <p:cNvSpPr/>
          <p:nvPr/>
        </p:nvSpPr>
        <p:spPr>
          <a:xfrm rot="19040579">
            <a:off x="8061658" y="1999841"/>
            <a:ext cx="1016149" cy="1016149"/>
          </a:xfrm>
          <a:prstGeom prst="chord">
            <a:avLst>
              <a:gd name="adj1" fmla="val 5479676"/>
              <a:gd name="adj2" fmla="val 16200000"/>
            </a:avLst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245255" y="2438350"/>
            <a:ext cx="1992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82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СМО</a:t>
            </a:r>
            <a:endParaRPr lang="ru-RU" sz="1600" dirty="0">
              <a:solidFill>
                <a:srgbClr val="0082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14269" y="4669594"/>
            <a:ext cx="1992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82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Страхователь неработающего населения</a:t>
            </a:r>
            <a:endParaRPr lang="ru-RU" sz="1600" dirty="0">
              <a:solidFill>
                <a:srgbClr val="0082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81742" y="2730079"/>
            <a:ext cx="2794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 информирования о территориях страхования(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SOAP)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825978" y="2819772"/>
            <a:ext cx="851534" cy="512640"/>
          </a:xfrm>
          <a:prstGeom prst="straightConnector1">
            <a:avLst/>
          </a:prstGeom>
          <a:ln w="28575">
            <a:solidFill>
              <a:srgbClr val="18948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46524" y="5754537"/>
            <a:ext cx="1992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82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ФОМС</a:t>
            </a:r>
            <a:endParaRPr lang="ru-RU" sz="1600" dirty="0">
              <a:solidFill>
                <a:srgbClr val="0082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07261" y="4481177"/>
            <a:ext cx="199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Списки неработающих(при наличии)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25899" y="3216957"/>
            <a:ext cx="199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сведениями о застрахованных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(SOAP)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4010380" y="4065113"/>
            <a:ext cx="851534" cy="512640"/>
          </a:xfrm>
          <a:prstGeom prst="straightConnector1">
            <a:avLst/>
          </a:prstGeom>
          <a:ln w="28575">
            <a:solidFill>
              <a:srgbClr val="189488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88062" y="5176720"/>
            <a:ext cx="199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конфликтов по «дублям»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5967618" y="4616422"/>
            <a:ext cx="0" cy="860577"/>
          </a:xfrm>
          <a:prstGeom prst="straightConnector1">
            <a:avLst/>
          </a:prstGeom>
          <a:ln w="28575">
            <a:solidFill>
              <a:srgbClr val="0082B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79729" y="4861886"/>
            <a:ext cx="644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XML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492065" y="3293035"/>
            <a:ext cx="792076" cy="863710"/>
            <a:chOff x="7446963" y="3408603"/>
            <a:chExt cx="506411" cy="552210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5" name="Freeform 32"/>
            <p:cNvSpPr>
              <a:spLocks noEditPoints="1"/>
            </p:cNvSpPr>
            <p:nvPr/>
          </p:nvSpPr>
          <p:spPr bwMode="auto">
            <a:xfrm>
              <a:off x="7446963" y="3408603"/>
              <a:ext cx="506411" cy="55221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387" y="35"/>
                </a:cxn>
                <a:cxn ang="0">
                  <a:pos x="387" y="153"/>
                </a:cxn>
                <a:cxn ang="0">
                  <a:pos x="384" y="196"/>
                </a:cxn>
                <a:cxn ang="0">
                  <a:pos x="379" y="234"/>
                </a:cxn>
                <a:cxn ang="0">
                  <a:pos x="371" y="268"/>
                </a:cxn>
                <a:cxn ang="0">
                  <a:pos x="358" y="298"/>
                </a:cxn>
                <a:cxn ang="0">
                  <a:pos x="344" y="324"/>
                </a:cxn>
                <a:cxn ang="0">
                  <a:pos x="327" y="346"/>
                </a:cxn>
                <a:cxn ang="0">
                  <a:pos x="304" y="368"/>
                </a:cxn>
                <a:cxn ang="0">
                  <a:pos x="279" y="387"/>
                </a:cxn>
                <a:cxn ang="0">
                  <a:pos x="253" y="400"/>
                </a:cxn>
                <a:cxn ang="0">
                  <a:pos x="224" y="413"/>
                </a:cxn>
                <a:cxn ang="0">
                  <a:pos x="193" y="422"/>
                </a:cxn>
                <a:cxn ang="0">
                  <a:pos x="163" y="413"/>
                </a:cxn>
                <a:cxn ang="0">
                  <a:pos x="134" y="400"/>
                </a:cxn>
                <a:cxn ang="0">
                  <a:pos x="108" y="387"/>
                </a:cxn>
                <a:cxn ang="0">
                  <a:pos x="83" y="368"/>
                </a:cxn>
                <a:cxn ang="0">
                  <a:pos x="60" y="346"/>
                </a:cxn>
                <a:cxn ang="0">
                  <a:pos x="43" y="324"/>
                </a:cxn>
                <a:cxn ang="0">
                  <a:pos x="29" y="298"/>
                </a:cxn>
                <a:cxn ang="0">
                  <a:pos x="17" y="268"/>
                </a:cxn>
                <a:cxn ang="0">
                  <a:pos x="8" y="234"/>
                </a:cxn>
                <a:cxn ang="0">
                  <a:pos x="3" y="196"/>
                </a:cxn>
                <a:cxn ang="0">
                  <a:pos x="0" y="153"/>
                </a:cxn>
                <a:cxn ang="0">
                  <a:pos x="0" y="35"/>
                </a:cxn>
                <a:cxn ang="0">
                  <a:pos x="193" y="0"/>
                </a:cxn>
                <a:cxn ang="0">
                  <a:pos x="193" y="25"/>
                </a:cxn>
                <a:cxn ang="0">
                  <a:pos x="25" y="56"/>
                </a:cxn>
                <a:cxn ang="0">
                  <a:pos x="25" y="153"/>
                </a:cxn>
                <a:cxn ang="0">
                  <a:pos x="27" y="193"/>
                </a:cxn>
                <a:cxn ang="0">
                  <a:pos x="32" y="228"/>
                </a:cxn>
                <a:cxn ang="0">
                  <a:pos x="40" y="259"/>
                </a:cxn>
                <a:cxn ang="0">
                  <a:pos x="50" y="286"/>
                </a:cxn>
                <a:cxn ang="0">
                  <a:pos x="64" y="309"/>
                </a:cxn>
                <a:cxn ang="0">
                  <a:pos x="79" y="329"/>
                </a:cxn>
                <a:cxn ang="0">
                  <a:pos x="99" y="349"/>
                </a:cxn>
                <a:cxn ang="0">
                  <a:pos x="120" y="365"/>
                </a:cxn>
                <a:cxn ang="0">
                  <a:pos x="144" y="378"/>
                </a:cxn>
                <a:cxn ang="0">
                  <a:pos x="168" y="388"/>
                </a:cxn>
                <a:cxn ang="0">
                  <a:pos x="193" y="395"/>
                </a:cxn>
                <a:cxn ang="0">
                  <a:pos x="218" y="388"/>
                </a:cxn>
                <a:cxn ang="0">
                  <a:pos x="243" y="378"/>
                </a:cxn>
                <a:cxn ang="0">
                  <a:pos x="267" y="365"/>
                </a:cxn>
                <a:cxn ang="0">
                  <a:pos x="288" y="349"/>
                </a:cxn>
                <a:cxn ang="0">
                  <a:pos x="308" y="329"/>
                </a:cxn>
                <a:cxn ang="0">
                  <a:pos x="323" y="309"/>
                </a:cxn>
                <a:cxn ang="0">
                  <a:pos x="337" y="286"/>
                </a:cxn>
                <a:cxn ang="0">
                  <a:pos x="347" y="259"/>
                </a:cxn>
                <a:cxn ang="0">
                  <a:pos x="356" y="228"/>
                </a:cxn>
                <a:cxn ang="0">
                  <a:pos x="361" y="193"/>
                </a:cxn>
                <a:cxn ang="0">
                  <a:pos x="362" y="153"/>
                </a:cxn>
                <a:cxn ang="0">
                  <a:pos x="362" y="56"/>
                </a:cxn>
                <a:cxn ang="0">
                  <a:pos x="193" y="25"/>
                </a:cxn>
              </a:cxnLst>
              <a:rect l="0" t="0" r="r" b="b"/>
              <a:pathLst>
                <a:path w="387" h="422">
                  <a:moveTo>
                    <a:pt x="193" y="0"/>
                  </a:moveTo>
                  <a:lnTo>
                    <a:pt x="387" y="35"/>
                  </a:lnTo>
                  <a:lnTo>
                    <a:pt x="387" y="153"/>
                  </a:lnTo>
                  <a:lnTo>
                    <a:pt x="384" y="196"/>
                  </a:lnTo>
                  <a:lnTo>
                    <a:pt x="379" y="234"/>
                  </a:lnTo>
                  <a:lnTo>
                    <a:pt x="371" y="268"/>
                  </a:lnTo>
                  <a:lnTo>
                    <a:pt x="358" y="298"/>
                  </a:lnTo>
                  <a:lnTo>
                    <a:pt x="344" y="324"/>
                  </a:lnTo>
                  <a:lnTo>
                    <a:pt x="327" y="346"/>
                  </a:lnTo>
                  <a:lnTo>
                    <a:pt x="304" y="368"/>
                  </a:lnTo>
                  <a:lnTo>
                    <a:pt x="279" y="387"/>
                  </a:lnTo>
                  <a:lnTo>
                    <a:pt x="253" y="400"/>
                  </a:lnTo>
                  <a:lnTo>
                    <a:pt x="224" y="413"/>
                  </a:lnTo>
                  <a:lnTo>
                    <a:pt x="193" y="422"/>
                  </a:lnTo>
                  <a:lnTo>
                    <a:pt x="163" y="413"/>
                  </a:lnTo>
                  <a:lnTo>
                    <a:pt x="134" y="400"/>
                  </a:lnTo>
                  <a:lnTo>
                    <a:pt x="108" y="387"/>
                  </a:lnTo>
                  <a:lnTo>
                    <a:pt x="83" y="368"/>
                  </a:lnTo>
                  <a:lnTo>
                    <a:pt x="60" y="346"/>
                  </a:lnTo>
                  <a:lnTo>
                    <a:pt x="43" y="324"/>
                  </a:lnTo>
                  <a:lnTo>
                    <a:pt x="29" y="298"/>
                  </a:lnTo>
                  <a:lnTo>
                    <a:pt x="17" y="268"/>
                  </a:lnTo>
                  <a:lnTo>
                    <a:pt x="8" y="234"/>
                  </a:lnTo>
                  <a:lnTo>
                    <a:pt x="3" y="196"/>
                  </a:lnTo>
                  <a:lnTo>
                    <a:pt x="0" y="153"/>
                  </a:lnTo>
                  <a:lnTo>
                    <a:pt x="0" y="35"/>
                  </a:lnTo>
                  <a:lnTo>
                    <a:pt x="193" y="0"/>
                  </a:lnTo>
                  <a:close/>
                  <a:moveTo>
                    <a:pt x="193" y="25"/>
                  </a:moveTo>
                  <a:lnTo>
                    <a:pt x="25" y="56"/>
                  </a:lnTo>
                  <a:lnTo>
                    <a:pt x="25" y="153"/>
                  </a:lnTo>
                  <a:lnTo>
                    <a:pt x="27" y="193"/>
                  </a:lnTo>
                  <a:lnTo>
                    <a:pt x="32" y="228"/>
                  </a:lnTo>
                  <a:lnTo>
                    <a:pt x="40" y="259"/>
                  </a:lnTo>
                  <a:lnTo>
                    <a:pt x="50" y="286"/>
                  </a:lnTo>
                  <a:lnTo>
                    <a:pt x="64" y="309"/>
                  </a:lnTo>
                  <a:lnTo>
                    <a:pt x="79" y="329"/>
                  </a:lnTo>
                  <a:lnTo>
                    <a:pt x="99" y="349"/>
                  </a:lnTo>
                  <a:lnTo>
                    <a:pt x="120" y="365"/>
                  </a:lnTo>
                  <a:lnTo>
                    <a:pt x="144" y="378"/>
                  </a:lnTo>
                  <a:lnTo>
                    <a:pt x="168" y="388"/>
                  </a:lnTo>
                  <a:lnTo>
                    <a:pt x="193" y="395"/>
                  </a:lnTo>
                  <a:lnTo>
                    <a:pt x="218" y="388"/>
                  </a:lnTo>
                  <a:lnTo>
                    <a:pt x="243" y="378"/>
                  </a:lnTo>
                  <a:lnTo>
                    <a:pt x="267" y="365"/>
                  </a:lnTo>
                  <a:lnTo>
                    <a:pt x="288" y="349"/>
                  </a:lnTo>
                  <a:lnTo>
                    <a:pt x="308" y="329"/>
                  </a:lnTo>
                  <a:lnTo>
                    <a:pt x="323" y="309"/>
                  </a:lnTo>
                  <a:lnTo>
                    <a:pt x="337" y="286"/>
                  </a:lnTo>
                  <a:lnTo>
                    <a:pt x="347" y="259"/>
                  </a:lnTo>
                  <a:lnTo>
                    <a:pt x="356" y="228"/>
                  </a:lnTo>
                  <a:lnTo>
                    <a:pt x="361" y="193"/>
                  </a:lnTo>
                  <a:lnTo>
                    <a:pt x="362" y="153"/>
                  </a:lnTo>
                  <a:lnTo>
                    <a:pt x="362" y="56"/>
                  </a:lnTo>
                  <a:lnTo>
                    <a:pt x="193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72"/>
            <p:cNvSpPr>
              <a:spLocks noEditPoints="1"/>
            </p:cNvSpPr>
            <p:nvPr/>
          </p:nvSpPr>
          <p:spPr bwMode="auto">
            <a:xfrm>
              <a:off x="7562850" y="3543300"/>
              <a:ext cx="269875" cy="252413"/>
            </a:xfrm>
            <a:custGeom>
              <a:avLst/>
              <a:gdLst/>
              <a:ahLst/>
              <a:cxnLst>
                <a:cxn ang="0">
                  <a:pos x="66" y="74"/>
                </a:cxn>
                <a:cxn ang="0">
                  <a:pos x="70" y="87"/>
                </a:cxn>
                <a:cxn ang="0">
                  <a:pos x="76" y="93"/>
                </a:cxn>
                <a:cxn ang="0">
                  <a:pos x="27" y="69"/>
                </a:cxn>
                <a:cxn ang="0">
                  <a:pos x="0" y="54"/>
                </a:cxn>
                <a:cxn ang="0">
                  <a:pos x="27" y="45"/>
                </a:cxn>
                <a:cxn ang="0">
                  <a:pos x="60" y="33"/>
                </a:cxn>
                <a:cxn ang="0">
                  <a:pos x="75" y="49"/>
                </a:cxn>
                <a:cxn ang="0">
                  <a:pos x="70" y="26"/>
                </a:cxn>
                <a:cxn ang="0">
                  <a:pos x="75" y="4"/>
                </a:cxn>
                <a:cxn ang="0">
                  <a:pos x="94" y="4"/>
                </a:cxn>
                <a:cxn ang="0">
                  <a:pos x="102" y="21"/>
                </a:cxn>
                <a:cxn ang="0">
                  <a:pos x="90" y="32"/>
                </a:cxn>
                <a:cxn ang="0">
                  <a:pos x="95" y="45"/>
                </a:cxn>
                <a:cxn ang="0">
                  <a:pos x="98" y="33"/>
                </a:cxn>
                <a:cxn ang="0">
                  <a:pos x="121" y="39"/>
                </a:cxn>
                <a:cxn ang="0">
                  <a:pos x="150" y="46"/>
                </a:cxn>
                <a:cxn ang="0">
                  <a:pos x="168" y="58"/>
                </a:cxn>
                <a:cxn ang="0">
                  <a:pos x="150" y="68"/>
                </a:cxn>
                <a:cxn ang="0">
                  <a:pos x="90" y="72"/>
                </a:cxn>
                <a:cxn ang="0">
                  <a:pos x="99" y="88"/>
                </a:cxn>
                <a:cxn ang="0">
                  <a:pos x="103" y="80"/>
                </a:cxn>
                <a:cxn ang="0">
                  <a:pos x="111" y="79"/>
                </a:cxn>
                <a:cxn ang="0">
                  <a:pos x="104" y="92"/>
                </a:cxn>
                <a:cxn ang="0">
                  <a:pos x="97" y="98"/>
                </a:cxn>
                <a:cxn ang="0">
                  <a:pos x="104" y="115"/>
                </a:cxn>
                <a:cxn ang="0">
                  <a:pos x="97" y="133"/>
                </a:cxn>
                <a:cxn ang="0">
                  <a:pos x="94" y="144"/>
                </a:cxn>
                <a:cxn ang="0">
                  <a:pos x="90" y="136"/>
                </a:cxn>
                <a:cxn ang="0">
                  <a:pos x="83" y="159"/>
                </a:cxn>
                <a:cxn ang="0">
                  <a:pos x="78" y="141"/>
                </a:cxn>
                <a:cxn ang="0">
                  <a:pos x="72" y="133"/>
                </a:cxn>
                <a:cxn ang="0">
                  <a:pos x="65" y="119"/>
                </a:cxn>
                <a:cxn ang="0">
                  <a:pos x="71" y="100"/>
                </a:cxn>
                <a:cxn ang="0">
                  <a:pos x="70" y="97"/>
                </a:cxn>
                <a:cxn ang="0">
                  <a:pos x="60" y="82"/>
                </a:cxn>
                <a:cxn ang="0">
                  <a:pos x="71" y="55"/>
                </a:cxn>
                <a:cxn ang="0">
                  <a:pos x="69" y="39"/>
                </a:cxn>
                <a:cxn ang="0">
                  <a:pos x="46" y="47"/>
                </a:cxn>
                <a:cxn ang="0">
                  <a:pos x="9" y="54"/>
                </a:cxn>
                <a:cxn ang="0">
                  <a:pos x="18" y="60"/>
                </a:cxn>
                <a:cxn ang="0">
                  <a:pos x="37" y="64"/>
                </a:cxn>
                <a:cxn ang="0">
                  <a:pos x="137" y="63"/>
                </a:cxn>
                <a:cxn ang="0">
                  <a:pos x="158" y="58"/>
                </a:cxn>
                <a:cxn ang="0">
                  <a:pos x="142" y="52"/>
                </a:cxn>
                <a:cxn ang="0">
                  <a:pos x="118" y="45"/>
                </a:cxn>
                <a:cxn ang="0">
                  <a:pos x="102" y="40"/>
                </a:cxn>
                <a:cxn ang="0">
                  <a:pos x="95" y="56"/>
                </a:cxn>
                <a:cxn ang="0">
                  <a:pos x="89" y="18"/>
                </a:cxn>
                <a:cxn ang="0">
                  <a:pos x="81" y="14"/>
                </a:cxn>
                <a:cxn ang="0">
                  <a:pos x="85" y="22"/>
                </a:cxn>
                <a:cxn ang="0">
                  <a:pos x="98" y="117"/>
                </a:cxn>
                <a:cxn ang="0">
                  <a:pos x="79" y="126"/>
                </a:cxn>
                <a:cxn ang="0">
                  <a:pos x="74" y="121"/>
                </a:cxn>
              </a:cxnLst>
              <a:rect l="0" t="0" r="r" b="b"/>
              <a:pathLst>
                <a:path w="170" h="159">
                  <a:moveTo>
                    <a:pt x="60" y="77"/>
                  </a:moveTo>
                  <a:lnTo>
                    <a:pt x="60" y="74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6" y="74"/>
                  </a:lnTo>
                  <a:lnTo>
                    <a:pt x="66" y="80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69" y="84"/>
                  </a:lnTo>
                  <a:lnTo>
                    <a:pt x="70" y="87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4" y="91"/>
                  </a:lnTo>
                  <a:lnTo>
                    <a:pt x="76" y="93"/>
                  </a:lnTo>
                  <a:lnTo>
                    <a:pt x="79" y="93"/>
                  </a:lnTo>
                  <a:lnTo>
                    <a:pt x="79" y="72"/>
                  </a:lnTo>
                  <a:lnTo>
                    <a:pt x="41" y="70"/>
                  </a:lnTo>
                  <a:lnTo>
                    <a:pt x="30" y="70"/>
                  </a:lnTo>
                  <a:lnTo>
                    <a:pt x="27" y="69"/>
                  </a:lnTo>
                  <a:lnTo>
                    <a:pt x="23" y="69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47"/>
                  </a:lnTo>
                  <a:lnTo>
                    <a:pt x="15" y="47"/>
                  </a:lnTo>
                  <a:lnTo>
                    <a:pt x="22" y="46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3" y="44"/>
                  </a:lnTo>
                  <a:lnTo>
                    <a:pt x="48" y="39"/>
                  </a:lnTo>
                  <a:lnTo>
                    <a:pt x="55" y="36"/>
                  </a:lnTo>
                  <a:lnTo>
                    <a:pt x="60" y="33"/>
                  </a:lnTo>
                  <a:lnTo>
                    <a:pt x="64" y="32"/>
                  </a:lnTo>
                  <a:lnTo>
                    <a:pt x="71" y="32"/>
                  </a:lnTo>
                  <a:lnTo>
                    <a:pt x="74" y="33"/>
                  </a:lnTo>
                  <a:lnTo>
                    <a:pt x="75" y="36"/>
                  </a:lnTo>
                  <a:lnTo>
                    <a:pt x="75" y="49"/>
                  </a:lnTo>
                  <a:lnTo>
                    <a:pt x="78" y="50"/>
                  </a:lnTo>
                  <a:lnTo>
                    <a:pt x="79" y="5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0" y="26"/>
                  </a:lnTo>
                  <a:lnTo>
                    <a:pt x="69" y="22"/>
                  </a:lnTo>
                  <a:lnTo>
                    <a:pt x="69" y="14"/>
                  </a:lnTo>
                  <a:lnTo>
                    <a:pt x="70" y="11"/>
                  </a:lnTo>
                  <a:lnTo>
                    <a:pt x="72" y="5"/>
                  </a:lnTo>
                  <a:lnTo>
                    <a:pt x="75" y="4"/>
                  </a:lnTo>
                  <a:lnTo>
                    <a:pt x="79" y="2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1" y="2"/>
                  </a:lnTo>
                  <a:lnTo>
                    <a:pt x="94" y="4"/>
                  </a:lnTo>
                  <a:lnTo>
                    <a:pt x="97" y="5"/>
                  </a:lnTo>
                  <a:lnTo>
                    <a:pt x="98" y="8"/>
                  </a:lnTo>
                  <a:lnTo>
                    <a:pt x="100" y="11"/>
                  </a:lnTo>
                  <a:lnTo>
                    <a:pt x="102" y="14"/>
                  </a:lnTo>
                  <a:lnTo>
                    <a:pt x="102" y="21"/>
                  </a:lnTo>
                  <a:lnTo>
                    <a:pt x="100" y="23"/>
                  </a:lnTo>
                  <a:lnTo>
                    <a:pt x="98" y="26"/>
                  </a:lnTo>
                  <a:lnTo>
                    <a:pt x="95" y="31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90" y="50"/>
                  </a:lnTo>
                  <a:lnTo>
                    <a:pt x="93" y="50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5" y="45"/>
                  </a:lnTo>
                  <a:lnTo>
                    <a:pt x="94" y="44"/>
                  </a:lnTo>
                  <a:lnTo>
                    <a:pt x="94" y="39"/>
                  </a:lnTo>
                  <a:lnTo>
                    <a:pt x="95" y="36"/>
                  </a:lnTo>
                  <a:lnTo>
                    <a:pt x="95" y="35"/>
                  </a:lnTo>
                  <a:lnTo>
                    <a:pt x="98" y="33"/>
                  </a:lnTo>
                  <a:lnTo>
                    <a:pt x="99" y="32"/>
                  </a:lnTo>
                  <a:lnTo>
                    <a:pt x="105" y="32"/>
                  </a:lnTo>
                  <a:lnTo>
                    <a:pt x="111" y="33"/>
                  </a:lnTo>
                  <a:lnTo>
                    <a:pt x="114" y="36"/>
                  </a:lnTo>
                  <a:lnTo>
                    <a:pt x="121" y="39"/>
                  </a:lnTo>
                  <a:lnTo>
                    <a:pt x="132" y="42"/>
                  </a:lnTo>
                  <a:lnTo>
                    <a:pt x="138" y="44"/>
                  </a:lnTo>
                  <a:lnTo>
                    <a:pt x="144" y="45"/>
                  </a:lnTo>
                  <a:lnTo>
                    <a:pt x="144" y="46"/>
                  </a:lnTo>
                  <a:lnTo>
                    <a:pt x="150" y="46"/>
                  </a:lnTo>
                  <a:lnTo>
                    <a:pt x="155" y="47"/>
                  </a:lnTo>
                  <a:lnTo>
                    <a:pt x="168" y="47"/>
                  </a:lnTo>
                  <a:lnTo>
                    <a:pt x="170" y="49"/>
                  </a:lnTo>
                  <a:lnTo>
                    <a:pt x="170" y="54"/>
                  </a:lnTo>
                  <a:lnTo>
                    <a:pt x="168" y="58"/>
                  </a:lnTo>
                  <a:lnTo>
                    <a:pt x="164" y="61"/>
                  </a:lnTo>
                  <a:lnTo>
                    <a:pt x="161" y="63"/>
                  </a:lnTo>
                  <a:lnTo>
                    <a:pt x="159" y="65"/>
                  </a:lnTo>
                  <a:lnTo>
                    <a:pt x="155" y="66"/>
                  </a:lnTo>
                  <a:lnTo>
                    <a:pt x="150" y="68"/>
                  </a:lnTo>
                  <a:lnTo>
                    <a:pt x="144" y="69"/>
                  </a:lnTo>
                  <a:lnTo>
                    <a:pt x="136" y="70"/>
                  </a:lnTo>
                  <a:lnTo>
                    <a:pt x="118" y="70"/>
                  </a:lnTo>
                  <a:lnTo>
                    <a:pt x="107" y="72"/>
                  </a:lnTo>
                  <a:lnTo>
                    <a:pt x="90" y="72"/>
                  </a:lnTo>
                  <a:lnTo>
                    <a:pt x="90" y="93"/>
                  </a:lnTo>
                  <a:lnTo>
                    <a:pt x="91" y="93"/>
                  </a:lnTo>
                  <a:lnTo>
                    <a:pt x="94" y="92"/>
                  </a:lnTo>
                  <a:lnTo>
                    <a:pt x="95" y="92"/>
                  </a:lnTo>
                  <a:lnTo>
                    <a:pt x="99" y="88"/>
                  </a:lnTo>
                  <a:lnTo>
                    <a:pt x="99" y="87"/>
                  </a:lnTo>
                  <a:lnTo>
                    <a:pt x="100" y="87"/>
                  </a:lnTo>
                  <a:lnTo>
                    <a:pt x="102" y="84"/>
                  </a:lnTo>
                  <a:lnTo>
                    <a:pt x="102" y="82"/>
                  </a:lnTo>
                  <a:lnTo>
                    <a:pt x="103" y="80"/>
                  </a:lnTo>
                  <a:lnTo>
                    <a:pt x="103" y="74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11" y="75"/>
                  </a:lnTo>
                  <a:lnTo>
                    <a:pt x="111" y="79"/>
                  </a:lnTo>
                  <a:lnTo>
                    <a:pt x="109" y="82"/>
                  </a:lnTo>
                  <a:lnTo>
                    <a:pt x="109" y="83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4" y="92"/>
                  </a:lnTo>
                  <a:lnTo>
                    <a:pt x="103" y="94"/>
                  </a:lnTo>
                  <a:lnTo>
                    <a:pt x="102" y="96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9" y="101"/>
                  </a:lnTo>
                  <a:lnTo>
                    <a:pt x="100" y="103"/>
                  </a:lnTo>
                  <a:lnTo>
                    <a:pt x="103" y="107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2" y="125"/>
                  </a:lnTo>
                  <a:lnTo>
                    <a:pt x="99" y="129"/>
                  </a:lnTo>
                  <a:lnTo>
                    <a:pt x="98" y="130"/>
                  </a:lnTo>
                  <a:lnTo>
                    <a:pt x="95" y="131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9" y="135"/>
                  </a:lnTo>
                  <a:lnTo>
                    <a:pt x="99" y="141"/>
                  </a:lnTo>
                  <a:lnTo>
                    <a:pt x="97" y="144"/>
                  </a:lnTo>
                  <a:lnTo>
                    <a:pt x="94" y="144"/>
                  </a:lnTo>
                  <a:lnTo>
                    <a:pt x="93" y="143"/>
                  </a:lnTo>
                  <a:lnTo>
                    <a:pt x="93" y="139"/>
                  </a:lnTo>
                  <a:lnTo>
                    <a:pt x="91" y="138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90" y="154"/>
                  </a:lnTo>
                  <a:lnTo>
                    <a:pt x="89" y="157"/>
                  </a:lnTo>
                  <a:lnTo>
                    <a:pt x="88" y="158"/>
                  </a:lnTo>
                  <a:lnTo>
                    <a:pt x="85" y="159"/>
                  </a:lnTo>
                  <a:lnTo>
                    <a:pt x="83" y="159"/>
                  </a:lnTo>
                  <a:lnTo>
                    <a:pt x="80" y="158"/>
                  </a:lnTo>
                  <a:lnTo>
                    <a:pt x="79" y="155"/>
                  </a:lnTo>
                  <a:lnTo>
                    <a:pt x="79" y="136"/>
                  </a:lnTo>
                  <a:lnTo>
                    <a:pt x="78" y="138"/>
                  </a:lnTo>
                  <a:lnTo>
                    <a:pt x="78" y="141"/>
                  </a:lnTo>
                  <a:lnTo>
                    <a:pt x="75" y="144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70" y="138"/>
                  </a:lnTo>
                  <a:lnTo>
                    <a:pt x="72" y="133"/>
                  </a:lnTo>
                  <a:lnTo>
                    <a:pt x="74" y="131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66" y="122"/>
                  </a:lnTo>
                  <a:lnTo>
                    <a:pt x="65" y="119"/>
                  </a:lnTo>
                  <a:lnTo>
                    <a:pt x="65" y="111"/>
                  </a:lnTo>
                  <a:lnTo>
                    <a:pt x="66" y="107"/>
                  </a:lnTo>
                  <a:lnTo>
                    <a:pt x="69" y="103"/>
                  </a:lnTo>
                  <a:lnTo>
                    <a:pt x="71" y="101"/>
                  </a:lnTo>
                  <a:lnTo>
                    <a:pt x="71" y="100"/>
                  </a:lnTo>
                  <a:lnTo>
                    <a:pt x="72" y="100"/>
                  </a:lnTo>
                  <a:lnTo>
                    <a:pt x="72" y="98"/>
                  </a:lnTo>
                  <a:lnTo>
                    <a:pt x="71" y="98"/>
                  </a:lnTo>
                  <a:lnTo>
                    <a:pt x="71" y="97"/>
                  </a:lnTo>
                  <a:lnTo>
                    <a:pt x="70" y="97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1" y="86"/>
                  </a:lnTo>
                  <a:lnTo>
                    <a:pt x="61" y="83"/>
                  </a:lnTo>
                  <a:lnTo>
                    <a:pt x="60" y="82"/>
                  </a:lnTo>
                  <a:lnTo>
                    <a:pt x="60" y="77"/>
                  </a:lnTo>
                  <a:close/>
                  <a:moveTo>
                    <a:pt x="79" y="64"/>
                  </a:moveTo>
                  <a:lnTo>
                    <a:pt x="79" y="56"/>
                  </a:lnTo>
                  <a:lnTo>
                    <a:pt x="75" y="56"/>
                  </a:lnTo>
                  <a:lnTo>
                    <a:pt x="71" y="55"/>
                  </a:lnTo>
                  <a:lnTo>
                    <a:pt x="69" y="52"/>
                  </a:lnTo>
                  <a:lnTo>
                    <a:pt x="69" y="49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69" y="39"/>
                  </a:lnTo>
                  <a:lnTo>
                    <a:pt x="69" y="40"/>
                  </a:lnTo>
                  <a:lnTo>
                    <a:pt x="65" y="40"/>
                  </a:lnTo>
                  <a:lnTo>
                    <a:pt x="57" y="42"/>
                  </a:lnTo>
                  <a:lnTo>
                    <a:pt x="51" y="45"/>
                  </a:lnTo>
                  <a:lnTo>
                    <a:pt x="46" y="47"/>
                  </a:lnTo>
                  <a:lnTo>
                    <a:pt x="39" y="50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3" y="54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8"/>
                  </a:lnTo>
                  <a:lnTo>
                    <a:pt x="14" y="59"/>
                  </a:lnTo>
                  <a:lnTo>
                    <a:pt x="18" y="60"/>
                  </a:lnTo>
                  <a:lnTo>
                    <a:pt x="20" y="61"/>
                  </a:lnTo>
                  <a:lnTo>
                    <a:pt x="24" y="61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7" y="64"/>
                  </a:lnTo>
                  <a:lnTo>
                    <a:pt x="79" y="64"/>
                  </a:lnTo>
                  <a:close/>
                  <a:moveTo>
                    <a:pt x="90" y="56"/>
                  </a:moveTo>
                  <a:lnTo>
                    <a:pt x="90" y="64"/>
                  </a:lnTo>
                  <a:lnTo>
                    <a:pt x="133" y="64"/>
                  </a:lnTo>
                  <a:lnTo>
                    <a:pt x="137" y="63"/>
                  </a:lnTo>
                  <a:lnTo>
                    <a:pt x="142" y="63"/>
                  </a:lnTo>
                  <a:lnTo>
                    <a:pt x="146" y="61"/>
                  </a:lnTo>
                  <a:lnTo>
                    <a:pt x="149" y="61"/>
                  </a:lnTo>
                  <a:lnTo>
                    <a:pt x="152" y="60"/>
                  </a:lnTo>
                  <a:lnTo>
                    <a:pt x="158" y="58"/>
                  </a:lnTo>
                  <a:lnTo>
                    <a:pt x="159" y="55"/>
                  </a:lnTo>
                  <a:lnTo>
                    <a:pt x="160" y="55"/>
                  </a:lnTo>
                  <a:lnTo>
                    <a:pt x="161" y="54"/>
                  </a:lnTo>
                  <a:lnTo>
                    <a:pt x="149" y="54"/>
                  </a:lnTo>
                  <a:lnTo>
                    <a:pt x="142" y="52"/>
                  </a:lnTo>
                  <a:lnTo>
                    <a:pt x="137" y="51"/>
                  </a:lnTo>
                  <a:lnTo>
                    <a:pt x="131" y="50"/>
                  </a:lnTo>
                  <a:lnTo>
                    <a:pt x="130" y="50"/>
                  </a:lnTo>
                  <a:lnTo>
                    <a:pt x="125" y="47"/>
                  </a:lnTo>
                  <a:lnTo>
                    <a:pt x="118" y="45"/>
                  </a:lnTo>
                  <a:lnTo>
                    <a:pt x="113" y="42"/>
                  </a:lnTo>
                  <a:lnTo>
                    <a:pt x="109" y="41"/>
                  </a:lnTo>
                  <a:lnTo>
                    <a:pt x="107" y="41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98" y="55"/>
                  </a:lnTo>
                  <a:lnTo>
                    <a:pt x="95" y="56"/>
                  </a:lnTo>
                  <a:lnTo>
                    <a:pt x="90" y="56"/>
                  </a:lnTo>
                  <a:close/>
                  <a:moveTo>
                    <a:pt x="85" y="22"/>
                  </a:moveTo>
                  <a:lnTo>
                    <a:pt x="88" y="22"/>
                  </a:lnTo>
                  <a:lnTo>
                    <a:pt x="88" y="21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5" y="12"/>
                  </a:lnTo>
                  <a:lnTo>
                    <a:pt x="84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1" y="21"/>
                  </a:lnTo>
                  <a:lnTo>
                    <a:pt x="84" y="22"/>
                  </a:lnTo>
                  <a:lnTo>
                    <a:pt x="85" y="22"/>
                  </a:lnTo>
                  <a:close/>
                  <a:moveTo>
                    <a:pt x="90" y="103"/>
                  </a:moveTo>
                  <a:lnTo>
                    <a:pt x="90" y="126"/>
                  </a:lnTo>
                  <a:lnTo>
                    <a:pt x="93" y="125"/>
                  </a:lnTo>
                  <a:lnTo>
                    <a:pt x="97" y="121"/>
                  </a:lnTo>
                  <a:lnTo>
                    <a:pt x="98" y="117"/>
                  </a:lnTo>
                  <a:lnTo>
                    <a:pt x="98" y="112"/>
                  </a:lnTo>
                  <a:lnTo>
                    <a:pt x="95" y="107"/>
                  </a:lnTo>
                  <a:lnTo>
                    <a:pt x="93" y="105"/>
                  </a:lnTo>
                  <a:lnTo>
                    <a:pt x="90" y="103"/>
                  </a:lnTo>
                  <a:close/>
                  <a:moveTo>
                    <a:pt x="79" y="126"/>
                  </a:moveTo>
                  <a:lnTo>
                    <a:pt x="79" y="103"/>
                  </a:lnTo>
                  <a:lnTo>
                    <a:pt x="75" y="107"/>
                  </a:lnTo>
                  <a:lnTo>
                    <a:pt x="72" y="112"/>
                  </a:lnTo>
                  <a:lnTo>
                    <a:pt x="72" y="117"/>
                  </a:lnTo>
                  <a:lnTo>
                    <a:pt x="74" y="121"/>
                  </a:lnTo>
                  <a:lnTo>
                    <a:pt x="75" y="124"/>
                  </a:lnTo>
                  <a:lnTo>
                    <a:pt x="76" y="124"/>
                  </a:lnTo>
                  <a:lnTo>
                    <a:pt x="79" y="1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2913694" y="2242737"/>
            <a:ext cx="624630" cy="650973"/>
            <a:chOff x="4281488" y="2443164"/>
            <a:chExt cx="1166813" cy="1216025"/>
          </a:xfrm>
          <a:solidFill>
            <a:schemeClr val="bg1"/>
          </a:solidFill>
        </p:grpSpPr>
        <p:sp>
          <p:nvSpPr>
            <p:cNvPr id="58" name="Rectangle 692"/>
            <p:cNvSpPr>
              <a:spLocks noChangeArrowheads="1"/>
            </p:cNvSpPr>
            <p:nvPr/>
          </p:nvSpPr>
          <p:spPr bwMode="auto">
            <a:xfrm>
              <a:off x="4773613" y="2443164"/>
              <a:ext cx="187325" cy="204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Rectangle 693"/>
            <p:cNvSpPr>
              <a:spLocks noChangeArrowheads="1"/>
            </p:cNvSpPr>
            <p:nvPr/>
          </p:nvSpPr>
          <p:spPr bwMode="auto">
            <a:xfrm>
              <a:off x="4851400" y="2479676"/>
              <a:ext cx="33338" cy="111125"/>
            </a:xfrm>
            <a:prstGeom prst="rect">
              <a:avLst/>
            </a:prstGeom>
            <a:solidFill>
              <a:srgbClr val="00B0F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Rectangle 694"/>
            <p:cNvSpPr>
              <a:spLocks noChangeArrowheads="1"/>
            </p:cNvSpPr>
            <p:nvPr/>
          </p:nvSpPr>
          <p:spPr bwMode="auto">
            <a:xfrm>
              <a:off x="4813300" y="2517776"/>
              <a:ext cx="107950" cy="34925"/>
            </a:xfrm>
            <a:prstGeom prst="rect">
              <a:avLst/>
            </a:prstGeom>
            <a:solidFill>
              <a:srgbClr val="00B0F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695"/>
            <p:cNvSpPr>
              <a:spLocks/>
            </p:cNvSpPr>
            <p:nvPr/>
          </p:nvSpPr>
          <p:spPr bwMode="auto">
            <a:xfrm>
              <a:off x="4656138" y="2622551"/>
              <a:ext cx="422275" cy="19050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266" y="12"/>
                </a:cxn>
                <a:cxn ang="0">
                  <a:pos x="262" y="0"/>
                </a:cxn>
              </a:cxnLst>
              <a:rect l="0" t="0" r="r" b="b"/>
              <a:pathLst>
                <a:path w="266" h="12">
                  <a:moveTo>
                    <a:pt x="262" y="0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266" y="12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696"/>
            <p:cNvSpPr>
              <a:spLocks/>
            </p:cNvSpPr>
            <p:nvPr/>
          </p:nvSpPr>
          <p:spPr bwMode="auto">
            <a:xfrm>
              <a:off x="4281488" y="3641726"/>
              <a:ext cx="1166813" cy="17463"/>
            </a:xfrm>
            <a:custGeom>
              <a:avLst/>
              <a:gdLst/>
              <a:ahLst/>
              <a:cxnLst>
                <a:cxn ang="0">
                  <a:pos x="734" y="0"/>
                </a:cxn>
                <a:cxn ang="0">
                  <a:pos x="733" y="2"/>
                </a:cxn>
                <a:cxn ang="0">
                  <a:pos x="732" y="3"/>
                </a:cxn>
                <a:cxn ang="0">
                  <a:pos x="730" y="4"/>
                </a:cxn>
                <a:cxn ang="0">
                  <a:pos x="6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35" y="11"/>
                </a:cxn>
                <a:cxn ang="0">
                  <a:pos x="735" y="0"/>
                </a:cxn>
                <a:cxn ang="0">
                  <a:pos x="734" y="0"/>
                </a:cxn>
              </a:cxnLst>
              <a:rect l="0" t="0" r="r" b="b"/>
              <a:pathLst>
                <a:path w="735" h="11">
                  <a:moveTo>
                    <a:pt x="734" y="0"/>
                  </a:moveTo>
                  <a:lnTo>
                    <a:pt x="733" y="2"/>
                  </a:lnTo>
                  <a:lnTo>
                    <a:pt x="732" y="3"/>
                  </a:lnTo>
                  <a:lnTo>
                    <a:pt x="730" y="4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35" y="11"/>
                  </a:lnTo>
                  <a:lnTo>
                    <a:pt x="735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697"/>
            <p:cNvSpPr>
              <a:spLocks/>
            </p:cNvSpPr>
            <p:nvPr/>
          </p:nvSpPr>
          <p:spPr bwMode="auto">
            <a:xfrm>
              <a:off x="4752975" y="3508376"/>
              <a:ext cx="223838" cy="127000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132" y="3"/>
                </a:cxn>
                <a:cxn ang="0">
                  <a:pos x="132" y="7"/>
                </a:cxn>
                <a:cxn ang="0">
                  <a:pos x="136" y="7"/>
                </a:cxn>
                <a:cxn ang="0">
                  <a:pos x="136" y="80"/>
                </a:cxn>
                <a:cxn ang="0">
                  <a:pos x="141" y="80"/>
                </a:cxn>
                <a:cxn ang="0">
                  <a:pos x="141" y="2"/>
                </a:cxn>
                <a:cxn ang="0">
                  <a:pos x="14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0"/>
                </a:cxn>
                <a:cxn ang="0">
                  <a:pos x="6" y="80"/>
                </a:cxn>
                <a:cxn ang="0">
                  <a:pos x="6" y="7"/>
                </a:cxn>
              </a:cxnLst>
              <a:rect l="0" t="0" r="r" b="b"/>
              <a:pathLst>
                <a:path w="141" h="80">
                  <a:moveTo>
                    <a:pt x="6" y="7"/>
                  </a:moveTo>
                  <a:lnTo>
                    <a:pt x="9" y="7"/>
                  </a:lnTo>
                  <a:lnTo>
                    <a:pt x="9" y="3"/>
                  </a:lnTo>
                  <a:lnTo>
                    <a:pt x="132" y="3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36" y="80"/>
                  </a:lnTo>
                  <a:lnTo>
                    <a:pt x="141" y="80"/>
                  </a:lnTo>
                  <a:lnTo>
                    <a:pt x="141" y="2"/>
                  </a:lnTo>
                  <a:lnTo>
                    <a:pt x="140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698"/>
            <p:cNvSpPr>
              <a:spLocks noChangeArrowheads="1"/>
            </p:cNvSpPr>
            <p:nvPr/>
          </p:nvSpPr>
          <p:spPr bwMode="auto">
            <a:xfrm>
              <a:off x="4770438" y="3516314"/>
              <a:ext cx="44450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699"/>
            <p:cNvSpPr>
              <a:spLocks noChangeArrowheads="1"/>
            </p:cNvSpPr>
            <p:nvPr/>
          </p:nvSpPr>
          <p:spPr bwMode="auto">
            <a:xfrm>
              <a:off x="4867275" y="3516314"/>
              <a:ext cx="44450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Rectangle 700"/>
            <p:cNvSpPr>
              <a:spLocks noChangeArrowheads="1"/>
            </p:cNvSpPr>
            <p:nvPr/>
          </p:nvSpPr>
          <p:spPr bwMode="auto">
            <a:xfrm>
              <a:off x="4818063" y="3516314"/>
              <a:ext cx="46038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701"/>
            <p:cNvSpPr>
              <a:spLocks noChangeArrowheads="1"/>
            </p:cNvSpPr>
            <p:nvPr/>
          </p:nvSpPr>
          <p:spPr bwMode="auto">
            <a:xfrm>
              <a:off x="4914900" y="3516314"/>
              <a:ext cx="44450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702"/>
            <p:cNvSpPr>
              <a:spLocks/>
            </p:cNvSpPr>
            <p:nvPr/>
          </p:nvSpPr>
          <p:spPr bwMode="auto">
            <a:xfrm>
              <a:off x="4818063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703"/>
            <p:cNvSpPr>
              <a:spLocks/>
            </p:cNvSpPr>
            <p:nvPr/>
          </p:nvSpPr>
          <p:spPr bwMode="auto">
            <a:xfrm>
              <a:off x="4767263" y="3524251"/>
              <a:ext cx="3175" cy="1587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9"/>
                </a:cxn>
              </a:cxnLst>
              <a:rect l="0" t="0" r="r" b="b"/>
              <a:pathLst>
                <a:path w="2" h="10">
                  <a:moveTo>
                    <a:pt x="1" y="9"/>
                  </a:moveTo>
                  <a:lnTo>
                    <a:pt x="2" y="9"/>
                  </a:lnTo>
                  <a:lnTo>
                    <a:pt x="2" y="1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704"/>
            <p:cNvSpPr>
              <a:spLocks/>
            </p:cNvSpPr>
            <p:nvPr/>
          </p:nvSpPr>
          <p:spPr bwMode="auto">
            <a:xfrm>
              <a:off x="4767263" y="3519489"/>
              <a:ext cx="3175" cy="47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705"/>
            <p:cNvSpPr>
              <a:spLocks/>
            </p:cNvSpPr>
            <p:nvPr/>
          </p:nvSpPr>
          <p:spPr bwMode="auto">
            <a:xfrm>
              <a:off x="4818063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706"/>
            <p:cNvSpPr>
              <a:spLocks/>
            </p:cNvSpPr>
            <p:nvPr/>
          </p:nvSpPr>
          <p:spPr bwMode="auto">
            <a:xfrm>
              <a:off x="4770438" y="3549651"/>
              <a:ext cx="46038" cy="476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9" y="3"/>
                </a:cxn>
                <a:cxn ang="0">
                  <a:pos x="28" y="3"/>
                </a:cxn>
                <a:cxn ang="0">
                  <a:pos x="28" y="2"/>
                </a:cxn>
              </a:cxnLst>
              <a:rect l="0" t="0" r="r" b="b"/>
              <a:pathLst>
                <a:path w="29" h="3">
                  <a:moveTo>
                    <a:pt x="28" y="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707"/>
            <p:cNvSpPr>
              <a:spLocks/>
            </p:cNvSpPr>
            <p:nvPr/>
          </p:nvSpPr>
          <p:spPr bwMode="auto">
            <a:xfrm>
              <a:off x="4767263" y="3513139"/>
              <a:ext cx="49213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</a:cxnLst>
              <a:rect l="0" t="0" r="r" b="b"/>
              <a:pathLst>
                <a:path w="31" h="4">
                  <a:moveTo>
                    <a:pt x="2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708"/>
            <p:cNvSpPr>
              <a:spLocks/>
            </p:cNvSpPr>
            <p:nvPr/>
          </p:nvSpPr>
          <p:spPr bwMode="auto">
            <a:xfrm>
              <a:off x="4818063" y="3516314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709"/>
            <p:cNvSpPr>
              <a:spLocks/>
            </p:cNvSpPr>
            <p:nvPr/>
          </p:nvSpPr>
          <p:spPr bwMode="auto">
            <a:xfrm>
              <a:off x="4818063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Freeform 710"/>
            <p:cNvSpPr>
              <a:spLocks/>
            </p:cNvSpPr>
            <p:nvPr/>
          </p:nvSpPr>
          <p:spPr bwMode="auto">
            <a:xfrm>
              <a:off x="4767263" y="3575051"/>
              <a:ext cx="3175" cy="603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38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711"/>
            <p:cNvSpPr>
              <a:spLocks/>
            </p:cNvSpPr>
            <p:nvPr/>
          </p:nvSpPr>
          <p:spPr bwMode="auto">
            <a:xfrm>
              <a:off x="4770438" y="3557589"/>
              <a:ext cx="46038" cy="317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8" y="2"/>
                </a:cxn>
                <a:cxn ang="0">
                  <a:pos x="28" y="0"/>
                </a:cxn>
                <a:cxn ang="0">
                  <a:pos x="29" y="0"/>
                </a:cxn>
              </a:cxnLst>
              <a:rect l="0" t="0" r="r" b="b"/>
              <a:pathLst>
                <a:path w="29" h="2">
                  <a:moveTo>
                    <a:pt x="2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712"/>
            <p:cNvSpPr>
              <a:spLocks/>
            </p:cNvSpPr>
            <p:nvPr/>
          </p:nvSpPr>
          <p:spPr bwMode="auto">
            <a:xfrm>
              <a:off x="4867275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713"/>
            <p:cNvSpPr>
              <a:spLocks/>
            </p:cNvSpPr>
            <p:nvPr/>
          </p:nvSpPr>
          <p:spPr bwMode="auto">
            <a:xfrm>
              <a:off x="4814888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714"/>
            <p:cNvSpPr>
              <a:spLocks/>
            </p:cNvSpPr>
            <p:nvPr/>
          </p:nvSpPr>
          <p:spPr bwMode="auto">
            <a:xfrm>
              <a:off x="4814888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15"/>
            <p:cNvSpPr>
              <a:spLocks/>
            </p:cNvSpPr>
            <p:nvPr/>
          </p:nvSpPr>
          <p:spPr bwMode="auto">
            <a:xfrm>
              <a:off x="4867275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16"/>
            <p:cNvSpPr>
              <a:spLocks/>
            </p:cNvSpPr>
            <p:nvPr/>
          </p:nvSpPr>
          <p:spPr bwMode="auto">
            <a:xfrm>
              <a:off x="4816475" y="3549651"/>
              <a:ext cx="49213" cy="476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1" y="3"/>
                </a:cxn>
                <a:cxn ang="0">
                  <a:pos x="30" y="3"/>
                </a:cxn>
                <a:cxn ang="0">
                  <a:pos x="30" y="2"/>
                </a:cxn>
              </a:cxnLst>
              <a:rect l="0" t="0" r="r" b="b"/>
              <a:pathLst>
                <a:path w="31" h="3">
                  <a:moveTo>
                    <a:pt x="30" y="2"/>
                  </a:moveTo>
                  <a:lnTo>
                    <a:pt x="3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17"/>
            <p:cNvSpPr>
              <a:spLocks/>
            </p:cNvSpPr>
            <p:nvPr/>
          </p:nvSpPr>
          <p:spPr bwMode="auto">
            <a:xfrm>
              <a:off x="4816475" y="3513139"/>
              <a:ext cx="49213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1" h="2">
                  <a:moveTo>
                    <a:pt x="1" y="1"/>
                  </a:moveTo>
                  <a:lnTo>
                    <a:pt x="1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718"/>
            <p:cNvSpPr>
              <a:spLocks/>
            </p:cNvSpPr>
            <p:nvPr/>
          </p:nvSpPr>
          <p:spPr bwMode="auto">
            <a:xfrm>
              <a:off x="4814888" y="3516314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719"/>
            <p:cNvSpPr>
              <a:spLocks/>
            </p:cNvSpPr>
            <p:nvPr/>
          </p:nvSpPr>
          <p:spPr bwMode="auto">
            <a:xfrm>
              <a:off x="4867275" y="3516314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720"/>
            <p:cNvSpPr>
              <a:spLocks/>
            </p:cNvSpPr>
            <p:nvPr/>
          </p:nvSpPr>
          <p:spPr bwMode="auto">
            <a:xfrm>
              <a:off x="4814888" y="3527426"/>
              <a:ext cx="3175" cy="26988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6"/>
                </a:cxn>
              </a:cxnLst>
              <a:rect l="0" t="0" r="r" b="b"/>
              <a:pathLst>
                <a:path w="2" h="17">
                  <a:moveTo>
                    <a:pt x="2" y="1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721"/>
            <p:cNvSpPr>
              <a:spLocks noChangeArrowheads="1"/>
            </p:cNvSpPr>
            <p:nvPr/>
          </p:nvSpPr>
          <p:spPr bwMode="auto">
            <a:xfrm>
              <a:off x="4814888" y="3519489"/>
              <a:ext cx="3175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722"/>
            <p:cNvSpPr>
              <a:spLocks/>
            </p:cNvSpPr>
            <p:nvPr/>
          </p:nvSpPr>
          <p:spPr bwMode="auto">
            <a:xfrm>
              <a:off x="4814888" y="3513139"/>
              <a:ext cx="3175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723"/>
            <p:cNvSpPr>
              <a:spLocks/>
            </p:cNvSpPr>
            <p:nvPr/>
          </p:nvSpPr>
          <p:spPr bwMode="auto">
            <a:xfrm>
              <a:off x="4867275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724"/>
            <p:cNvSpPr>
              <a:spLocks/>
            </p:cNvSpPr>
            <p:nvPr/>
          </p:nvSpPr>
          <p:spPr bwMode="auto">
            <a:xfrm>
              <a:off x="4814888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725"/>
            <p:cNvSpPr>
              <a:spLocks/>
            </p:cNvSpPr>
            <p:nvPr/>
          </p:nvSpPr>
          <p:spPr bwMode="auto">
            <a:xfrm>
              <a:off x="4816475" y="3557589"/>
              <a:ext cx="49213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1" h="2">
                  <a:moveTo>
                    <a:pt x="1" y="1"/>
                  </a:moveTo>
                  <a:lnTo>
                    <a:pt x="1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726"/>
            <p:cNvSpPr>
              <a:spLocks/>
            </p:cNvSpPr>
            <p:nvPr/>
          </p:nvSpPr>
          <p:spPr bwMode="auto">
            <a:xfrm>
              <a:off x="4814888" y="3557589"/>
              <a:ext cx="3175" cy="7778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2" y="2"/>
                </a:cxn>
              </a:cxnLst>
              <a:rect l="0" t="0" r="r" b="b"/>
              <a:pathLst>
                <a:path w="2" h="4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727"/>
            <p:cNvSpPr>
              <a:spLocks/>
            </p:cNvSpPr>
            <p:nvPr/>
          </p:nvSpPr>
          <p:spPr bwMode="auto">
            <a:xfrm>
              <a:off x="4914900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728"/>
            <p:cNvSpPr>
              <a:spLocks/>
            </p:cNvSpPr>
            <p:nvPr/>
          </p:nvSpPr>
          <p:spPr bwMode="auto">
            <a:xfrm>
              <a:off x="4864100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729"/>
            <p:cNvSpPr>
              <a:spLocks/>
            </p:cNvSpPr>
            <p:nvPr/>
          </p:nvSpPr>
          <p:spPr bwMode="auto">
            <a:xfrm>
              <a:off x="4914900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730"/>
            <p:cNvSpPr>
              <a:spLocks/>
            </p:cNvSpPr>
            <p:nvPr/>
          </p:nvSpPr>
          <p:spPr bwMode="auto">
            <a:xfrm>
              <a:off x="4865688" y="3549651"/>
              <a:ext cx="47625" cy="4763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29" y="3"/>
                </a:cxn>
                <a:cxn ang="0">
                  <a:pos x="29" y="2"/>
                </a:cxn>
              </a:cxnLst>
              <a:rect l="0" t="0" r="r" b="b"/>
              <a:pathLst>
                <a:path w="30" h="3">
                  <a:moveTo>
                    <a:pt x="29" y="2"/>
                  </a:moveTo>
                  <a:lnTo>
                    <a:pt x="29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731"/>
            <p:cNvSpPr>
              <a:spLocks/>
            </p:cNvSpPr>
            <p:nvPr/>
          </p:nvSpPr>
          <p:spPr bwMode="auto">
            <a:xfrm>
              <a:off x="4864100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732"/>
            <p:cNvSpPr>
              <a:spLocks/>
            </p:cNvSpPr>
            <p:nvPr/>
          </p:nvSpPr>
          <p:spPr bwMode="auto">
            <a:xfrm>
              <a:off x="4864100" y="3516314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733"/>
            <p:cNvSpPr>
              <a:spLocks/>
            </p:cNvSpPr>
            <p:nvPr/>
          </p:nvSpPr>
          <p:spPr bwMode="auto">
            <a:xfrm>
              <a:off x="4865688" y="3513139"/>
              <a:ext cx="47625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0" h="2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734"/>
            <p:cNvSpPr>
              <a:spLocks/>
            </p:cNvSpPr>
            <p:nvPr/>
          </p:nvSpPr>
          <p:spPr bwMode="auto">
            <a:xfrm>
              <a:off x="4914900" y="3516314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735"/>
            <p:cNvSpPr>
              <a:spLocks/>
            </p:cNvSpPr>
            <p:nvPr/>
          </p:nvSpPr>
          <p:spPr bwMode="auto">
            <a:xfrm>
              <a:off x="4864100" y="3527426"/>
              <a:ext cx="3175" cy="26988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6"/>
                </a:cxn>
              </a:cxnLst>
              <a:rect l="0" t="0" r="r" b="b"/>
              <a:pathLst>
                <a:path w="2" h="17">
                  <a:moveTo>
                    <a:pt x="2" y="1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Rectangle 736"/>
            <p:cNvSpPr>
              <a:spLocks noChangeArrowheads="1"/>
            </p:cNvSpPr>
            <p:nvPr/>
          </p:nvSpPr>
          <p:spPr bwMode="auto">
            <a:xfrm>
              <a:off x="4864100" y="3519489"/>
              <a:ext cx="3175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737"/>
            <p:cNvSpPr>
              <a:spLocks/>
            </p:cNvSpPr>
            <p:nvPr/>
          </p:nvSpPr>
          <p:spPr bwMode="auto">
            <a:xfrm>
              <a:off x="4864100" y="3513139"/>
              <a:ext cx="3175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738"/>
            <p:cNvSpPr>
              <a:spLocks/>
            </p:cNvSpPr>
            <p:nvPr/>
          </p:nvSpPr>
          <p:spPr bwMode="auto">
            <a:xfrm>
              <a:off x="4865688" y="3557589"/>
              <a:ext cx="47625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0" h="2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739"/>
            <p:cNvSpPr>
              <a:spLocks/>
            </p:cNvSpPr>
            <p:nvPr/>
          </p:nvSpPr>
          <p:spPr bwMode="auto">
            <a:xfrm>
              <a:off x="4864100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740"/>
            <p:cNvSpPr>
              <a:spLocks/>
            </p:cNvSpPr>
            <p:nvPr/>
          </p:nvSpPr>
          <p:spPr bwMode="auto">
            <a:xfrm>
              <a:off x="4914900" y="3560764"/>
              <a:ext cx="1588" cy="7461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0" y="47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Freeform 741"/>
            <p:cNvSpPr>
              <a:spLocks/>
            </p:cNvSpPr>
            <p:nvPr/>
          </p:nvSpPr>
          <p:spPr bwMode="auto">
            <a:xfrm>
              <a:off x="4864100" y="3557589"/>
              <a:ext cx="3175" cy="777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9">
                  <a:moveTo>
                    <a:pt x="0" y="1"/>
                  </a:moveTo>
                  <a:lnTo>
                    <a:pt x="0" y="49"/>
                  </a:lnTo>
                  <a:lnTo>
                    <a:pt x="2" y="49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742"/>
            <p:cNvSpPr>
              <a:spLocks/>
            </p:cNvSpPr>
            <p:nvPr/>
          </p:nvSpPr>
          <p:spPr bwMode="auto">
            <a:xfrm>
              <a:off x="4959350" y="3524251"/>
              <a:ext cx="3175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2"/>
                </a:cxn>
              </a:cxnLst>
              <a:rect l="0" t="0" r="r" b="b"/>
              <a:pathLst>
                <a:path w="2" h="8">
                  <a:moveTo>
                    <a:pt x="1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743"/>
            <p:cNvSpPr>
              <a:spLocks/>
            </p:cNvSpPr>
            <p:nvPr/>
          </p:nvSpPr>
          <p:spPr bwMode="auto">
            <a:xfrm>
              <a:off x="4913313" y="3549651"/>
              <a:ext cx="46038" cy="47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29" h="3">
                  <a:moveTo>
                    <a:pt x="1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Freeform 744"/>
            <p:cNvSpPr>
              <a:spLocks/>
            </p:cNvSpPr>
            <p:nvPr/>
          </p:nvSpPr>
          <p:spPr bwMode="auto">
            <a:xfrm>
              <a:off x="4911725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745"/>
            <p:cNvSpPr>
              <a:spLocks/>
            </p:cNvSpPr>
            <p:nvPr/>
          </p:nvSpPr>
          <p:spPr bwMode="auto">
            <a:xfrm>
              <a:off x="4911725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746"/>
            <p:cNvSpPr>
              <a:spLocks/>
            </p:cNvSpPr>
            <p:nvPr/>
          </p:nvSpPr>
          <p:spPr bwMode="auto">
            <a:xfrm>
              <a:off x="4959350" y="3519489"/>
              <a:ext cx="3175" cy="47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747"/>
            <p:cNvSpPr>
              <a:spLocks/>
            </p:cNvSpPr>
            <p:nvPr/>
          </p:nvSpPr>
          <p:spPr bwMode="auto">
            <a:xfrm>
              <a:off x="4913313" y="3513139"/>
              <a:ext cx="49213" cy="63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31" y="4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1" h="4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748"/>
            <p:cNvSpPr>
              <a:spLocks/>
            </p:cNvSpPr>
            <p:nvPr/>
          </p:nvSpPr>
          <p:spPr bwMode="auto">
            <a:xfrm>
              <a:off x="4911725" y="3516314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749"/>
            <p:cNvSpPr>
              <a:spLocks/>
            </p:cNvSpPr>
            <p:nvPr/>
          </p:nvSpPr>
          <p:spPr bwMode="auto">
            <a:xfrm>
              <a:off x="4911725" y="3527426"/>
              <a:ext cx="3175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6"/>
                </a:cxn>
                <a:cxn ang="0">
                  <a:pos x="2" y="0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750"/>
            <p:cNvSpPr>
              <a:spLocks noChangeArrowheads="1"/>
            </p:cNvSpPr>
            <p:nvPr/>
          </p:nvSpPr>
          <p:spPr bwMode="auto">
            <a:xfrm>
              <a:off x="4911725" y="3519489"/>
              <a:ext cx="3175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751"/>
            <p:cNvSpPr>
              <a:spLocks/>
            </p:cNvSpPr>
            <p:nvPr/>
          </p:nvSpPr>
          <p:spPr bwMode="auto">
            <a:xfrm>
              <a:off x="4911725" y="3513139"/>
              <a:ext cx="3175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752"/>
            <p:cNvSpPr>
              <a:spLocks/>
            </p:cNvSpPr>
            <p:nvPr/>
          </p:nvSpPr>
          <p:spPr bwMode="auto">
            <a:xfrm>
              <a:off x="4911725" y="3560764"/>
              <a:ext cx="1588" cy="7461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0" y="47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753"/>
            <p:cNvSpPr>
              <a:spLocks/>
            </p:cNvSpPr>
            <p:nvPr/>
          </p:nvSpPr>
          <p:spPr bwMode="auto">
            <a:xfrm>
              <a:off x="4913313" y="3557589"/>
              <a:ext cx="46038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9" h="2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754"/>
            <p:cNvSpPr>
              <a:spLocks/>
            </p:cNvSpPr>
            <p:nvPr/>
          </p:nvSpPr>
          <p:spPr bwMode="auto">
            <a:xfrm>
              <a:off x="4959350" y="3575051"/>
              <a:ext cx="3175" cy="603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38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755"/>
            <p:cNvSpPr>
              <a:spLocks/>
            </p:cNvSpPr>
            <p:nvPr/>
          </p:nvSpPr>
          <p:spPr bwMode="auto">
            <a:xfrm>
              <a:off x="4911725" y="3557589"/>
              <a:ext cx="3175" cy="777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49">
                  <a:moveTo>
                    <a:pt x="1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756"/>
            <p:cNvSpPr>
              <a:spLocks noChangeArrowheads="1"/>
            </p:cNvSpPr>
            <p:nvPr/>
          </p:nvSpPr>
          <p:spPr bwMode="auto">
            <a:xfrm>
              <a:off x="4914900" y="3635376"/>
              <a:ext cx="444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Rectangle 757"/>
            <p:cNvSpPr>
              <a:spLocks noChangeArrowheads="1"/>
            </p:cNvSpPr>
            <p:nvPr/>
          </p:nvSpPr>
          <p:spPr bwMode="auto">
            <a:xfrm>
              <a:off x="4867275" y="3635376"/>
              <a:ext cx="444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758"/>
            <p:cNvSpPr>
              <a:spLocks/>
            </p:cNvSpPr>
            <p:nvPr/>
          </p:nvSpPr>
          <p:spPr bwMode="auto">
            <a:xfrm>
              <a:off x="4976813" y="3294064"/>
              <a:ext cx="469900" cy="347663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287" y="4"/>
                </a:cxn>
                <a:cxn ang="0">
                  <a:pos x="287" y="108"/>
                </a:cxn>
                <a:cxn ang="0">
                  <a:pos x="293" y="108"/>
                </a:cxn>
                <a:cxn ang="0">
                  <a:pos x="293" y="111"/>
                </a:cxn>
                <a:cxn ang="0">
                  <a:pos x="287" y="111"/>
                </a:cxn>
                <a:cxn ang="0">
                  <a:pos x="287" y="215"/>
                </a:cxn>
                <a:cxn ang="0">
                  <a:pos x="0" y="215"/>
                </a:cxn>
                <a:cxn ang="0">
                  <a:pos x="0" y="219"/>
                </a:cxn>
                <a:cxn ang="0">
                  <a:pos x="296" y="219"/>
                </a:cxn>
                <a:cxn ang="0">
                  <a:pos x="296" y="0"/>
                </a:cxn>
                <a:cxn ang="0">
                  <a:pos x="296" y="2"/>
                </a:cxn>
                <a:cxn ang="0">
                  <a:pos x="295" y="3"/>
                </a:cxn>
                <a:cxn ang="0">
                  <a:pos x="293" y="4"/>
                </a:cxn>
                <a:cxn ang="0">
                  <a:pos x="292" y="4"/>
                </a:cxn>
              </a:cxnLst>
              <a:rect l="0" t="0" r="r" b="b"/>
              <a:pathLst>
                <a:path w="296" h="219">
                  <a:moveTo>
                    <a:pt x="292" y="4"/>
                  </a:moveTo>
                  <a:lnTo>
                    <a:pt x="287" y="4"/>
                  </a:lnTo>
                  <a:lnTo>
                    <a:pt x="287" y="108"/>
                  </a:lnTo>
                  <a:lnTo>
                    <a:pt x="293" y="108"/>
                  </a:lnTo>
                  <a:lnTo>
                    <a:pt x="293" y="111"/>
                  </a:lnTo>
                  <a:lnTo>
                    <a:pt x="287" y="111"/>
                  </a:lnTo>
                  <a:lnTo>
                    <a:pt x="287" y="215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296" y="219"/>
                  </a:lnTo>
                  <a:lnTo>
                    <a:pt x="296" y="0"/>
                  </a:lnTo>
                  <a:lnTo>
                    <a:pt x="296" y="2"/>
                  </a:lnTo>
                  <a:lnTo>
                    <a:pt x="295" y="3"/>
                  </a:lnTo>
                  <a:lnTo>
                    <a:pt x="293" y="4"/>
                  </a:lnTo>
                  <a:lnTo>
                    <a:pt x="29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759"/>
            <p:cNvSpPr>
              <a:spLocks noChangeArrowheads="1"/>
            </p:cNvSpPr>
            <p:nvPr/>
          </p:nvSpPr>
          <p:spPr bwMode="auto">
            <a:xfrm>
              <a:off x="4770438" y="3635376"/>
              <a:ext cx="444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Rectangle 760"/>
            <p:cNvSpPr>
              <a:spLocks noChangeArrowheads="1"/>
            </p:cNvSpPr>
            <p:nvPr/>
          </p:nvSpPr>
          <p:spPr bwMode="auto">
            <a:xfrm>
              <a:off x="4962525" y="3635376"/>
              <a:ext cx="63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761"/>
            <p:cNvSpPr>
              <a:spLocks/>
            </p:cNvSpPr>
            <p:nvPr/>
          </p:nvSpPr>
          <p:spPr bwMode="auto">
            <a:xfrm>
              <a:off x="4283075" y="3294064"/>
              <a:ext cx="469900" cy="347663"/>
            </a:xfrm>
            <a:custGeom>
              <a:avLst/>
              <a:gdLst/>
              <a:ahLst/>
              <a:cxnLst>
                <a:cxn ang="0">
                  <a:pos x="296" y="215"/>
                </a:cxn>
                <a:cxn ang="0">
                  <a:pos x="9" y="215"/>
                </a:cxn>
                <a:cxn ang="0">
                  <a:pos x="9" y="111"/>
                </a:cxn>
                <a:cxn ang="0">
                  <a:pos x="4" y="111"/>
                </a:cxn>
                <a:cxn ang="0">
                  <a:pos x="4" y="108"/>
                </a:cxn>
                <a:cxn ang="0">
                  <a:pos x="9" y="108"/>
                </a:cxn>
                <a:cxn ang="0">
                  <a:pos x="9" y="4"/>
                </a:cxn>
                <a:cxn ang="0">
                  <a:pos x="4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19"/>
                </a:cxn>
                <a:cxn ang="0">
                  <a:pos x="296" y="219"/>
                </a:cxn>
                <a:cxn ang="0">
                  <a:pos x="296" y="215"/>
                </a:cxn>
              </a:cxnLst>
              <a:rect l="0" t="0" r="r" b="b"/>
              <a:pathLst>
                <a:path w="296" h="219">
                  <a:moveTo>
                    <a:pt x="296" y="215"/>
                  </a:moveTo>
                  <a:lnTo>
                    <a:pt x="9" y="215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4" y="108"/>
                  </a:lnTo>
                  <a:lnTo>
                    <a:pt x="9" y="108"/>
                  </a:lnTo>
                  <a:lnTo>
                    <a:pt x="9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296" y="219"/>
                  </a:lnTo>
                  <a:lnTo>
                    <a:pt x="296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Rectangle 762"/>
            <p:cNvSpPr>
              <a:spLocks noChangeArrowheads="1"/>
            </p:cNvSpPr>
            <p:nvPr/>
          </p:nvSpPr>
          <p:spPr bwMode="auto">
            <a:xfrm>
              <a:off x="4818063" y="3635376"/>
              <a:ext cx="46038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763"/>
            <p:cNvSpPr>
              <a:spLocks noChangeArrowheads="1"/>
            </p:cNvSpPr>
            <p:nvPr/>
          </p:nvSpPr>
          <p:spPr bwMode="auto">
            <a:xfrm>
              <a:off x="4762500" y="3635376"/>
              <a:ext cx="4763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764"/>
            <p:cNvSpPr>
              <a:spLocks/>
            </p:cNvSpPr>
            <p:nvPr/>
          </p:nvSpPr>
          <p:spPr bwMode="auto">
            <a:xfrm>
              <a:off x="4283075" y="3641726"/>
              <a:ext cx="1163638" cy="635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729" y="4"/>
                </a:cxn>
                <a:cxn ang="0">
                  <a:pos x="731" y="3"/>
                </a:cxn>
                <a:cxn ang="0">
                  <a:pos x="732" y="2"/>
                </a:cxn>
                <a:cxn ang="0">
                  <a:pos x="733" y="0"/>
                </a:cxn>
                <a:cxn ang="0">
                  <a:pos x="437" y="0"/>
                </a:cxn>
                <a:cxn ang="0">
                  <a:pos x="437" y="1"/>
                </a:cxn>
                <a:cxn ang="0">
                  <a:pos x="435" y="3"/>
                </a:cxn>
                <a:cxn ang="0">
                  <a:pos x="298" y="3"/>
                </a:cxn>
                <a:cxn ang="0">
                  <a:pos x="296" y="1"/>
                </a:cxn>
                <a:cxn ang="0">
                  <a:pos x="296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5" y="4"/>
                </a:cxn>
              </a:cxnLst>
              <a:rect l="0" t="0" r="r" b="b"/>
              <a:pathLst>
                <a:path w="733" h="4">
                  <a:moveTo>
                    <a:pt x="5" y="4"/>
                  </a:moveTo>
                  <a:lnTo>
                    <a:pt x="729" y="4"/>
                  </a:lnTo>
                  <a:lnTo>
                    <a:pt x="731" y="3"/>
                  </a:lnTo>
                  <a:lnTo>
                    <a:pt x="732" y="2"/>
                  </a:lnTo>
                  <a:lnTo>
                    <a:pt x="733" y="0"/>
                  </a:lnTo>
                  <a:lnTo>
                    <a:pt x="437" y="0"/>
                  </a:lnTo>
                  <a:lnTo>
                    <a:pt x="437" y="1"/>
                  </a:lnTo>
                  <a:lnTo>
                    <a:pt x="435" y="3"/>
                  </a:lnTo>
                  <a:lnTo>
                    <a:pt x="298" y="3"/>
                  </a:lnTo>
                  <a:lnTo>
                    <a:pt x="296" y="1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Rectangle 765"/>
            <p:cNvSpPr>
              <a:spLocks noChangeArrowheads="1"/>
            </p:cNvSpPr>
            <p:nvPr/>
          </p:nvSpPr>
          <p:spPr bwMode="auto">
            <a:xfrm>
              <a:off x="4867275" y="3636964"/>
              <a:ext cx="444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766"/>
            <p:cNvSpPr>
              <a:spLocks/>
            </p:cNvSpPr>
            <p:nvPr/>
          </p:nvSpPr>
          <p:spPr bwMode="auto">
            <a:xfrm>
              <a:off x="4752975" y="3635376"/>
              <a:ext cx="14288" cy="6350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9" y="1"/>
                </a:cxn>
              </a:cxnLst>
              <a:rect l="0" t="0" r="r" b="b"/>
              <a:pathLst>
                <a:path w="9" h="4">
                  <a:moveTo>
                    <a:pt x="9" y="1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Rectangle 767"/>
            <p:cNvSpPr>
              <a:spLocks noChangeArrowheads="1"/>
            </p:cNvSpPr>
            <p:nvPr/>
          </p:nvSpPr>
          <p:spPr bwMode="auto">
            <a:xfrm>
              <a:off x="4818063" y="3636964"/>
              <a:ext cx="46038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Rectangle 768"/>
            <p:cNvSpPr>
              <a:spLocks noChangeArrowheads="1"/>
            </p:cNvSpPr>
            <p:nvPr/>
          </p:nvSpPr>
          <p:spPr bwMode="auto">
            <a:xfrm>
              <a:off x="4770438" y="3636964"/>
              <a:ext cx="444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Rectangle 769"/>
            <p:cNvSpPr>
              <a:spLocks noChangeArrowheads="1"/>
            </p:cNvSpPr>
            <p:nvPr/>
          </p:nvSpPr>
          <p:spPr bwMode="auto">
            <a:xfrm>
              <a:off x="4914900" y="3636964"/>
              <a:ext cx="444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770"/>
            <p:cNvSpPr>
              <a:spLocks/>
            </p:cNvSpPr>
            <p:nvPr/>
          </p:nvSpPr>
          <p:spPr bwMode="auto">
            <a:xfrm>
              <a:off x="4962525" y="3635376"/>
              <a:ext cx="14288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9" h="4">
                  <a:moveTo>
                    <a:pt x="4" y="0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771"/>
            <p:cNvSpPr>
              <a:spLocks/>
            </p:cNvSpPr>
            <p:nvPr/>
          </p:nvSpPr>
          <p:spPr bwMode="auto">
            <a:xfrm>
              <a:off x="4962525" y="3641726"/>
              <a:ext cx="14288" cy="47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772"/>
            <p:cNvSpPr>
              <a:spLocks/>
            </p:cNvSpPr>
            <p:nvPr/>
          </p:nvSpPr>
          <p:spPr bwMode="auto">
            <a:xfrm>
              <a:off x="4818063" y="3641726"/>
              <a:ext cx="4603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773"/>
            <p:cNvSpPr>
              <a:spLocks/>
            </p:cNvSpPr>
            <p:nvPr/>
          </p:nvSpPr>
          <p:spPr bwMode="auto">
            <a:xfrm>
              <a:off x="4914900" y="3641726"/>
              <a:ext cx="444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774"/>
            <p:cNvSpPr>
              <a:spLocks/>
            </p:cNvSpPr>
            <p:nvPr/>
          </p:nvSpPr>
          <p:spPr bwMode="auto">
            <a:xfrm>
              <a:off x="4770438" y="3641726"/>
              <a:ext cx="444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775"/>
            <p:cNvSpPr>
              <a:spLocks/>
            </p:cNvSpPr>
            <p:nvPr/>
          </p:nvSpPr>
          <p:spPr bwMode="auto">
            <a:xfrm>
              <a:off x="4867275" y="3641726"/>
              <a:ext cx="444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776"/>
            <p:cNvSpPr>
              <a:spLocks/>
            </p:cNvSpPr>
            <p:nvPr/>
          </p:nvSpPr>
          <p:spPr bwMode="auto">
            <a:xfrm>
              <a:off x="4752975" y="3641726"/>
              <a:ext cx="14288" cy="476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" y="3"/>
                </a:cxn>
                <a:cxn ang="0">
                  <a:pos x="9" y="2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9" y="3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Rectangle 777"/>
            <p:cNvSpPr>
              <a:spLocks noChangeArrowheads="1"/>
            </p:cNvSpPr>
            <p:nvPr/>
          </p:nvSpPr>
          <p:spPr bwMode="auto">
            <a:xfrm>
              <a:off x="4767263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778"/>
            <p:cNvSpPr>
              <a:spLocks/>
            </p:cNvSpPr>
            <p:nvPr/>
          </p:nvSpPr>
          <p:spPr bwMode="auto">
            <a:xfrm>
              <a:off x="4818063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779"/>
            <p:cNvSpPr>
              <a:spLocks/>
            </p:cNvSpPr>
            <p:nvPr/>
          </p:nvSpPr>
          <p:spPr bwMode="auto">
            <a:xfrm>
              <a:off x="4767263" y="3646489"/>
              <a:ext cx="49213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Rectangle 780"/>
            <p:cNvSpPr>
              <a:spLocks noChangeArrowheads="1"/>
            </p:cNvSpPr>
            <p:nvPr/>
          </p:nvSpPr>
          <p:spPr bwMode="auto">
            <a:xfrm>
              <a:off x="4767263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781"/>
            <p:cNvSpPr>
              <a:spLocks/>
            </p:cNvSpPr>
            <p:nvPr/>
          </p:nvSpPr>
          <p:spPr bwMode="auto">
            <a:xfrm>
              <a:off x="4818063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782"/>
            <p:cNvSpPr>
              <a:spLocks/>
            </p:cNvSpPr>
            <p:nvPr/>
          </p:nvSpPr>
          <p:spPr bwMode="auto">
            <a:xfrm>
              <a:off x="4767263" y="3641726"/>
              <a:ext cx="47625" cy="476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30" y="2"/>
                </a:cxn>
              </a:cxnLst>
              <a:rect l="0" t="0" r="r" b="b"/>
              <a:pathLst>
                <a:path w="30" h="3">
                  <a:moveTo>
                    <a:pt x="30" y="2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783"/>
            <p:cNvSpPr>
              <a:spLocks/>
            </p:cNvSpPr>
            <p:nvPr/>
          </p:nvSpPr>
          <p:spPr bwMode="auto">
            <a:xfrm>
              <a:off x="4814888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784"/>
            <p:cNvSpPr>
              <a:spLocks/>
            </p:cNvSpPr>
            <p:nvPr/>
          </p:nvSpPr>
          <p:spPr bwMode="auto">
            <a:xfrm>
              <a:off x="4867275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785"/>
            <p:cNvSpPr>
              <a:spLocks/>
            </p:cNvSpPr>
            <p:nvPr/>
          </p:nvSpPr>
          <p:spPr bwMode="auto">
            <a:xfrm>
              <a:off x="4816475" y="3646489"/>
              <a:ext cx="49213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1" y="0"/>
                </a:cxn>
              </a:cxnLst>
              <a:rect l="0" t="0" r="r" b="b"/>
              <a:pathLst>
                <a:path w="31">
                  <a:moveTo>
                    <a:pt x="1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786"/>
            <p:cNvSpPr>
              <a:spLocks/>
            </p:cNvSpPr>
            <p:nvPr/>
          </p:nvSpPr>
          <p:spPr bwMode="auto">
            <a:xfrm>
              <a:off x="4814888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787"/>
            <p:cNvSpPr>
              <a:spLocks/>
            </p:cNvSpPr>
            <p:nvPr/>
          </p:nvSpPr>
          <p:spPr bwMode="auto">
            <a:xfrm>
              <a:off x="4867275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788"/>
            <p:cNvSpPr>
              <a:spLocks/>
            </p:cNvSpPr>
            <p:nvPr/>
          </p:nvSpPr>
          <p:spPr bwMode="auto">
            <a:xfrm>
              <a:off x="4818063" y="3641726"/>
              <a:ext cx="46038" cy="4763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9" y="3"/>
                </a:cxn>
                <a:cxn ang="0">
                  <a:pos x="29" y="2"/>
                </a:cxn>
              </a:cxnLst>
              <a:rect l="0" t="0" r="r" b="b"/>
              <a:pathLst>
                <a:path w="29" h="3">
                  <a:moveTo>
                    <a:pt x="29" y="2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9" y="3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Rectangle 789"/>
            <p:cNvSpPr>
              <a:spLocks noChangeArrowheads="1"/>
            </p:cNvSpPr>
            <p:nvPr/>
          </p:nvSpPr>
          <p:spPr bwMode="auto">
            <a:xfrm>
              <a:off x="4814888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790"/>
            <p:cNvSpPr>
              <a:spLocks/>
            </p:cNvSpPr>
            <p:nvPr/>
          </p:nvSpPr>
          <p:spPr bwMode="auto">
            <a:xfrm>
              <a:off x="4814888" y="3646489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Rectangle 791"/>
            <p:cNvSpPr>
              <a:spLocks noChangeArrowheads="1"/>
            </p:cNvSpPr>
            <p:nvPr/>
          </p:nvSpPr>
          <p:spPr bwMode="auto">
            <a:xfrm>
              <a:off x="4814888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792"/>
            <p:cNvSpPr>
              <a:spLocks/>
            </p:cNvSpPr>
            <p:nvPr/>
          </p:nvSpPr>
          <p:spPr bwMode="auto">
            <a:xfrm>
              <a:off x="4814888" y="3641726"/>
              <a:ext cx="3175" cy="476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793"/>
            <p:cNvSpPr>
              <a:spLocks/>
            </p:cNvSpPr>
            <p:nvPr/>
          </p:nvSpPr>
          <p:spPr bwMode="auto">
            <a:xfrm>
              <a:off x="4864100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794"/>
            <p:cNvSpPr>
              <a:spLocks/>
            </p:cNvSpPr>
            <p:nvPr/>
          </p:nvSpPr>
          <p:spPr bwMode="auto">
            <a:xfrm>
              <a:off x="4914900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795"/>
            <p:cNvSpPr>
              <a:spLocks/>
            </p:cNvSpPr>
            <p:nvPr/>
          </p:nvSpPr>
          <p:spPr bwMode="auto">
            <a:xfrm>
              <a:off x="4865688" y="3646489"/>
              <a:ext cx="47625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1" y="0"/>
                </a:cxn>
              </a:cxnLst>
              <a:rect l="0" t="0" r="r" b="b"/>
              <a:pathLst>
                <a:path w="30">
                  <a:moveTo>
                    <a:pt x="1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796"/>
            <p:cNvSpPr>
              <a:spLocks/>
            </p:cNvSpPr>
            <p:nvPr/>
          </p:nvSpPr>
          <p:spPr bwMode="auto">
            <a:xfrm>
              <a:off x="4864100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797"/>
            <p:cNvSpPr>
              <a:spLocks/>
            </p:cNvSpPr>
            <p:nvPr/>
          </p:nvSpPr>
          <p:spPr bwMode="auto">
            <a:xfrm>
              <a:off x="4914900" y="3636964"/>
              <a:ext cx="15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798"/>
            <p:cNvSpPr>
              <a:spLocks/>
            </p:cNvSpPr>
            <p:nvPr/>
          </p:nvSpPr>
          <p:spPr bwMode="auto">
            <a:xfrm>
              <a:off x="4867275" y="3641726"/>
              <a:ext cx="44450" cy="476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8" y="3"/>
                </a:cxn>
                <a:cxn ang="0">
                  <a:pos x="28" y="2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8" y="3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Rectangle 799"/>
            <p:cNvSpPr>
              <a:spLocks noChangeArrowheads="1"/>
            </p:cNvSpPr>
            <p:nvPr/>
          </p:nvSpPr>
          <p:spPr bwMode="auto">
            <a:xfrm>
              <a:off x="4864100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800"/>
            <p:cNvSpPr>
              <a:spLocks/>
            </p:cNvSpPr>
            <p:nvPr/>
          </p:nvSpPr>
          <p:spPr bwMode="auto">
            <a:xfrm>
              <a:off x="4864100" y="3646489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Rectangle 801"/>
            <p:cNvSpPr>
              <a:spLocks noChangeArrowheads="1"/>
            </p:cNvSpPr>
            <p:nvPr/>
          </p:nvSpPr>
          <p:spPr bwMode="auto">
            <a:xfrm>
              <a:off x="4864100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802"/>
            <p:cNvSpPr>
              <a:spLocks/>
            </p:cNvSpPr>
            <p:nvPr/>
          </p:nvSpPr>
          <p:spPr bwMode="auto">
            <a:xfrm>
              <a:off x="4864100" y="3641726"/>
              <a:ext cx="3175" cy="476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803"/>
            <p:cNvSpPr>
              <a:spLocks/>
            </p:cNvSpPr>
            <p:nvPr/>
          </p:nvSpPr>
          <p:spPr bwMode="auto">
            <a:xfrm>
              <a:off x="4911725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Rectangle 804"/>
            <p:cNvSpPr>
              <a:spLocks noChangeArrowheads="1"/>
            </p:cNvSpPr>
            <p:nvPr/>
          </p:nvSpPr>
          <p:spPr bwMode="auto">
            <a:xfrm>
              <a:off x="4959350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805"/>
            <p:cNvSpPr>
              <a:spLocks/>
            </p:cNvSpPr>
            <p:nvPr/>
          </p:nvSpPr>
          <p:spPr bwMode="auto">
            <a:xfrm>
              <a:off x="4913313" y="3646489"/>
              <a:ext cx="49213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806"/>
            <p:cNvSpPr>
              <a:spLocks/>
            </p:cNvSpPr>
            <p:nvPr/>
          </p:nvSpPr>
          <p:spPr bwMode="auto">
            <a:xfrm>
              <a:off x="4911725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Rectangle 807"/>
            <p:cNvSpPr>
              <a:spLocks noChangeArrowheads="1"/>
            </p:cNvSpPr>
            <p:nvPr/>
          </p:nvSpPr>
          <p:spPr bwMode="auto">
            <a:xfrm>
              <a:off x="4959350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808"/>
            <p:cNvSpPr>
              <a:spLocks/>
            </p:cNvSpPr>
            <p:nvPr/>
          </p:nvSpPr>
          <p:spPr bwMode="auto">
            <a:xfrm>
              <a:off x="4914900" y="3641726"/>
              <a:ext cx="47625" cy="476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30" y="2"/>
                </a:cxn>
              </a:cxnLst>
              <a:rect l="0" t="0" r="r" b="b"/>
              <a:pathLst>
                <a:path w="30" h="3">
                  <a:moveTo>
                    <a:pt x="30" y="2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5" name="Group 1010"/>
            <p:cNvGrpSpPr>
              <a:grpSpLocks/>
            </p:cNvGrpSpPr>
            <p:nvPr/>
          </p:nvGrpSpPr>
          <p:grpSpPr bwMode="auto">
            <a:xfrm>
              <a:off x="4283075" y="2641601"/>
              <a:ext cx="1163638" cy="1006475"/>
              <a:chOff x="2698" y="1664"/>
              <a:chExt cx="733" cy="634"/>
            </a:xfrm>
            <a:grpFill/>
          </p:grpSpPr>
          <p:sp>
            <p:nvSpPr>
              <p:cNvPr id="240" name="Rectangle 810"/>
              <p:cNvSpPr>
                <a:spLocks noChangeArrowheads="1"/>
              </p:cNvSpPr>
              <p:nvPr/>
            </p:nvSpPr>
            <p:spPr bwMode="auto">
              <a:xfrm>
                <a:off x="3094" y="2290"/>
                <a:ext cx="2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811"/>
              <p:cNvSpPr>
                <a:spLocks/>
              </p:cNvSpPr>
              <p:nvPr/>
            </p:nvSpPr>
            <p:spPr bwMode="auto">
              <a:xfrm>
                <a:off x="3094" y="2297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Rectangle 812"/>
              <p:cNvSpPr>
                <a:spLocks noChangeArrowheads="1"/>
              </p:cNvSpPr>
              <p:nvPr/>
            </p:nvSpPr>
            <p:spPr bwMode="auto">
              <a:xfrm>
                <a:off x="3094" y="2291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813"/>
              <p:cNvSpPr>
                <a:spLocks/>
              </p:cNvSpPr>
              <p:nvPr/>
            </p:nvSpPr>
            <p:spPr bwMode="auto">
              <a:xfrm>
                <a:off x="3094" y="2294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Rectangle 814"/>
              <p:cNvSpPr>
                <a:spLocks noChangeArrowheads="1"/>
              </p:cNvSpPr>
              <p:nvPr/>
            </p:nvSpPr>
            <p:spPr bwMode="auto">
              <a:xfrm>
                <a:off x="2773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Rectangle 815"/>
              <p:cNvSpPr>
                <a:spLocks noChangeArrowheads="1"/>
              </p:cNvSpPr>
              <p:nvPr/>
            </p:nvSpPr>
            <p:spPr bwMode="auto">
              <a:xfrm>
                <a:off x="2791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Rectangle 816"/>
              <p:cNvSpPr>
                <a:spLocks noChangeArrowheads="1"/>
              </p:cNvSpPr>
              <p:nvPr/>
            </p:nvSpPr>
            <p:spPr bwMode="auto">
              <a:xfrm>
                <a:off x="2773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Rectangle 817"/>
              <p:cNvSpPr>
                <a:spLocks noChangeArrowheads="1"/>
              </p:cNvSpPr>
              <p:nvPr/>
            </p:nvSpPr>
            <p:spPr bwMode="auto">
              <a:xfrm>
                <a:off x="2791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Rectangle 818"/>
              <p:cNvSpPr>
                <a:spLocks noChangeArrowheads="1"/>
              </p:cNvSpPr>
              <p:nvPr/>
            </p:nvSpPr>
            <p:spPr bwMode="auto">
              <a:xfrm>
                <a:off x="2773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Rectangle 819"/>
              <p:cNvSpPr>
                <a:spLocks noChangeArrowheads="1"/>
              </p:cNvSpPr>
              <p:nvPr/>
            </p:nvSpPr>
            <p:spPr bwMode="auto">
              <a:xfrm>
                <a:off x="2791" y="2214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Rectangle 820"/>
              <p:cNvSpPr>
                <a:spLocks noChangeArrowheads="1"/>
              </p:cNvSpPr>
              <p:nvPr/>
            </p:nvSpPr>
            <p:spPr bwMode="auto">
              <a:xfrm>
                <a:off x="2773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Rectangle 821"/>
              <p:cNvSpPr>
                <a:spLocks noChangeArrowheads="1"/>
              </p:cNvSpPr>
              <p:nvPr/>
            </p:nvSpPr>
            <p:spPr bwMode="auto">
              <a:xfrm>
                <a:off x="2791" y="2238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Rectangle 822"/>
              <p:cNvSpPr>
                <a:spLocks noChangeArrowheads="1"/>
              </p:cNvSpPr>
              <p:nvPr/>
            </p:nvSpPr>
            <p:spPr bwMode="auto">
              <a:xfrm>
                <a:off x="2851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Rectangle 823"/>
              <p:cNvSpPr>
                <a:spLocks noChangeArrowheads="1"/>
              </p:cNvSpPr>
              <p:nvPr/>
            </p:nvSpPr>
            <p:spPr bwMode="auto">
              <a:xfrm>
                <a:off x="2870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Rectangle 824"/>
              <p:cNvSpPr>
                <a:spLocks noChangeArrowheads="1"/>
              </p:cNvSpPr>
              <p:nvPr/>
            </p:nvSpPr>
            <p:spPr bwMode="auto">
              <a:xfrm>
                <a:off x="2851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Rectangle 825"/>
              <p:cNvSpPr>
                <a:spLocks noChangeArrowheads="1"/>
              </p:cNvSpPr>
              <p:nvPr/>
            </p:nvSpPr>
            <p:spPr bwMode="auto">
              <a:xfrm>
                <a:off x="2870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Rectangle 826"/>
              <p:cNvSpPr>
                <a:spLocks noChangeArrowheads="1"/>
              </p:cNvSpPr>
              <p:nvPr/>
            </p:nvSpPr>
            <p:spPr bwMode="auto">
              <a:xfrm>
                <a:off x="2851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Rectangle 827"/>
              <p:cNvSpPr>
                <a:spLocks noChangeArrowheads="1"/>
              </p:cNvSpPr>
              <p:nvPr/>
            </p:nvSpPr>
            <p:spPr bwMode="auto">
              <a:xfrm>
                <a:off x="2870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Rectangle 828"/>
              <p:cNvSpPr>
                <a:spLocks noChangeArrowheads="1"/>
              </p:cNvSpPr>
              <p:nvPr/>
            </p:nvSpPr>
            <p:spPr bwMode="auto">
              <a:xfrm>
                <a:off x="2851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Rectangle 829"/>
              <p:cNvSpPr>
                <a:spLocks noChangeArrowheads="1"/>
              </p:cNvSpPr>
              <p:nvPr/>
            </p:nvSpPr>
            <p:spPr bwMode="auto">
              <a:xfrm>
                <a:off x="2870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Rectangle 830"/>
              <p:cNvSpPr>
                <a:spLocks noChangeArrowheads="1"/>
              </p:cNvSpPr>
              <p:nvPr/>
            </p:nvSpPr>
            <p:spPr bwMode="auto">
              <a:xfrm>
                <a:off x="2930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Rectangle 831"/>
              <p:cNvSpPr>
                <a:spLocks noChangeArrowheads="1"/>
              </p:cNvSpPr>
              <p:nvPr/>
            </p:nvSpPr>
            <p:spPr bwMode="auto">
              <a:xfrm>
                <a:off x="2949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Rectangle 832"/>
              <p:cNvSpPr>
                <a:spLocks noChangeArrowheads="1"/>
              </p:cNvSpPr>
              <p:nvPr/>
            </p:nvSpPr>
            <p:spPr bwMode="auto">
              <a:xfrm>
                <a:off x="2930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Rectangle 833"/>
              <p:cNvSpPr>
                <a:spLocks noChangeArrowheads="1"/>
              </p:cNvSpPr>
              <p:nvPr/>
            </p:nvSpPr>
            <p:spPr bwMode="auto">
              <a:xfrm>
                <a:off x="2949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Rectangle 834"/>
              <p:cNvSpPr>
                <a:spLocks noChangeArrowheads="1"/>
              </p:cNvSpPr>
              <p:nvPr/>
            </p:nvSpPr>
            <p:spPr bwMode="auto">
              <a:xfrm>
                <a:off x="2930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Rectangle 835"/>
              <p:cNvSpPr>
                <a:spLocks noChangeArrowheads="1"/>
              </p:cNvSpPr>
              <p:nvPr/>
            </p:nvSpPr>
            <p:spPr bwMode="auto">
              <a:xfrm>
                <a:off x="2949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Rectangle 836"/>
              <p:cNvSpPr>
                <a:spLocks noChangeArrowheads="1"/>
              </p:cNvSpPr>
              <p:nvPr/>
            </p:nvSpPr>
            <p:spPr bwMode="auto">
              <a:xfrm>
                <a:off x="2930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Rectangle 837"/>
              <p:cNvSpPr>
                <a:spLocks noChangeArrowheads="1"/>
              </p:cNvSpPr>
              <p:nvPr/>
            </p:nvSpPr>
            <p:spPr bwMode="auto">
              <a:xfrm>
                <a:off x="2949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Rectangle 838"/>
              <p:cNvSpPr>
                <a:spLocks noChangeArrowheads="1"/>
              </p:cNvSpPr>
              <p:nvPr/>
            </p:nvSpPr>
            <p:spPr bwMode="auto">
              <a:xfrm>
                <a:off x="3008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Rectangle 839"/>
              <p:cNvSpPr>
                <a:spLocks noChangeArrowheads="1"/>
              </p:cNvSpPr>
              <p:nvPr/>
            </p:nvSpPr>
            <p:spPr bwMode="auto">
              <a:xfrm>
                <a:off x="3027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Rectangle 840"/>
              <p:cNvSpPr>
                <a:spLocks noChangeArrowheads="1"/>
              </p:cNvSpPr>
              <p:nvPr/>
            </p:nvSpPr>
            <p:spPr bwMode="auto">
              <a:xfrm>
                <a:off x="3008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Rectangle 841"/>
              <p:cNvSpPr>
                <a:spLocks noChangeArrowheads="1"/>
              </p:cNvSpPr>
              <p:nvPr/>
            </p:nvSpPr>
            <p:spPr bwMode="auto">
              <a:xfrm>
                <a:off x="3027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Rectangle 842"/>
              <p:cNvSpPr>
                <a:spLocks noChangeArrowheads="1"/>
              </p:cNvSpPr>
              <p:nvPr/>
            </p:nvSpPr>
            <p:spPr bwMode="auto">
              <a:xfrm>
                <a:off x="3087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Rectangle 843"/>
              <p:cNvSpPr>
                <a:spLocks noChangeArrowheads="1"/>
              </p:cNvSpPr>
              <p:nvPr/>
            </p:nvSpPr>
            <p:spPr bwMode="auto">
              <a:xfrm>
                <a:off x="3106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Rectangle 844"/>
              <p:cNvSpPr>
                <a:spLocks noChangeArrowheads="1"/>
              </p:cNvSpPr>
              <p:nvPr/>
            </p:nvSpPr>
            <p:spPr bwMode="auto">
              <a:xfrm>
                <a:off x="3087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Rectangle 845"/>
              <p:cNvSpPr>
                <a:spLocks noChangeArrowheads="1"/>
              </p:cNvSpPr>
              <p:nvPr/>
            </p:nvSpPr>
            <p:spPr bwMode="auto">
              <a:xfrm>
                <a:off x="3106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Rectangle 846"/>
              <p:cNvSpPr>
                <a:spLocks noChangeArrowheads="1"/>
              </p:cNvSpPr>
              <p:nvPr/>
            </p:nvSpPr>
            <p:spPr bwMode="auto">
              <a:xfrm>
                <a:off x="3165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Rectangle 847"/>
              <p:cNvSpPr>
                <a:spLocks noChangeArrowheads="1"/>
              </p:cNvSpPr>
              <p:nvPr/>
            </p:nvSpPr>
            <p:spPr bwMode="auto">
              <a:xfrm>
                <a:off x="3184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Rectangle 848"/>
              <p:cNvSpPr>
                <a:spLocks noChangeArrowheads="1"/>
              </p:cNvSpPr>
              <p:nvPr/>
            </p:nvSpPr>
            <p:spPr bwMode="auto">
              <a:xfrm>
                <a:off x="3165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Rectangle 849"/>
              <p:cNvSpPr>
                <a:spLocks noChangeArrowheads="1"/>
              </p:cNvSpPr>
              <p:nvPr/>
            </p:nvSpPr>
            <p:spPr bwMode="auto">
              <a:xfrm>
                <a:off x="3184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Rectangle 850"/>
              <p:cNvSpPr>
                <a:spLocks noChangeArrowheads="1"/>
              </p:cNvSpPr>
              <p:nvPr/>
            </p:nvSpPr>
            <p:spPr bwMode="auto">
              <a:xfrm>
                <a:off x="3165" y="2214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Rectangle 851"/>
              <p:cNvSpPr>
                <a:spLocks noChangeArrowheads="1"/>
              </p:cNvSpPr>
              <p:nvPr/>
            </p:nvSpPr>
            <p:spPr bwMode="auto">
              <a:xfrm>
                <a:off x="3184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Rectangle 852"/>
              <p:cNvSpPr>
                <a:spLocks noChangeArrowheads="1"/>
              </p:cNvSpPr>
              <p:nvPr/>
            </p:nvSpPr>
            <p:spPr bwMode="auto">
              <a:xfrm>
                <a:off x="3165" y="2238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Rectangle 853"/>
              <p:cNvSpPr>
                <a:spLocks noChangeArrowheads="1"/>
              </p:cNvSpPr>
              <p:nvPr/>
            </p:nvSpPr>
            <p:spPr bwMode="auto">
              <a:xfrm>
                <a:off x="3184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Rectangle 854"/>
              <p:cNvSpPr>
                <a:spLocks noChangeArrowheads="1"/>
              </p:cNvSpPr>
              <p:nvPr/>
            </p:nvSpPr>
            <p:spPr bwMode="auto">
              <a:xfrm>
                <a:off x="3244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Rectangle 855"/>
              <p:cNvSpPr>
                <a:spLocks noChangeArrowheads="1"/>
              </p:cNvSpPr>
              <p:nvPr/>
            </p:nvSpPr>
            <p:spPr bwMode="auto">
              <a:xfrm>
                <a:off x="3263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Rectangle 856"/>
              <p:cNvSpPr>
                <a:spLocks noChangeArrowheads="1"/>
              </p:cNvSpPr>
              <p:nvPr/>
            </p:nvSpPr>
            <p:spPr bwMode="auto">
              <a:xfrm>
                <a:off x="3244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Rectangle 857"/>
              <p:cNvSpPr>
                <a:spLocks noChangeArrowheads="1"/>
              </p:cNvSpPr>
              <p:nvPr/>
            </p:nvSpPr>
            <p:spPr bwMode="auto">
              <a:xfrm>
                <a:off x="3263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Rectangle 858"/>
              <p:cNvSpPr>
                <a:spLocks noChangeArrowheads="1"/>
              </p:cNvSpPr>
              <p:nvPr/>
            </p:nvSpPr>
            <p:spPr bwMode="auto">
              <a:xfrm>
                <a:off x="3244" y="2214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Rectangle 859"/>
              <p:cNvSpPr>
                <a:spLocks noChangeArrowheads="1"/>
              </p:cNvSpPr>
              <p:nvPr/>
            </p:nvSpPr>
            <p:spPr bwMode="auto">
              <a:xfrm>
                <a:off x="3263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Rectangle 860"/>
              <p:cNvSpPr>
                <a:spLocks noChangeArrowheads="1"/>
              </p:cNvSpPr>
              <p:nvPr/>
            </p:nvSpPr>
            <p:spPr bwMode="auto">
              <a:xfrm>
                <a:off x="3244" y="2238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Rectangle 861"/>
              <p:cNvSpPr>
                <a:spLocks noChangeArrowheads="1"/>
              </p:cNvSpPr>
              <p:nvPr/>
            </p:nvSpPr>
            <p:spPr bwMode="auto">
              <a:xfrm>
                <a:off x="3263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Rectangle 862"/>
              <p:cNvSpPr>
                <a:spLocks noChangeArrowheads="1"/>
              </p:cNvSpPr>
              <p:nvPr/>
            </p:nvSpPr>
            <p:spPr bwMode="auto">
              <a:xfrm>
                <a:off x="3323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Rectangle 863"/>
              <p:cNvSpPr>
                <a:spLocks noChangeArrowheads="1"/>
              </p:cNvSpPr>
              <p:nvPr/>
            </p:nvSpPr>
            <p:spPr bwMode="auto">
              <a:xfrm>
                <a:off x="3341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Rectangle 864"/>
              <p:cNvSpPr>
                <a:spLocks noChangeArrowheads="1"/>
              </p:cNvSpPr>
              <p:nvPr/>
            </p:nvSpPr>
            <p:spPr bwMode="auto">
              <a:xfrm>
                <a:off x="3323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Rectangle 865"/>
              <p:cNvSpPr>
                <a:spLocks noChangeArrowheads="1"/>
              </p:cNvSpPr>
              <p:nvPr/>
            </p:nvSpPr>
            <p:spPr bwMode="auto">
              <a:xfrm>
                <a:off x="3341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Rectangle 866"/>
              <p:cNvSpPr>
                <a:spLocks noChangeArrowheads="1"/>
              </p:cNvSpPr>
              <p:nvPr/>
            </p:nvSpPr>
            <p:spPr bwMode="auto">
              <a:xfrm>
                <a:off x="3323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Rectangle 867"/>
              <p:cNvSpPr>
                <a:spLocks noChangeArrowheads="1"/>
              </p:cNvSpPr>
              <p:nvPr/>
            </p:nvSpPr>
            <p:spPr bwMode="auto">
              <a:xfrm>
                <a:off x="3341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Rectangle 868"/>
              <p:cNvSpPr>
                <a:spLocks noChangeArrowheads="1"/>
              </p:cNvSpPr>
              <p:nvPr/>
            </p:nvSpPr>
            <p:spPr bwMode="auto">
              <a:xfrm>
                <a:off x="3323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Rectangle 869"/>
              <p:cNvSpPr>
                <a:spLocks noChangeArrowheads="1"/>
              </p:cNvSpPr>
              <p:nvPr/>
            </p:nvSpPr>
            <p:spPr bwMode="auto">
              <a:xfrm>
                <a:off x="3341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870"/>
              <p:cNvSpPr>
                <a:spLocks/>
              </p:cNvSpPr>
              <p:nvPr/>
            </p:nvSpPr>
            <p:spPr bwMode="auto">
              <a:xfrm>
                <a:off x="3003" y="2238"/>
                <a:ext cx="2" cy="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871"/>
              <p:cNvSpPr>
                <a:spLocks/>
              </p:cNvSpPr>
              <p:nvPr/>
            </p:nvSpPr>
            <p:spPr bwMode="auto">
              <a:xfrm>
                <a:off x="3003" y="2229"/>
                <a:ext cx="2" cy="1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2" y="1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0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872"/>
              <p:cNvSpPr>
                <a:spLocks/>
              </p:cNvSpPr>
              <p:nvPr/>
            </p:nvSpPr>
            <p:spPr bwMode="auto">
              <a:xfrm>
                <a:off x="3003" y="2241"/>
                <a:ext cx="2" cy="12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2" y="1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" y="12"/>
                  </a:cxn>
                </a:cxnLst>
                <a:rect l="0" t="0" r="r" b="b"/>
                <a:pathLst>
                  <a:path w="2" h="12">
                    <a:moveTo>
                      <a:pt x="1" y="12"/>
                    </a:moveTo>
                    <a:lnTo>
                      <a:pt x="2" y="1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873"/>
              <p:cNvSpPr>
                <a:spLocks/>
              </p:cNvSpPr>
              <p:nvPr/>
            </p:nvSpPr>
            <p:spPr bwMode="auto">
              <a:xfrm>
                <a:off x="3124" y="2238"/>
                <a:ext cx="2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</a:cxnLst>
                <a:rect l="0" t="0" r="r" b="b"/>
                <a:pathLst>
                  <a:path w="2" h="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874"/>
              <p:cNvSpPr>
                <a:spLocks/>
              </p:cNvSpPr>
              <p:nvPr/>
            </p:nvSpPr>
            <p:spPr bwMode="auto">
              <a:xfrm>
                <a:off x="3124" y="2227"/>
                <a:ext cx="2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875"/>
              <p:cNvSpPr>
                <a:spLocks/>
              </p:cNvSpPr>
              <p:nvPr/>
            </p:nvSpPr>
            <p:spPr bwMode="auto">
              <a:xfrm>
                <a:off x="3124" y="2241"/>
                <a:ext cx="2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Rectangle 876"/>
              <p:cNvSpPr>
                <a:spLocks noChangeArrowheads="1"/>
              </p:cNvSpPr>
              <p:nvPr/>
            </p:nvSpPr>
            <p:spPr bwMode="auto">
              <a:xfrm>
                <a:off x="3096" y="2219"/>
                <a:ext cx="28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Rectangle 877"/>
              <p:cNvSpPr>
                <a:spLocks noChangeArrowheads="1"/>
              </p:cNvSpPr>
              <p:nvPr/>
            </p:nvSpPr>
            <p:spPr bwMode="auto">
              <a:xfrm>
                <a:off x="3005" y="2219"/>
                <a:ext cx="28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Rectangle 878"/>
              <p:cNvSpPr>
                <a:spLocks noChangeArrowheads="1"/>
              </p:cNvSpPr>
              <p:nvPr/>
            </p:nvSpPr>
            <p:spPr bwMode="auto">
              <a:xfrm>
                <a:off x="3066" y="2219"/>
                <a:ext cx="28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Rectangle 879"/>
              <p:cNvSpPr>
                <a:spLocks noChangeArrowheads="1"/>
              </p:cNvSpPr>
              <p:nvPr/>
            </p:nvSpPr>
            <p:spPr bwMode="auto">
              <a:xfrm>
                <a:off x="3035" y="2219"/>
                <a:ext cx="29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880"/>
              <p:cNvSpPr>
                <a:spLocks/>
              </p:cNvSpPr>
              <p:nvPr/>
            </p:nvSpPr>
            <p:spPr bwMode="auto">
              <a:xfrm>
                <a:off x="3035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881"/>
              <p:cNvSpPr>
                <a:spLocks/>
              </p:cNvSpPr>
              <p:nvPr/>
            </p:nvSpPr>
            <p:spPr bwMode="auto">
              <a:xfrm>
                <a:off x="3003" y="2219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882"/>
              <p:cNvSpPr>
                <a:spLocks/>
              </p:cNvSpPr>
              <p:nvPr/>
            </p:nvSpPr>
            <p:spPr bwMode="auto">
              <a:xfrm>
                <a:off x="3033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883"/>
              <p:cNvSpPr>
                <a:spLocks/>
              </p:cNvSpPr>
              <p:nvPr/>
            </p:nvSpPr>
            <p:spPr bwMode="auto">
              <a:xfrm>
                <a:off x="3066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Rectangle 884"/>
              <p:cNvSpPr>
                <a:spLocks noChangeArrowheads="1"/>
              </p:cNvSpPr>
              <p:nvPr/>
            </p:nvSpPr>
            <p:spPr bwMode="auto">
              <a:xfrm>
                <a:off x="3033" y="2219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885"/>
              <p:cNvSpPr>
                <a:spLocks/>
              </p:cNvSpPr>
              <p:nvPr/>
            </p:nvSpPr>
            <p:spPr bwMode="auto">
              <a:xfrm>
                <a:off x="3096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886"/>
              <p:cNvSpPr>
                <a:spLocks/>
              </p:cNvSpPr>
              <p:nvPr/>
            </p:nvSpPr>
            <p:spPr bwMode="auto">
              <a:xfrm>
                <a:off x="3064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Rectangle 887"/>
              <p:cNvSpPr>
                <a:spLocks noChangeArrowheads="1"/>
              </p:cNvSpPr>
              <p:nvPr/>
            </p:nvSpPr>
            <p:spPr bwMode="auto">
              <a:xfrm>
                <a:off x="3064" y="2219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888"/>
              <p:cNvSpPr>
                <a:spLocks/>
              </p:cNvSpPr>
              <p:nvPr/>
            </p:nvSpPr>
            <p:spPr bwMode="auto">
              <a:xfrm>
                <a:off x="3094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889"/>
              <p:cNvSpPr>
                <a:spLocks/>
              </p:cNvSpPr>
              <p:nvPr/>
            </p:nvSpPr>
            <p:spPr bwMode="auto">
              <a:xfrm>
                <a:off x="3124" y="2219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Rectangle 890"/>
              <p:cNvSpPr>
                <a:spLocks noChangeArrowheads="1"/>
              </p:cNvSpPr>
              <p:nvPr/>
            </p:nvSpPr>
            <p:spPr bwMode="auto">
              <a:xfrm>
                <a:off x="3094" y="2219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Rectangle 891"/>
              <p:cNvSpPr>
                <a:spLocks noChangeArrowheads="1"/>
              </p:cNvSpPr>
              <p:nvPr/>
            </p:nvSpPr>
            <p:spPr bwMode="auto">
              <a:xfrm>
                <a:off x="2707" y="2183"/>
                <a:ext cx="715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892"/>
              <p:cNvSpPr>
                <a:spLocks/>
              </p:cNvSpPr>
              <p:nvPr/>
            </p:nvSpPr>
            <p:spPr bwMode="auto">
              <a:xfrm>
                <a:off x="3422" y="2183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893"/>
              <p:cNvSpPr>
                <a:spLocks/>
              </p:cNvSpPr>
              <p:nvPr/>
            </p:nvSpPr>
            <p:spPr bwMode="auto">
              <a:xfrm>
                <a:off x="2702" y="2183"/>
                <a:ext cx="5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894"/>
              <p:cNvSpPr>
                <a:spLocks/>
              </p:cNvSpPr>
              <p:nvPr/>
            </p:nvSpPr>
            <p:spPr bwMode="auto">
              <a:xfrm>
                <a:off x="2698" y="1852"/>
                <a:ext cx="229" cy="223"/>
              </a:xfrm>
              <a:custGeom>
                <a:avLst/>
                <a:gdLst/>
                <a:ahLst/>
                <a:cxnLst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116"/>
                  </a:cxn>
                  <a:cxn ang="0">
                    <a:pos x="5" y="116"/>
                  </a:cxn>
                  <a:cxn ang="0">
                    <a:pos x="4" y="115"/>
                  </a:cxn>
                  <a:cxn ang="0">
                    <a:pos x="4" y="114"/>
                  </a:cxn>
                  <a:cxn ang="0">
                    <a:pos x="5" y="112"/>
                  </a:cxn>
                  <a:cxn ang="0">
                    <a:pos x="9" y="112"/>
                  </a:cxn>
                  <a:cxn ang="0">
                    <a:pos x="9" y="9"/>
                  </a:cxn>
                  <a:cxn ang="0">
                    <a:pos x="229" y="9"/>
                  </a:cxn>
                  <a:cxn ang="0">
                    <a:pos x="229" y="5"/>
                  </a:cxn>
                  <a:cxn ang="0">
                    <a:pos x="5" y="5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223"/>
                  </a:cxn>
                  <a:cxn ang="0">
                    <a:pos x="1" y="221"/>
                  </a:cxn>
                  <a:cxn ang="0">
                    <a:pos x="2" y="220"/>
                  </a:cxn>
                  <a:cxn ang="0">
                    <a:pos x="5" y="219"/>
                  </a:cxn>
                </a:cxnLst>
                <a:rect l="0" t="0" r="r" b="b"/>
                <a:pathLst>
                  <a:path w="229" h="223">
                    <a:moveTo>
                      <a:pt x="5" y="219"/>
                    </a:moveTo>
                    <a:lnTo>
                      <a:pt x="9" y="219"/>
                    </a:lnTo>
                    <a:lnTo>
                      <a:pt x="9" y="116"/>
                    </a:lnTo>
                    <a:lnTo>
                      <a:pt x="5" y="116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2"/>
                    </a:lnTo>
                    <a:lnTo>
                      <a:pt x="9" y="112"/>
                    </a:lnTo>
                    <a:lnTo>
                      <a:pt x="9" y="9"/>
                    </a:lnTo>
                    <a:lnTo>
                      <a:pt x="229" y="9"/>
                    </a:lnTo>
                    <a:lnTo>
                      <a:pt x="229" y="5"/>
                    </a:lnTo>
                    <a:lnTo>
                      <a:pt x="5" y="5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23"/>
                    </a:lnTo>
                    <a:lnTo>
                      <a:pt x="1" y="221"/>
                    </a:lnTo>
                    <a:lnTo>
                      <a:pt x="2" y="220"/>
                    </a:lnTo>
                    <a:lnTo>
                      <a:pt x="5" y="21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895"/>
              <p:cNvSpPr>
                <a:spLocks/>
              </p:cNvSpPr>
              <p:nvPr/>
            </p:nvSpPr>
            <p:spPr bwMode="auto">
              <a:xfrm>
                <a:off x="3205" y="1852"/>
                <a:ext cx="226" cy="22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9"/>
                  </a:cxn>
                  <a:cxn ang="0">
                    <a:pos x="217" y="9"/>
                  </a:cxn>
                  <a:cxn ang="0">
                    <a:pos x="217" y="112"/>
                  </a:cxn>
                  <a:cxn ang="0">
                    <a:pos x="222" y="112"/>
                  </a:cxn>
                  <a:cxn ang="0">
                    <a:pos x="223" y="114"/>
                  </a:cxn>
                  <a:cxn ang="0">
                    <a:pos x="220" y="116"/>
                  </a:cxn>
                  <a:cxn ang="0">
                    <a:pos x="217" y="116"/>
                  </a:cxn>
                  <a:cxn ang="0">
                    <a:pos x="217" y="219"/>
                  </a:cxn>
                  <a:cxn ang="0">
                    <a:pos x="222" y="219"/>
                  </a:cxn>
                  <a:cxn ang="0">
                    <a:pos x="224" y="220"/>
                  </a:cxn>
                  <a:cxn ang="0">
                    <a:pos x="225" y="221"/>
                  </a:cxn>
                  <a:cxn ang="0">
                    <a:pos x="226" y="223"/>
                  </a:cxn>
                  <a:cxn ang="0">
                    <a:pos x="226" y="3"/>
                  </a:cxn>
                  <a:cxn ang="0">
                    <a:pos x="225" y="1"/>
                  </a:cxn>
                  <a:cxn ang="0">
                    <a:pos x="223" y="0"/>
                  </a:cxn>
                  <a:cxn ang="0">
                    <a:pos x="219" y="0"/>
                  </a:cxn>
                  <a:cxn ang="0">
                    <a:pos x="220" y="5"/>
                  </a:cxn>
                  <a:cxn ang="0">
                    <a:pos x="0" y="5"/>
                  </a:cxn>
                </a:cxnLst>
                <a:rect l="0" t="0" r="r" b="b"/>
                <a:pathLst>
                  <a:path w="226" h="223">
                    <a:moveTo>
                      <a:pt x="0" y="5"/>
                    </a:moveTo>
                    <a:lnTo>
                      <a:pt x="0" y="9"/>
                    </a:lnTo>
                    <a:lnTo>
                      <a:pt x="217" y="9"/>
                    </a:lnTo>
                    <a:lnTo>
                      <a:pt x="217" y="112"/>
                    </a:lnTo>
                    <a:lnTo>
                      <a:pt x="222" y="112"/>
                    </a:lnTo>
                    <a:lnTo>
                      <a:pt x="223" y="114"/>
                    </a:lnTo>
                    <a:lnTo>
                      <a:pt x="220" y="116"/>
                    </a:lnTo>
                    <a:lnTo>
                      <a:pt x="217" y="116"/>
                    </a:lnTo>
                    <a:lnTo>
                      <a:pt x="217" y="219"/>
                    </a:lnTo>
                    <a:lnTo>
                      <a:pt x="222" y="219"/>
                    </a:lnTo>
                    <a:lnTo>
                      <a:pt x="224" y="220"/>
                    </a:lnTo>
                    <a:lnTo>
                      <a:pt x="225" y="221"/>
                    </a:lnTo>
                    <a:lnTo>
                      <a:pt x="226" y="223"/>
                    </a:lnTo>
                    <a:lnTo>
                      <a:pt x="226" y="3"/>
                    </a:lnTo>
                    <a:lnTo>
                      <a:pt x="225" y="1"/>
                    </a:lnTo>
                    <a:lnTo>
                      <a:pt x="223" y="0"/>
                    </a:lnTo>
                    <a:lnTo>
                      <a:pt x="219" y="0"/>
                    </a:lnTo>
                    <a:lnTo>
                      <a:pt x="22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896"/>
              <p:cNvSpPr>
                <a:spLocks/>
              </p:cNvSpPr>
              <p:nvPr/>
            </p:nvSpPr>
            <p:spPr bwMode="auto">
              <a:xfrm>
                <a:off x="3201" y="2071"/>
                <a:ext cx="230" cy="8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4" y="0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227" y="8"/>
                  </a:cxn>
                  <a:cxn ang="0">
                    <a:pos x="229" y="7"/>
                  </a:cxn>
                  <a:cxn ang="0">
                    <a:pos x="230" y="6"/>
                  </a:cxn>
                  <a:cxn ang="0">
                    <a:pos x="230" y="4"/>
                  </a:cxn>
                  <a:cxn ang="0">
                    <a:pos x="229" y="2"/>
                  </a:cxn>
                  <a:cxn ang="0">
                    <a:pos x="228" y="1"/>
                  </a:cxn>
                  <a:cxn ang="0">
                    <a:pos x="226" y="0"/>
                  </a:cxn>
                </a:cxnLst>
                <a:rect l="0" t="0" r="r" b="b"/>
                <a:pathLst>
                  <a:path w="230" h="8">
                    <a:moveTo>
                      <a:pt x="226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227" y="8"/>
                    </a:lnTo>
                    <a:lnTo>
                      <a:pt x="229" y="7"/>
                    </a:lnTo>
                    <a:lnTo>
                      <a:pt x="230" y="6"/>
                    </a:lnTo>
                    <a:lnTo>
                      <a:pt x="230" y="4"/>
                    </a:lnTo>
                    <a:lnTo>
                      <a:pt x="229" y="2"/>
                    </a:lnTo>
                    <a:lnTo>
                      <a:pt x="228" y="1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897"/>
              <p:cNvSpPr>
                <a:spLocks/>
              </p:cNvSpPr>
              <p:nvPr/>
            </p:nvSpPr>
            <p:spPr bwMode="auto">
              <a:xfrm>
                <a:off x="2698" y="2071"/>
                <a:ext cx="233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33" y="8"/>
                  </a:cxn>
                  <a:cxn ang="0">
                    <a:pos x="232" y="8"/>
                  </a:cxn>
                  <a:cxn ang="0">
                    <a:pos x="230" y="7"/>
                  </a:cxn>
                  <a:cxn ang="0">
                    <a:pos x="229" y="6"/>
                  </a:cxn>
                  <a:cxn ang="0">
                    <a:pos x="229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5" y="8"/>
                  </a:cxn>
                </a:cxnLst>
                <a:rect l="0" t="0" r="r" b="b"/>
                <a:pathLst>
                  <a:path w="233" h="8">
                    <a:moveTo>
                      <a:pt x="5" y="8"/>
                    </a:moveTo>
                    <a:lnTo>
                      <a:pt x="233" y="8"/>
                    </a:lnTo>
                    <a:lnTo>
                      <a:pt x="232" y="8"/>
                    </a:lnTo>
                    <a:lnTo>
                      <a:pt x="230" y="7"/>
                    </a:lnTo>
                    <a:lnTo>
                      <a:pt x="229" y="6"/>
                    </a:lnTo>
                    <a:lnTo>
                      <a:pt x="22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Rectangle 898"/>
              <p:cNvSpPr>
                <a:spLocks noChangeArrowheads="1"/>
              </p:cNvSpPr>
              <p:nvPr/>
            </p:nvSpPr>
            <p:spPr bwMode="auto">
              <a:xfrm>
                <a:off x="2773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Rectangle 899"/>
              <p:cNvSpPr>
                <a:spLocks noChangeArrowheads="1"/>
              </p:cNvSpPr>
              <p:nvPr/>
            </p:nvSpPr>
            <p:spPr bwMode="auto">
              <a:xfrm>
                <a:off x="2791" y="1892"/>
                <a:ext cx="16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Rectangle 900"/>
              <p:cNvSpPr>
                <a:spLocks noChangeArrowheads="1"/>
              </p:cNvSpPr>
              <p:nvPr/>
            </p:nvSpPr>
            <p:spPr bwMode="auto">
              <a:xfrm>
                <a:off x="2773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Rectangle 901"/>
              <p:cNvSpPr>
                <a:spLocks noChangeArrowheads="1"/>
              </p:cNvSpPr>
              <p:nvPr/>
            </p:nvSpPr>
            <p:spPr bwMode="auto">
              <a:xfrm>
                <a:off x="2791" y="1916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Rectangle 902"/>
              <p:cNvSpPr>
                <a:spLocks noChangeArrowheads="1"/>
              </p:cNvSpPr>
              <p:nvPr/>
            </p:nvSpPr>
            <p:spPr bwMode="auto">
              <a:xfrm>
                <a:off x="2773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Rectangle 903"/>
              <p:cNvSpPr>
                <a:spLocks noChangeArrowheads="1"/>
              </p:cNvSpPr>
              <p:nvPr/>
            </p:nvSpPr>
            <p:spPr bwMode="auto">
              <a:xfrm>
                <a:off x="2791" y="1995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Rectangle 904"/>
              <p:cNvSpPr>
                <a:spLocks noChangeArrowheads="1"/>
              </p:cNvSpPr>
              <p:nvPr/>
            </p:nvSpPr>
            <p:spPr bwMode="auto">
              <a:xfrm>
                <a:off x="2773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Rectangle 905"/>
              <p:cNvSpPr>
                <a:spLocks noChangeArrowheads="1"/>
              </p:cNvSpPr>
              <p:nvPr/>
            </p:nvSpPr>
            <p:spPr bwMode="auto">
              <a:xfrm>
                <a:off x="2791" y="2019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Rectangle 906"/>
              <p:cNvSpPr>
                <a:spLocks noChangeArrowheads="1"/>
              </p:cNvSpPr>
              <p:nvPr/>
            </p:nvSpPr>
            <p:spPr bwMode="auto">
              <a:xfrm>
                <a:off x="2851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Rectangle 907"/>
              <p:cNvSpPr>
                <a:spLocks noChangeArrowheads="1"/>
              </p:cNvSpPr>
              <p:nvPr/>
            </p:nvSpPr>
            <p:spPr bwMode="auto">
              <a:xfrm>
                <a:off x="2870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Rectangle 908"/>
              <p:cNvSpPr>
                <a:spLocks noChangeArrowheads="1"/>
              </p:cNvSpPr>
              <p:nvPr/>
            </p:nvSpPr>
            <p:spPr bwMode="auto">
              <a:xfrm>
                <a:off x="2851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Rectangle 909"/>
              <p:cNvSpPr>
                <a:spLocks noChangeArrowheads="1"/>
              </p:cNvSpPr>
              <p:nvPr/>
            </p:nvSpPr>
            <p:spPr bwMode="auto">
              <a:xfrm>
                <a:off x="2870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Rectangle 910"/>
              <p:cNvSpPr>
                <a:spLocks noChangeArrowheads="1"/>
              </p:cNvSpPr>
              <p:nvPr/>
            </p:nvSpPr>
            <p:spPr bwMode="auto">
              <a:xfrm>
                <a:off x="2851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Rectangle 911"/>
              <p:cNvSpPr>
                <a:spLocks noChangeArrowheads="1"/>
              </p:cNvSpPr>
              <p:nvPr/>
            </p:nvSpPr>
            <p:spPr bwMode="auto">
              <a:xfrm>
                <a:off x="2870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Rectangle 912"/>
              <p:cNvSpPr>
                <a:spLocks noChangeArrowheads="1"/>
              </p:cNvSpPr>
              <p:nvPr/>
            </p:nvSpPr>
            <p:spPr bwMode="auto">
              <a:xfrm>
                <a:off x="2851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Rectangle 913"/>
              <p:cNvSpPr>
                <a:spLocks noChangeArrowheads="1"/>
              </p:cNvSpPr>
              <p:nvPr/>
            </p:nvSpPr>
            <p:spPr bwMode="auto">
              <a:xfrm>
                <a:off x="2870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Rectangle 914"/>
              <p:cNvSpPr>
                <a:spLocks noChangeArrowheads="1"/>
              </p:cNvSpPr>
              <p:nvPr/>
            </p:nvSpPr>
            <p:spPr bwMode="auto">
              <a:xfrm>
                <a:off x="3244" y="1892"/>
                <a:ext cx="16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Rectangle 915"/>
              <p:cNvSpPr>
                <a:spLocks noChangeArrowheads="1"/>
              </p:cNvSpPr>
              <p:nvPr/>
            </p:nvSpPr>
            <p:spPr bwMode="auto">
              <a:xfrm>
                <a:off x="3263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Rectangle 916"/>
              <p:cNvSpPr>
                <a:spLocks noChangeArrowheads="1"/>
              </p:cNvSpPr>
              <p:nvPr/>
            </p:nvSpPr>
            <p:spPr bwMode="auto">
              <a:xfrm>
                <a:off x="3244" y="1916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Rectangle 917"/>
              <p:cNvSpPr>
                <a:spLocks noChangeArrowheads="1"/>
              </p:cNvSpPr>
              <p:nvPr/>
            </p:nvSpPr>
            <p:spPr bwMode="auto">
              <a:xfrm>
                <a:off x="3263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Rectangle 918"/>
              <p:cNvSpPr>
                <a:spLocks noChangeArrowheads="1"/>
              </p:cNvSpPr>
              <p:nvPr/>
            </p:nvSpPr>
            <p:spPr bwMode="auto">
              <a:xfrm>
                <a:off x="3244" y="1995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Rectangle 919"/>
              <p:cNvSpPr>
                <a:spLocks noChangeArrowheads="1"/>
              </p:cNvSpPr>
              <p:nvPr/>
            </p:nvSpPr>
            <p:spPr bwMode="auto">
              <a:xfrm>
                <a:off x="3263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Rectangle 920"/>
              <p:cNvSpPr>
                <a:spLocks noChangeArrowheads="1"/>
              </p:cNvSpPr>
              <p:nvPr/>
            </p:nvSpPr>
            <p:spPr bwMode="auto">
              <a:xfrm>
                <a:off x="3244" y="2019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Rectangle 921"/>
              <p:cNvSpPr>
                <a:spLocks noChangeArrowheads="1"/>
              </p:cNvSpPr>
              <p:nvPr/>
            </p:nvSpPr>
            <p:spPr bwMode="auto">
              <a:xfrm>
                <a:off x="3263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Rectangle 922"/>
              <p:cNvSpPr>
                <a:spLocks noChangeArrowheads="1"/>
              </p:cNvSpPr>
              <p:nvPr/>
            </p:nvSpPr>
            <p:spPr bwMode="auto">
              <a:xfrm>
                <a:off x="3323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Rectangle 923"/>
              <p:cNvSpPr>
                <a:spLocks noChangeArrowheads="1"/>
              </p:cNvSpPr>
              <p:nvPr/>
            </p:nvSpPr>
            <p:spPr bwMode="auto">
              <a:xfrm>
                <a:off x="3341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Rectangle 924"/>
              <p:cNvSpPr>
                <a:spLocks noChangeArrowheads="1"/>
              </p:cNvSpPr>
              <p:nvPr/>
            </p:nvSpPr>
            <p:spPr bwMode="auto">
              <a:xfrm>
                <a:off x="3323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Rectangle 925"/>
              <p:cNvSpPr>
                <a:spLocks noChangeArrowheads="1"/>
              </p:cNvSpPr>
              <p:nvPr/>
            </p:nvSpPr>
            <p:spPr bwMode="auto">
              <a:xfrm>
                <a:off x="3341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Rectangle 926"/>
              <p:cNvSpPr>
                <a:spLocks noChangeArrowheads="1"/>
              </p:cNvSpPr>
              <p:nvPr/>
            </p:nvSpPr>
            <p:spPr bwMode="auto">
              <a:xfrm>
                <a:off x="3323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Rectangle 927"/>
              <p:cNvSpPr>
                <a:spLocks noChangeArrowheads="1"/>
              </p:cNvSpPr>
              <p:nvPr/>
            </p:nvSpPr>
            <p:spPr bwMode="auto">
              <a:xfrm>
                <a:off x="3341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Rectangle 928"/>
              <p:cNvSpPr>
                <a:spLocks noChangeArrowheads="1"/>
              </p:cNvSpPr>
              <p:nvPr/>
            </p:nvSpPr>
            <p:spPr bwMode="auto">
              <a:xfrm>
                <a:off x="3323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Rectangle 929"/>
              <p:cNvSpPr>
                <a:spLocks noChangeArrowheads="1"/>
              </p:cNvSpPr>
              <p:nvPr/>
            </p:nvSpPr>
            <p:spPr bwMode="auto">
              <a:xfrm>
                <a:off x="3341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Rectangle 930"/>
              <p:cNvSpPr>
                <a:spLocks noChangeArrowheads="1"/>
              </p:cNvSpPr>
              <p:nvPr/>
            </p:nvSpPr>
            <p:spPr bwMode="auto">
              <a:xfrm>
                <a:off x="3205" y="1964"/>
                <a:ext cx="217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Rectangle 931"/>
              <p:cNvSpPr>
                <a:spLocks noChangeArrowheads="1"/>
              </p:cNvSpPr>
              <p:nvPr/>
            </p:nvSpPr>
            <p:spPr bwMode="auto">
              <a:xfrm>
                <a:off x="2707" y="1964"/>
                <a:ext cx="220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Freeform 932"/>
              <p:cNvSpPr>
                <a:spLocks/>
              </p:cNvSpPr>
              <p:nvPr/>
            </p:nvSpPr>
            <p:spPr bwMode="auto">
              <a:xfrm>
                <a:off x="2702" y="1964"/>
                <a:ext cx="5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Freeform 933"/>
              <p:cNvSpPr>
                <a:spLocks/>
              </p:cNvSpPr>
              <p:nvPr/>
            </p:nvSpPr>
            <p:spPr bwMode="auto">
              <a:xfrm>
                <a:off x="3422" y="1964"/>
                <a:ext cx="6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Rectangle 934"/>
              <p:cNvSpPr>
                <a:spLocks noChangeArrowheads="1"/>
              </p:cNvSpPr>
              <p:nvPr/>
            </p:nvSpPr>
            <p:spPr bwMode="auto">
              <a:xfrm>
                <a:off x="2927" y="1968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Rectangle 935"/>
              <p:cNvSpPr>
                <a:spLocks noChangeArrowheads="1"/>
              </p:cNvSpPr>
              <p:nvPr/>
            </p:nvSpPr>
            <p:spPr bwMode="auto">
              <a:xfrm>
                <a:off x="3201" y="1861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Rectangle 936"/>
              <p:cNvSpPr>
                <a:spLocks noChangeArrowheads="1"/>
              </p:cNvSpPr>
              <p:nvPr/>
            </p:nvSpPr>
            <p:spPr bwMode="auto">
              <a:xfrm>
                <a:off x="2927" y="1861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Rectangle 937"/>
              <p:cNvSpPr>
                <a:spLocks noChangeArrowheads="1"/>
              </p:cNvSpPr>
              <p:nvPr/>
            </p:nvSpPr>
            <p:spPr bwMode="auto">
              <a:xfrm>
                <a:off x="3201" y="1968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Freeform 938"/>
              <p:cNvSpPr>
                <a:spLocks/>
              </p:cNvSpPr>
              <p:nvPr/>
            </p:nvSpPr>
            <p:spPr bwMode="auto">
              <a:xfrm>
                <a:off x="2927" y="1664"/>
                <a:ext cx="6" cy="149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149"/>
                  </a:cxn>
                  <a:cxn ang="0">
                    <a:pos x="4" y="148"/>
                  </a:cxn>
                  <a:cxn ang="0">
                    <a:pos x="4" y="5"/>
                  </a:cxn>
                </a:cxnLst>
                <a:rect l="0" t="0" r="r" b="b"/>
                <a:pathLst>
                  <a:path w="6" h="149">
                    <a:moveTo>
                      <a:pt x="4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149"/>
                    </a:lnTo>
                    <a:lnTo>
                      <a:pt x="4" y="148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939"/>
              <p:cNvSpPr>
                <a:spLocks/>
              </p:cNvSpPr>
              <p:nvPr/>
            </p:nvSpPr>
            <p:spPr bwMode="auto">
              <a:xfrm>
                <a:off x="3199" y="1664"/>
                <a:ext cx="6" cy="149"/>
              </a:xfrm>
              <a:custGeom>
                <a:avLst/>
                <a:gdLst/>
                <a:ahLst/>
                <a:cxnLst>
                  <a:cxn ang="0">
                    <a:pos x="2" y="148"/>
                  </a:cxn>
                  <a:cxn ang="0">
                    <a:pos x="6" y="149"/>
                  </a:cxn>
                  <a:cxn ang="0">
                    <a:pos x="6" y="5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148"/>
                  </a:cxn>
                </a:cxnLst>
                <a:rect l="0" t="0" r="r" b="b"/>
                <a:pathLst>
                  <a:path w="6" h="149">
                    <a:moveTo>
                      <a:pt x="2" y="148"/>
                    </a:moveTo>
                    <a:lnTo>
                      <a:pt x="6" y="149"/>
                    </a:lnTo>
                    <a:lnTo>
                      <a:pt x="6" y="5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14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940"/>
              <p:cNvSpPr>
                <a:spLocks/>
              </p:cNvSpPr>
              <p:nvPr/>
            </p:nvSpPr>
            <p:spPr bwMode="auto">
              <a:xfrm>
                <a:off x="2931" y="1664"/>
                <a:ext cx="270" cy="5"/>
              </a:xfrm>
              <a:custGeom>
                <a:avLst/>
                <a:gdLst/>
                <a:ahLst/>
                <a:cxnLst>
                  <a:cxn ang="0">
                    <a:pos x="270" y="5"/>
                  </a:cxn>
                  <a:cxn ang="0">
                    <a:pos x="268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70" y="5"/>
                  </a:cxn>
                </a:cxnLst>
                <a:rect l="0" t="0" r="r" b="b"/>
                <a:pathLst>
                  <a:path w="270" h="5">
                    <a:moveTo>
                      <a:pt x="270" y="5"/>
                    </a:moveTo>
                    <a:lnTo>
                      <a:pt x="268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70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Rectangle 941"/>
              <p:cNvSpPr>
                <a:spLocks noChangeArrowheads="1"/>
              </p:cNvSpPr>
              <p:nvPr/>
            </p:nvSpPr>
            <p:spPr bwMode="auto">
              <a:xfrm>
                <a:off x="2927" y="1857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Rectangle 942"/>
              <p:cNvSpPr>
                <a:spLocks noChangeArrowheads="1"/>
              </p:cNvSpPr>
              <p:nvPr/>
            </p:nvSpPr>
            <p:spPr bwMode="auto">
              <a:xfrm>
                <a:off x="3201" y="1857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943"/>
              <p:cNvSpPr>
                <a:spLocks/>
              </p:cNvSpPr>
              <p:nvPr/>
            </p:nvSpPr>
            <p:spPr bwMode="auto">
              <a:xfrm>
                <a:off x="2927" y="2071"/>
                <a:ext cx="278" cy="8"/>
              </a:xfrm>
              <a:custGeom>
                <a:avLst/>
                <a:gdLst/>
                <a:ahLst/>
                <a:cxnLst>
                  <a:cxn ang="0">
                    <a:pos x="278" y="4"/>
                  </a:cxn>
                  <a:cxn ang="0">
                    <a:pos x="278" y="0"/>
                  </a:cxn>
                  <a:cxn ang="0">
                    <a:pos x="274" y="0"/>
                  </a:cxn>
                  <a:cxn ang="0">
                    <a:pos x="274" y="4"/>
                  </a:cxn>
                  <a:cxn ang="0">
                    <a:pos x="250" y="4"/>
                  </a:cxn>
                  <a:cxn ang="0">
                    <a:pos x="248" y="6"/>
                  </a:cxn>
                  <a:cxn ang="0">
                    <a:pos x="30" y="6"/>
                  </a:cxn>
                  <a:cxn ang="0">
                    <a:pos x="28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275" y="8"/>
                  </a:cxn>
                  <a:cxn ang="0">
                    <a:pos x="277" y="7"/>
                  </a:cxn>
                  <a:cxn ang="0">
                    <a:pos x="278" y="6"/>
                  </a:cxn>
                  <a:cxn ang="0">
                    <a:pos x="278" y="4"/>
                  </a:cxn>
                </a:cxnLst>
                <a:rect l="0" t="0" r="r" b="b"/>
                <a:pathLst>
                  <a:path w="278" h="8">
                    <a:moveTo>
                      <a:pt x="278" y="4"/>
                    </a:moveTo>
                    <a:lnTo>
                      <a:pt x="278" y="0"/>
                    </a:lnTo>
                    <a:lnTo>
                      <a:pt x="274" y="0"/>
                    </a:lnTo>
                    <a:lnTo>
                      <a:pt x="274" y="4"/>
                    </a:lnTo>
                    <a:lnTo>
                      <a:pt x="250" y="4"/>
                    </a:lnTo>
                    <a:lnTo>
                      <a:pt x="248" y="6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275" y="8"/>
                    </a:lnTo>
                    <a:lnTo>
                      <a:pt x="277" y="7"/>
                    </a:lnTo>
                    <a:lnTo>
                      <a:pt x="278" y="6"/>
                    </a:lnTo>
                    <a:lnTo>
                      <a:pt x="278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Rectangle 944"/>
              <p:cNvSpPr>
                <a:spLocks noChangeArrowheads="1"/>
              </p:cNvSpPr>
              <p:nvPr/>
            </p:nvSpPr>
            <p:spPr bwMode="auto">
              <a:xfrm>
                <a:off x="3201" y="1964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Rectangle 945"/>
              <p:cNvSpPr>
                <a:spLocks noChangeArrowheads="1"/>
              </p:cNvSpPr>
              <p:nvPr/>
            </p:nvSpPr>
            <p:spPr bwMode="auto">
              <a:xfrm>
                <a:off x="2927" y="1964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Rectangle 946"/>
              <p:cNvSpPr>
                <a:spLocks noChangeArrowheads="1"/>
              </p:cNvSpPr>
              <p:nvPr/>
            </p:nvSpPr>
            <p:spPr bwMode="auto">
              <a:xfrm>
                <a:off x="2931" y="1968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Rectangle 947"/>
              <p:cNvSpPr>
                <a:spLocks noChangeArrowheads="1"/>
              </p:cNvSpPr>
              <p:nvPr/>
            </p:nvSpPr>
            <p:spPr bwMode="auto">
              <a:xfrm>
                <a:off x="3196" y="1968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Rectangle 948"/>
              <p:cNvSpPr>
                <a:spLocks noChangeArrowheads="1"/>
              </p:cNvSpPr>
              <p:nvPr/>
            </p:nvSpPr>
            <p:spPr bwMode="auto">
              <a:xfrm>
                <a:off x="2931" y="1861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949"/>
              <p:cNvSpPr>
                <a:spLocks/>
              </p:cNvSpPr>
              <p:nvPr/>
            </p:nvSpPr>
            <p:spPr bwMode="auto">
              <a:xfrm>
                <a:off x="2931" y="1669"/>
                <a:ext cx="270" cy="18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65" y="4"/>
                  </a:cxn>
                  <a:cxn ang="0">
                    <a:pos x="265" y="183"/>
                  </a:cxn>
                  <a:cxn ang="0">
                    <a:pos x="267" y="183"/>
                  </a:cxn>
                  <a:cxn ang="0">
                    <a:pos x="267" y="143"/>
                  </a:cxn>
                  <a:cxn ang="0">
                    <a:pos x="270" y="143"/>
                  </a:cxn>
                  <a:cxn ang="0">
                    <a:pos x="270" y="0"/>
                  </a:cxn>
                  <a:cxn ang="0">
                    <a:pos x="0" y="0"/>
                  </a:cxn>
                  <a:cxn ang="0">
                    <a:pos x="0" y="183"/>
                  </a:cxn>
                  <a:cxn ang="0">
                    <a:pos x="5" y="183"/>
                  </a:cxn>
                  <a:cxn ang="0">
                    <a:pos x="5" y="4"/>
                  </a:cxn>
                </a:cxnLst>
                <a:rect l="0" t="0" r="r" b="b"/>
                <a:pathLst>
                  <a:path w="270" h="183">
                    <a:moveTo>
                      <a:pt x="5" y="4"/>
                    </a:moveTo>
                    <a:lnTo>
                      <a:pt x="265" y="4"/>
                    </a:lnTo>
                    <a:lnTo>
                      <a:pt x="265" y="183"/>
                    </a:lnTo>
                    <a:lnTo>
                      <a:pt x="267" y="183"/>
                    </a:lnTo>
                    <a:lnTo>
                      <a:pt x="267" y="143"/>
                    </a:lnTo>
                    <a:lnTo>
                      <a:pt x="270" y="143"/>
                    </a:lnTo>
                    <a:lnTo>
                      <a:pt x="270" y="0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5" y="183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Rectangle 950"/>
              <p:cNvSpPr>
                <a:spLocks noChangeArrowheads="1"/>
              </p:cNvSpPr>
              <p:nvPr/>
            </p:nvSpPr>
            <p:spPr bwMode="auto">
              <a:xfrm>
                <a:off x="3196" y="1861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951"/>
              <p:cNvSpPr>
                <a:spLocks/>
              </p:cNvSpPr>
              <p:nvPr/>
            </p:nvSpPr>
            <p:spPr bwMode="auto">
              <a:xfrm>
                <a:off x="3196" y="1852"/>
                <a:ext cx="5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Rectangle 952"/>
              <p:cNvSpPr>
                <a:spLocks noChangeArrowheads="1"/>
              </p:cNvSpPr>
              <p:nvPr/>
            </p:nvSpPr>
            <p:spPr bwMode="auto">
              <a:xfrm>
                <a:off x="2931" y="1852"/>
                <a:ext cx="5" cy="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Rectangle 953"/>
              <p:cNvSpPr>
                <a:spLocks noChangeArrowheads="1"/>
              </p:cNvSpPr>
              <p:nvPr/>
            </p:nvSpPr>
            <p:spPr bwMode="auto">
              <a:xfrm>
                <a:off x="3134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Rectangle 954"/>
              <p:cNvSpPr>
                <a:spLocks noChangeArrowheads="1"/>
              </p:cNvSpPr>
              <p:nvPr/>
            </p:nvSpPr>
            <p:spPr bwMode="auto">
              <a:xfrm>
                <a:off x="3177" y="2071"/>
                <a:ext cx="2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Rectangle 955"/>
              <p:cNvSpPr>
                <a:spLocks noChangeArrowheads="1"/>
              </p:cNvSpPr>
              <p:nvPr/>
            </p:nvSpPr>
            <p:spPr bwMode="auto">
              <a:xfrm>
                <a:off x="3047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Freeform 956"/>
              <p:cNvSpPr>
                <a:spLocks/>
              </p:cNvSpPr>
              <p:nvPr/>
            </p:nvSpPr>
            <p:spPr bwMode="auto">
              <a:xfrm>
                <a:off x="2931" y="2071"/>
                <a:ext cx="24" cy="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4" y="4"/>
                  </a:cxn>
                  <a:cxn ang="0">
                    <a:pos x="24" y="3"/>
                  </a:cxn>
                  <a:cxn ang="0">
                    <a:pos x="24" y="0"/>
                  </a:cxn>
                </a:cxnLst>
                <a:rect l="0" t="0" r="r" b="b"/>
                <a:pathLst>
                  <a:path w="24" h="4">
                    <a:moveTo>
                      <a:pt x="2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Rectangle 957"/>
              <p:cNvSpPr>
                <a:spLocks noChangeArrowheads="1"/>
              </p:cNvSpPr>
              <p:nvPr/>
            </p:nvSpPr>
            <p:spPr bwMode="auto">
              <a:xfrm>
                <a:off x="3004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Rectangle 958"/>
              <p:cNvSpPr>
                <a:spLocks noChangeArrowheads="1"/>
              </p:cNvSpPr>
              <p:nvPr/>
            </p:nvSpPr>
            <p:spPr bwMode="auto">
              <a:xfrm>
                <a:off x="2961" y="2071"/>
                <a:ext cx="37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Rectangle 959"/>
              <p:cNvSpPr>
                <a:spLocks noChangeArrowheads="1"/>
              </p:cNvSpPr>
              <p:nvPr/>
            </p:nvSpPr>
            <p:spPr bwMode="auto">
              <a:xfrm>
                <a:off x="3091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Rectangle 960"/>
              <p:cNvSpPr>
                <a:spLocks noChangeArrowheads="1"/>
              </p:cNvSpPr>
              <p:nvPr/>
            </p:nvSpPr>
            <p:spPr bwMode="auto">
              <a:xfrm>
                <a:off x="2931" y="1964"/>
                <a:ext cx="5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Rectangle 961"/>
              <p:cNvSpPr>
                <a:spLocks noChangeArrowheads="1"/>
              </p:cNvSpPr>
              <p:nvPr/>
            </p:nvSpPr>
            <p:spPr bwMode="auto">
              <a:xfrm>
                <a:off x="3196" y="1964"/>
                <a:ext cx="5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962"/>
              <p:cNvSpPr>
                <a:spLocks/>
              </p:cNvSpPr>
              <p:nvPr/>
            </p:nvSpPr>
            <p:spPr bwMode="auto">
              <a:xfrm>
                <a:off x="2955" y="1692"/>
                <a:ext cx="46" cy="67"/>
              </a:xfrm>
              <a:custGeom>
                <a:avLst/>
                <a:gdLst/>
                <a:ahLst/>
                <a:cxnLst>
                  <a:cxn ang="0">
                    <a:pos x="2" y="67"/>
                  </a:cxn>
                  <a:cxn ang="0">
                    <a:pos x="46" y="67"/>
                  </a:cxn>
                  <a:cxn ang="0">
                    <a:pos x="43" y="64"/>
                  </a:cxn>
                  <a:cxn ang="0">
                    <a:pos x="43" y="61"/>
                  </a:cxn>
                  <a:cxn ang="0">
                    <a:pos x="6" y="61"/>
                  </a:cxn>
                  <a:cxn ang="0">
                    <a:pos x="6" y="6"/>
                  </a:cxn>
                  <a:cxn ang="0">
                    <a:pos x="43" y="6"/>
                  </a:cxn>
                  <a:cxn ang="0">
                    <a:pos x="43" y="3"/>
                  </a:cxn>
                  <a:cxn ang="0">
                    <a:pos x="4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</a:cxnLst>
                <a:rect l="0" t="0" r="r" b="b"/>
                <a:pathLst>
                  <a:path w="46" h="67">
                    <a:moveTo>
                      <a:pt x="2" y="67"/>
                    </a:moveTo>
                    <a:lnTo>
                      <a:pt x="46" y="67"/>
                    </a:lnTo>
                    <a:lnTo>
                      <a:pt x="43" y="64"/>
                    </a:lnTo>
                    <a:lnTo>
                      <a:pt x="43" y="61"/>
                    </a:lnTo>
                    <a:lnTo>
                      <a:pt x="6" y="61"/>
                    </a:lnTo>
                    <a:lnTo>
                      <a:pt x="6" y="6"/>
                    </a:lnTo>
                    <a:lnTo>
                      <a:pt x="43" y="6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4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963"/>
              <p:cNvSpPr>
                <a:spLocks/>
              </p:cNvSpPr>
              <p:nvPr/>
            </p:nvSpPr>
            <p:spPr bwMode="auto">
              <a:xfrm>
                <a:off x="3001" y="1692"/>
                <a:ext cx="4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6"/>
                  </a:cxn>
                  <a:cxn ang="0">
                    <a:pos x="41" y="6"/>
                  </a:cxn>
                  <a:cxn ang="0">
                    <a:pos x="41" y="3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</a:cxnLst>
                <a:rect l="0" t="0" r="r" b="b"/>
                <a:pathLst>
                  <a:path w="43" h="6">
                    <a:moveTo>
                      <a:pt x="3" y="3"/>
                    </a:moveTo>
                    <a:lnTo>
                      <a:pt x="3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964"/>
              <p:cNvSpPr>
                <a:spLocks/>
              </p:cNvSpPr>
              <p:nvPr/>
            </p:nvSpPr>
            <p:spPr bwMode="auto">
              <a:xfrm>
                <a:off x="3001" y="1753"/>
                <a:ext cx="43" cy="6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3"/>
                  </a:cxn>
                </a:cxnLst>
                <a:rect l="0" t="0" r="r" b="b"/>
                <a:pathLst>
                  <a:path w="43" h="6">
                    <a:moveTo>
                      <a:pt x="41" y="3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965"/>
              <p:cNvSpPr>
                <a:spLocks/>
              </p:cNvSpPr>
              <p:nvPr/>
            </p:nvSpPr>
            <p:spPr bwMode="auto">
              <a:xfrm>
                <a:off x="2998" y="1692"/>
                <a:ext cx="6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3" y="67"/>
                  </a:cxn>
                  <a:cxn ang="0">
                    <a:pos x="4" y="67"/>
                  </a:cxn>
                  <a:cxn ang="0">
                    <a:pos x="6" y="64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6" h="67">
                    <a:moveTo>
                      <a:pt x="0" y="3"/>
                    </a:moveTo>
                    <a:lnTo>
                      <a:pt x="0" y="64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6" y="64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966"/>
              <p:cNvSpPr>
                <a:spLocks/>
              </p:cNvSpPr>
              <p:nvPr/>
            </p:nvSpPr>
            <p:spPr bwMode="auto">
              <a:xfrm>
                <a:off x="3044" y="1753"/>
                <a:ext cx="43" cy="6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3"/>
                  </a:cxn>
                </a:cxnLst>
                <a:rect l="0" t="0" r="r" b="b"/>
                <a:pathLst>
                  <a:path w="43" h="6">
                    <a:moveTo>
                      <a:pt x="41" y="3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Freeform 967"/>
              <p:cNvSpPr>
                <a:spLocks/>
              </p:cNvSpPr>
              <p:nvPr/>
            </p:nvSpPr>
            <p:spPr bwMode="auto">
              <a:xfrm>
                <a:off x="3044" y="1692"/>
                <a:ext cx="4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6"/>
                  </a:cxn>
                  <a:cxn ang="0">
                    <a:pos x="41" y="6"/>
                  </a:cxn>
                  <a:cxn ang="0">
                    <a:pos x="41" y="3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</a:cxnLst>
                <a:rect l="0" t="0" r="r" b="b"/>
                <a:pathLst>
                  <a:path w="43" h="6">
                    <a:moveTo>
                      <a:pt x="3" y="3"/>
                    </a:moveTo>
                    <a:lnTo>
                      <a:pt x="3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Freeform 968"/>
              <p:cNvSpPr>
                <a:spLocks/>
              </p:cNvSpPr>
              <p:nvPr/>
            </p:nvSpPr>
            <p:spPr bwMode="auto">
              <a:xfrm>
                <a:off x="3042" y="1692"/>
                <a:ext cx="5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5" y="65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67">
                    <a:moveTo>
                      <a:pt x="0" y="3"/>
                    </a:moveTo>
                    <a:lnTo>
                      <a:pt x="0" y="64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5" y="65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Freeform 969"/>
              <p:cNvSpPr>
                <a:spLocks/>
              </p:cNvSpPr>
              <p:nvPr/>
            </p:nvSpPr>
            <p:spPr bwMode="auto">
              <a:xfrm>
                <a:off x="3087" y="1692"/>
                <a:ext cx="4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6"/>
                  </a:cxn>
                  <a:cxn ang="0">
                    <a:pos x="42" y="6"/>
                  </a:cxn>
                  <a:cxn ang="0">
                    <a:pos x="42" y="3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4" y="2"/>
                  </a:cxn>
                  <a:cxn ang="0">
                    <a:pos x="4" y="3"/>
                  </a:cxn>
                </a:cxnLst>
                <a:rect l="0" t="0" r="r" b="b"/>
                <a:pathLst>
                  <a:path w="44" h="6">
                    <a:moveTo>
                      <a:pt x="4" y="3"/>
                    </a:moveTo>
                    <a:lnTo>
                      <a:pt x="4" y="6"/>
                    </a:lnTo>
                    <a:lnTo>
                      <a:pt x="42" y="6"/>
                    </a:lnTo>
                    <a:lnTo>
                      <a:pt x="42" y="3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Freeform 970"/>
              <p:cNvSpPr>
                <a:spLocks/>
              </p:cNvSpPr>
              <p:nvPr/>
            </p:nvSpPr>
            <p:spPr bwMode="auto">
              <a:xfrm>
                <a:off x="3087" y="1753"/>
                <a:ext cx="44" cy="6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44" y="6"/>
                  </a:cxn>
                  <a:cxn ang="0">
                    <a:pos x="42" y="3"/>
                  </a:cxn>
                </a:cxnLst>
                <a:rect l="0" t="0" r="r" b="b"/>
                <a:pathLst>
                  <a:path w="44" h="6">
                    <a:moveTo>
                      <a:pt x="42" y="3"/>
                    </a:moveTo>
                    <a:lnTo>
                      <a:pt x="42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44" y="6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Freeform 971"/>
              <p:cNvSpPr>
                <a:spLocks/>
              </p:cNvSpPr>
              <p:nvPr/>
            </p:nvSpPr>
            <p:spPr bwMode="auto">
              <a:xfrm>
                <a:off x="3085" y="1692"/>
                <a:ext cx="6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5" y="67"/>
                  </a:cxn>
                  <a:cxn ang="0">
                    <a:pos x="6" y="65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6" h="67">
                    <a:moveTo>
                      <a:pt x="0" y="3"/>
                    </a:moveTo>
                    <a:lnTo>
                      <a:pt x="0" y="64"/>
                    </a:lnTo>
                    <a:lnTo>
                      <a:pt x="2" y="67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Freeform 972"/>
              <p:cNvSpPr>
                <a:spLocks/>
              </p:cNvSpPr>
              <p:nvPr/>
            </p:nvSpPr>
            <p:spPr bwMode="auto">
              <a:xfrm>
                <a:off x="3131" y="1692"/>
                <a:ext cx="46" cy="6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6"/>
                  </a:cxn>
                  <a:cxn ang="0">
                    <a:pos x="41" y="6"/>
                  </a:cxn>
                  <a:cxn ang="0">
                    <a:pos x="41" y="61"/>
                  </a:cxn>
                  <a:cxn ang="0">
                    <a:pos x="3" y="61"/>
                  </a:cxn>
                  <a:cxn ang="0">
                    <a:pos x="3" y="65"/>
                  </a:cxn>
                  <a:cxn ang="0">
                    <a:pos x="2" y="67"/>
                  </a:cxn>
                  <a:cxn ang="0">
                    <a:pos x="0" y="67"/>
                  </a:cxn>
                  <a:cxn ang="0">
                    <a:pos x="45" y="67"/>
                  </a:cxn>
                  <a:cxn ang="0">
                    <a:pos x="46" y="65"/>
                  </a:cxn>
                  <a:cxn ang="0">
                    <a:pos x="46" y="2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</a:cxnLst>
                <a:rect l="0" t="0" r="r" b="b"/>
                <a:pathLst>
                  <a:path w="46" h="67">
                    <a:moveTo>
                      <a:pt x="3" y="3"/>
                    </a:moveTo>
                    <a:lnTo>
                      <a:pt x="3" y="6"/>
                    </a:lnTo>
                    <a:lnTo>
                      <a:pt x="41" y="6"/>
                    </a:lnTo>
                    <a:lnTo>
                      <a:pt x="41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45" y="67"/>
                    </a:lnTo>
                    <a:lnTo>
                      <a:pt x="46" y="65"/>
                    </a:lnTo>
                    <a:lnTo>
                      <a:pt x="46" y="2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Freeform 973"/>
              <p:cNvSpPr>
                <a:spLocks/>
              </p:cNvSpPr>
              <p:nvPr/>
            </p:nvSpPr>
            <p:spPr bwMode="auto">
              <a:xfrm>
                <a:off x="3129" y="1692"/>
                <a:ext cx="5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5" y="65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67">
                    <a:moveTo>
                      <a:pt x="0" y="3"/>
                    </a:moveTo>
                    <a:lnTo>
                      <a:pt x="0" y="64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5" y="65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Freeform 974"/>
              <p:cNvSpPr>
                <a:spLocks/>
              </p:cNvSpPr>
              <p:nvPr/>
            </p:nvSpPr>
            <p:spPr bwMode="auto">
              <a:xfrm>
                <a:off x="2955" y="1772"/>
                <a:ext cx="46" cy="67"/>
              </a:xfrm>
              <a:custGeom>
                <a:avLst/>
                <a:gdLst/>
                <a:ahLst/>
                <a:cxnLst>
                  <a:cxn ang="0">
                    <a:pos x="2" y="67"/>
                  </a:cxn>
                  <a:cxn ang="0">
                    <a:pos x="46" y="67"/>
                  </a:cxn>
                  <a:cxn ang="0">
                    <a:pos x="45" y="67"/>
                  </a:cxn>
                  <a:cxn ang="0">
                    <a:pos x="43" y="66"/>
                  </a:cxn>
                  <a:cxn ang="0">
                    <a:pos x="43" y="61"/>
                  </a:cxn>
                  <a:cxn ang="0">
                    <a:pos x="6" y="61"/>
                  </a:cxn>
                  <a:cxn ang="0">
                    <a:pos x="6" y="5"/>
                  </a:cxn>
                  <a:cxn ang="0">
                    <a:pos x="43" y="5"/>
                  </a:cxn>
                  <a:cxn ang="0">
                    <a:pos x="43" y="2"/>
                  </a:cxn>
                  <a:cxn ang="0">
                    <a:pos x="4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2" y="67"/>
                  </a:cxn>
                </a:cxnLst>
                <a:rect l="0" t="0" r="r" b="b"/>
                <a:pathLst>
                  <a:path w="46" h="67">
                    <a:moveTo>
                      <a:pt x="2" y="67"/>
                    </a:moveTo>
                    <a:lnTo>
                      <a:pt x="46" y="67"/>
                    </a:lnTo>
                    <a:lnTo>
                      <a:pt x="45" y="67"/>
                    </a:lnTo>
                    <a:lnTo>
                      <a:pt x="43" y="66"/>
                    </a:lnTo>
                    <a:lnTo>
                      <a:pt x="43" y="61"/>
                    </a:lnTo>
                    <a:lnTo>
                      <a:pt x="6" y="61"/>
                    </a:lnTo>
                    <a:lnTo>
                      <a:pt x="6" y="5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1" y="67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Freeform 975"/>
              <p:cNvSpPr>
                <a:spLocks/>
              </p:cNvSpPr>
              <p:nvPr/>
            </p:nvSpPr>
            <p:spPr bwMode="auto">
              <a:xfrm>
                <a:off x="3001" y="1772"/>
                <a:ext cx="4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43" h="5">
                    <a:moveTo>
                      <a:pt x="3" y="2"/>
                    </a:moveTo>
                    <a:lnTo>
                      <a:pt x="3" y="5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Freeform 976"/>
              <p:cNvSpPr>
                <a:spLocks/>
              </p:cNvSpPr>
              <p:nvPr/>
            </p:nvSpPr>
            <p:spPr bwMode="auto">
              <a:xfrm>
                <a:off x="3001" y="1833"/>
                <a:ext cx="43" cy="6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2" y="6"/>
                  </a:cxn>
                  <a:cxn ang="0">
                    <a:pos x="41" y="5"/>
                  </a:cxn>
                  <a:cxn ang="0">
                    <a:pos x="41" y="2"/>
                  </a:cxn>
                </a:cxnLst>
                <a:rect l="0" t="0" r="r" b="b"/>
                <a:pathLst>
                  <a:path w="43" h="6">
                    <a:moveTo>
                      <a:pt x="41" y="2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5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Freeform 977"/>
              <p:cNvSpPr>
                <a:spLocks/>
              </p:cNvSpPr>
              <p:nvPr/>
            </p:nvSpPr>
            <p:spPr bwMode="auto">
              <a:xfrm>
                <a:off x="2998" y="1772"/>
                <a:ext cx="6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6" y="65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67">
                    <a:moveTo>
                      <a:pt x="0" y="2"/>
                    </a:moveTo>
                    <a:lnTo>
                      <a:pt x="0" y="66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6" y="6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Freeform 978"/>
              <p:cNvSpPr>
                <a:spLocks/>
              </p:cNvSpPr>
              <p:nvPr/>
            </p:nvSpPr>
            <p:spPr bwMode="auto">
              <a:xfrm>
                <a:off x="3044" y="1833"/>
                <a:ext cx="43" cy="6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2" y="6"/>
                  </a:cxn>
                  <a:cxn ang="0">
                    <a:pos x="41" y="5"/>
                  </a:cxn>
                  <a:cxn ang="0">
                    <a:pos x="41" y="2"/>
                  </a:cxn>
                </a:cxnLst>
                <a:rect l="0" t="0" r="r" b="b"/>
                <a:pathLst>
                  <a:path w="43" h="6">
                    <a:moveTo>
                      <a:pt x="41" y="2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5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Freeform 979"/>
              <p:cNvSpPr>
                <a:spLocks/>
              </p:cNvSpPr>
              <p:nvPr/>
            </p:nvSpPr>
            <p:spPr bwMode="auto">
              <a:xfrm>
                <a:off x="3044" y="1772"/>
                <a:ext cx="4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</a:cxnLst>
                <a:rect l="0" t="0" r="r" b="b"/>
                <a:pathLst>
                  <a:path w="43" h="5">
                    <a:moveTo>
                      <a:pt x="3" y="2"/>
                    </a:moveTo>
                    <a:lnTo>
                      <a:pt x="3" y="5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Freeform 980"/>
              <p:cNvSpPr>
                <a:spLocks/>
              </p:cNvSpPr>
              <p:nvPr/>
            </p:nvSpPr>
            <p:spPr bwMode="auto">
              <a:xfrm>
                <a:off x="3042" y="1772"/>
                <a:ext cx="5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4" y="67"/>
                  </a:cxn>
                  <a:cxn ang="0">
                    <a:pos x="5" y="66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67">
                    <a:moveTo>
                      <a:pt x="0" y="2"/>
                    </a:moveTo>
                    <a:lnTo>
                      <a:pt x="0" y="66"/>
                    </a:lnTo>
                    <a:lnTo>
                      <a:pt x="1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Freeform 981"/>
              <p:cNvSpPr>
                <a:spLocks/>
              </p:cNvSpPr>
              <p:nvPr/>
            </p:nvSpPr>
            <p:spPr bwMode="auto">
              <a:xfrm>
                <a:off x="3087" y="1833"/>
                <a:ext cx="44" cy="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42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44" y="6"/>
                  </a:cxn>
                  <a:cxn ang="0">
                    <a:pos x="43" y="6"/>
                  </a:cxn>
                  <a:cxn ang="0">
                    <a:pos x="42" y="5"/>
                  </a:cxn>
                  <a:cxn ang="0">
                    <a:pos x="42" y="2"/>
                  </a:cxn>
                </a:cxnLst>
                <a:rect l="0" t="0" r="r" b="b"/>
                <a:pathLst>
                  <a:path w="44" h="6">
                    <a:moveTo>
                      <a:pt x="42" y="2"/>
                    </a:moveTo>
                    <a:lnTo>
                      <a:pt x="42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2" y="5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Freeform 982"/>
              <p:cNvSpPr>
                <a:spLocks/>
              </p:cNvSpPr>
              <p:nvPr/>
            </p:nvSpPr>
            <p:spPr bwMode="auto">
              <a:xfrm>
                <a:off x="3087" y="1772"/>
                <a:ext cx="4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5"/>
                  </a:cxn>
                  <a:cxn ang="0">
                    <a:pos x="42" y="5"/>
                  </a:cxn>
                  <a:cxn ang="0">
                    <a:pos x="42" y="2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4" y="2"/>
                  </a:cxn>
                </a:cxnLst>
                <a:rect l="0" t="0" r="r" b="b"/>
                <a:pathLst>
                  <a:path w="44" h="5">
                    <a:moveTo>
                      <a:pt x="4" y="2"/>
                    </a:moveTo>
                    <a:lnTo>
                      <a:pt x="4" y="5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Freeform 983"/>
              <p:cNvSpPr>
                <a:spLocks/>
              </p:cNvSpPr>
              <p:nvPr/>
            </p:nvSpPr>
            <p:spPr bwMode="auto">
              <a:xfrm>
                <a:off x="3085" y="1772"/>
                <a:ext cx="6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5" y="67"/>
                  </a:cxn>
                  <a:cxn ang="0">
                    <a:pos x="6" y="66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67">
                    <a:moveTo>
                      <a:pt x="0" y="2"/>
                    </a:moveTo>
                    <a:lnTo>
                      <a:pt x="0" y="66"/>
                    </a:lnTo>
                    <a:lnTo>
                      <a:pt x="1" y="67"/>
                    </a:lnTo>
                    <a:lnTo>
                      <a:pt x="5" y="67"/>
                    </a:lnTo>
                    <a:lnTo>
                      <a:pt x="6" y="66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Freeform 984"/>
              <p:cNvSpPr>
                <a:spLocks/>
              </p:cNvSpPr>
              <p:nvPr/>
            </p:nvSpPr>
            <p:spPr bwMode="auto">
              <a:xfrm>
                <a:off x="3131" y="1772"/>
                <a:ext cx="46" cy="6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41" y="5"/>
                  </a:cxn>
                  <a:cxn ang="0">
                    <a:pos x="41" y="61"/>
                  </a:cxn>
                  <a:cxn ang="0">
                    <a:pos x="3" y="61"/>
                  </a:cxn>
                  <a:cxn ang="0">
                    <a:pos x="3" y="66"/>
                  </a:cxn>
                  <a:cxn ang="0">
                    <a:pos x="2" y="67"/>
                  </a:cxn>
                  <a:cxn ang="0">
                    <a:pos x="0" y="67"/>
                  </a:cxn>
                  <a:cxn ang="0">
                    <a:pos x="45" y="67"/>
                  </a:cxn>
                  <a:cxn ang="0">
                    <a:pos x="46" y="66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</a:cxnLst>
                <a:rect l="0" t="0" r="r" b="b"/>
                <a:pathLst>
                  <a:path w="46" h="67">
                    <a:moveTo>
                      <a:pt x="3" y="2"/>
                    </a:moveTo>
                    <a:lnTo>
                      <a:pt x="3" y="5"/>
                    </a:lnTo>
                    <a:lnTo>
                      <a:pt x="41" y="5"/>
                    </a:lnTo>
                    <a:lnTo>
                      <a:pt x="41" y="61"/>
                    </a:lnTo>
                    <a:lnTo>
                      <a:pt x="3" y="61"/>
                    </a:lnTo>
                    <a:lnTo>
                      <a:pt x="3" y="66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45" y="67"/>
                    </a:lnTo>
                    <a:lnTo>
                      <a:pt x="46" y="66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Freeform 985"/>
              <p:cNvSpPr>
                <a:spLocks/>
              </p:cNvSpPr>
              <p:nvPr/>
            </p:nvSpPr>
            <p:spPr bwMode="auto">
              <a:xfrm>
                <a:off x="3129" y="1772"/>
                <a:ext cx="5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4" y="67"/>
                  </a:cxn>
                  <a:cxn ang="0">
                    <a:pos x="5" y="66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67">
                    <a:moveTo>
                      <a:pt x="0" y="2"/>
                    </a:moveTo>
                    <a:lnTo>
                      <a:pt x="0" y="66"/>
                    </a:lnTo>
                    <a:lnTo>
                      <a:pt x="1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Freeform 986"/>
              <p:cNvSpPr>
                <a:spLocks/>
              </p:cNvSpPr>
              <p:nvPr/>
            </p:nvSpPr>
            <p:spPr bwMode="auto">
              <a:xfrm>
                <a:off x="2955" y="1851"/>
                <a:ext cx="46" cy="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45" y="1"/>
                  </a:cxn>
                  <a:cxn ang="0">
                    <a:pos x="45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1">
                    <a:moveTo>
                      <a:pt x="46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Freeform 987"/>
              <p:cNvSpPr>
                <a:spLocks/>
              </p:cNvSpPr>
              <p:nvPr/>
            </p:nvSpPr>
            <p:spPr bwMode="auto">
              <a:xfrm>
                <a:off x="2955" y="1861"/>
                <a:ext cx="46" cy="57"/>
              </a:xfrm>
              <a:custGeom>
                <a:avLst/>
                <a:gdLst/>
                <a:ahLst/>
                <a:cxnLst>
                  <a:cxn ang="0">
                    <a:pos x="43" y="55"/>
                  </a:cxn>
                  <a:cxn ang="0">
                    <a:pos x="43" y="51"/>
                  </a:cxn>
                  <a:cxn ang="0">
                    <a:pos x="6" y="5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46" y="57"/>
                  </a:cxn>
                  <a:cxn ang="0">
                    <a:pos x="43" y="55"/>
                  </a:cxn>
                </a:cxnLst>
                <a:rect l="0" t="0" r="r" b="b"/>
                <a:pathLst>
                  <a:path w="46" h="57">
                    <a:moveTo>
                      <a:pt x="43" y="55"/>
                    </a:moveTo>
                    <a:lnTo>
                      <a:pt x="43" y="51"/>
                    </a:lnTo>
                    <a:lnTo>
                      <a:pt x="6" y="5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46" y="57"/>
                    </a:lnTo>
                    <a:lnTo>
                      <a:pt x="43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Freeform 988"/>
              <p:cNvSpPr>
                <a:spLocks/>
              </p:cNvSpPr>
              <p:nvPr/>
            </p:nvSpPr>
            <p:spPr bwMode="auto">
              <a:xfrm>
                <a:off x="2955" y="1852"/>
                <a:ext cx="43" cy="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3" y="4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4"/>
                  </a:cxn>
                </a:cxnLst>
                <a:rect l="0" t="0" r="r" b="b"/>
                <a:pathLst>
                  <a:path w="43" h="9">
                    <a:moveTo>
                      <a:pt x="6" y="4"/>
                    </a:moveTo>
                    <a:lnTo>
                      <a:pt x="43" y="4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Freeform 989"/>
              <p:cNvSpPr>
                <a:spLocks/>
              </p:cNvSpPr>
              <p:nvPr/>
            </p:nvSpPr>
            <p:spPr bwMode="auto">
              <a:xfrm>
                <a:off x="3001" y="1912"/>
                <a:ext cx="43" cy="6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4"/>
                  </a:cxn>
                </a:cxnLst>
                <a:rect l="0" t="0" r="r" b="b"/>
                <a:pathLst>
                  <a:path w="43" h="6">
                    <a:moveTo>
                      <a:pt x="41" y="4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Freeform 990"/>
              <p:cNvSpPr>
                <a:spLocks/>
              </p:cNvSpPr>
              <p:nvPr/>
            </p:nvSpPr>
            <p:spPr bwMode="auto">
              <a:xfrm>
                <a:off x="3001" y="1851"/>
                <a:ext cx="4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2" y="1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43" h="1">
                    <a:moveTo>
                      <a:pt x="2" y="1"/>
                    </a:move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Freeform 991"/>
              <p:cNvSpPr>
                <a:spLocks/>
              </p:cNvSpPr>
              <p:nvPr/>
            </p:nvSpPr>
            <p:spPr bwMode="auto">
              <a:xfrm>
                <a:off x="3003" y="1852"/>
                <a:ext cx="39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9" h="4">
                    <a:moveTo>
                      <a:pt x="1" y="4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Freeform 992"/>
              <p:cNvSpPr>
                <a:spLocks/>
              </p:cNvSpPr>
              <p:nvPr/>
            </p:nvSpPr>
            <p:spPr bwMode="auto">
              <a:xfrm>
                <a:off x="2998" y="1861"/>
                <a:ext cx="6" cy="57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5"/>
                  </a:cxn>
                </a:cxnLst>
                <a:rect l="0" t="0" r="r" b="b"/>
                <a:pathLst>
                  <a:path w="6" h="57">
                    <a:moveTo>
                      <a:pt x="6" y="55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Freeform 993"/>
              <p:cNvSpPr>
                <a:spLocks/>
              </p:cNvSpPr>
              <p:nvPr/>
            </p:nvSpPr>
            <p:spPr bwMode="auto">
              <a:xfrm>
                <a:off x="2998" y="1851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Freeform 994"/>
              <p:cNvSpPr>
                <a:spLocks/>
              </p:cNvSpPr>
              <p:nvPr/>
            </p:nvSpPr>
            <p:spPr bwMode="auto">
              <a:xfrm>
                <a:off x="2998" y="1852"/>
                <a:ext cx="6" cy="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2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Freeform 995"/>
              <p:cNvSpPr>
                <a:spLocks/>
              </p:cNvSpPr>
              <p:nvPr/>
            </p:nvSpPr>
            <p:spPr bwMode="auto">
              <a:xfrm>
                <a:off x="3044" y="1912"/>
                <a:ext cx="43" cy="6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4"/>
                  </a:cxn>
                </a:cxnLst>
                <a:rect l="0" t="0" r="r" b="b"/>
                <a:pathLst>
                  <a:path w="43" h="6">
                    <a:moveTo>
                      <a:pt x="41" y="4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Freeform 996"/>
              <p:cNvSpPr>
                <a:spLocks/>
              </p:cNvSpPr>
              <p:nvPr/>
            </p:nvSpPr>
            <p:spPr bwMode="auto">
              <a:xfrm>
                <a:off x="3044" y="1851"/>
                <a:ext cx="4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2" y="1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43" h="1">
                    <a:moveTo>
                      <a:pt x="2" y="1"/>
                    </a:move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Freeform 997"/>
              <p:cNvSpPr>
                <a:spLocks/>
              </p:cNvSpPr>
              <p:nvPr/>
            </p:nvSpPr>
            <p:spPr bwMode="auto">
              <a:xfrm>
                <a:off x="3046" y="1852"/>
                <a:ext cx="39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9" h="4">
                    <a:moveTo>
                      <a:pt x="1" y="4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Freeform 998"/>
              <p:cNvSpPr>
                <a:spLocks/>
              </p:cNvSpPr>
              <p:nvPr/>
            </p:nvSpPr>
            <p:spPr bwMode="auto">
              <a:xfrm>
                <a:off x="3042" y="185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Freeform 999"/>
              <p:cNvSpPr>
                <a:spLocks/>
              </p:cNvSpPr>
              <p:nvPr/>
            </p:nvSpPr>
            <p:spPr bwMode="auto">
              <a:xfrm>
                <a:off x="3042" y="1861"/>
                <a:ext cx="5" cy="57"/>
              </a:xfrm>
              <a:custGeom>
                <a:avLst/>
                <a:gdLst/>
                <a:ahLst/>
                <a:cxnLst>
                  <a:cxn ang="0">
                    <a:pos x="5" y="5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5" y="56"/>
                  </a:cxn>
                  <a:cxn ang="0">
                    <a:pos x="5" y="55"/>
                  </a:cxn>
                </a:cxnLst>
                <a:rect l="0" t="0" r="r" b="b"/>
                <a:pathLst>
                  <a:path w="5" h="57">
                    <a:moveTo>
                      <a:pt x="5" y="5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5" y="56"/>
                    </a:lnTo>
                    <a:lnTo>
                      <a:pt x="5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Freeform 1000"/>
              <p:cNvSpPr>
                <a:spLocks/>
              </p:cNvSpPr>
              <p:nvPr/>
            </p:nvSpPr>
            <p:spPr bwMode="auto">
              <a:xfrm>
                <a:off x="3042" y="1852"/>
                <a:ext cx="5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5" y="2"/>
                  </a:cxn>
                </a:cxnLst>
                <a:rect l="0" t="0" r="r" b="b"/>
                <a:pathLst>
                  <a:path w="5" h="9">
                    <a:moveTo>
                      <a:pt x="5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1001"/>
              <p:cNvSpPr>
                <a:spLocks/>
              </p:cNvSpPr>
              <p:nvPr/>
            </p:nvSpPr>
            <p:spPr bwMode="auto">
              <a:xfrm>
                <a:off x="3087" y="1912"/>
                <a:ext cx="44" cy="6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42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44" y="6"/>
                  </a:cxn>
                  <a:cxn ang="0">
                    <a:pos x="42" y="4"/>
                  </a:cxn>
                </a:cxnLst>
                <a:rect l="0" t="0" r="r" b="b"/>
                <a:pathLst>
                  <a:path w="44" h="6">
                    <a:moveTo>
                      <a:pt x="42" y="4"/>
                    </a:moveTo>
                    <a:lnTo>
                      <a:pt x="42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44" y="6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1002"/>
              <p:cNvSpPr>
                <a:spLocks/>
              </p:cNvSpPr>
              <p:nvPr/>
            </p:nvSpPr>
            <p:spPr bwMode="auto">
              <a:xfrm>
                <a:off x="3087" y="1851"/>
                <a:ext cx="44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</a:cxnLst>
                <a:rect l="0" t="0" r="r" b="b"/>
                <a:pathLst>
                  <a:path w="44" h="1">
                    <a:moveTo>
                      <a:pt x="3" y="1"/>
                    </a:moveTo>
                    <a:lnTo>
                      <a:pt x="43" y="1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Freeform 1003"/>
              <p:cNvSpPr>
                <a:spLocks/>
              </p:cNvSpPr>
              <p:nvPr/>
            </p:nvSpPr>
            <p:spPr bwMode="auto">
              <a:xfrm>
                <a:off x="3090" y="1852"/>
                <a:ext cx="39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9" h="4">
                    <a:moveTo>
                      <a:pt x="1" y="4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Freeform 1004"/>
              <p:cNvSpPr>
                <a:spLocks/>
              </p:cNvSpPr>
              <p:nvPr/>
            </p:nvSpPr>
            <p:spPr bwMode="auto">
              <a:xfrm>
                <a:off x="3085" y="1851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Freeform 1005"/>
              <p:cNvSpPr>
                <a:spLocks/>
              </p:cNvSpPr>
              <p:nvPr/>
            </p:nvSpPr>
            <p:spPr bwMode="auto">
              <a:xfrm>
                <a:off x="3085" y="1861"/>
                <a:ext cx="6" cy="57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5" y="57"/>
                  </a:cxn>
                  <a:cxn ang="0">
                    <a:pos x="6" y="56"/>
                  </a:cxn>
                  <a:cxn ang="0">
                    <a:pos x="6" y="55"/>
                  </a:cxn>
                </a:cxnLst>
                <a:rect l="0" t="0" r="r" b="b"/>
                <a:pathLst>
                  <a:path w="6" h="57">
                    <a:moveTo>
                      <a:pt x="6" y="55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5" y="57"/>
                    </a:lnTo>
                    <a:lnTo>
                      <a:pt x="6" y="56"/>
                    </a:lnTo>
                    <a:lnTo>
                      <a:pt x="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Freeform 1006"/>
              <p:cNvSpPr>
                <a:spLocks/>
              </p:cNvSpPr>
              <p:nvPr/>
            </p:nvSpPr>
            <p:spPr bwMode="auto">
              <a:xfrm>
                <a:off x="3085" y="1852"/>
                <a:ext cx="6" cy="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2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1007"/>
              <p:cNvSpPr>
                <a:spLocks/>
              </p:cNvSpPr>
              <p:nvPr/>
            </p:nvSpPr>
            <p:spPr bwMode="auto">
              <a:xfrm>
                <a:off x="3131" y="1861"/>
                <a:ext cx="46" cy="57"/>
              </a:xfrm>
              <a:custGeom>
                <a:avLst/>
                <a:gdLst/>
                <a:ahLst/>
                <a:cxnLst>
                  <a:cxn ang="0">
                    <a:pos x="41" y="51"/>
                  </a:cxn>
                  <a:cxn ang="0">
                    <a:pos x="3" y="51"/>
                  </a:cxn>
                  <a:cxn ang="0">
                    <a:pos x="3" y="56"/>
                  </a:cxn>
                  <a:cxn ang="0">
                    <a:pos x="2" y="57"/>
                  </a:cxn>
                  <a:cxn ang="0">
                    <a:pos x="0" y="57"/>
                  </a:cxn>
                  <a:cxn ang="0">
                    <a:pos x="45" y="57"/>
                  </a:cxn>
                  <a:cxn ang="0">
                    <a:pos x="46" y="56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41" y="51"/>
                  </a:cxn>
                </a:cxnLst>
                <a:rect l="0" t="0" r="r" b="b"/>
                <a:pathLst>
                  <a:path w="46" h="57">
                    <a:moveTo>
                      <a:pt x="41" y="51"/>
                    </a:moveTo>
                    <a:lnTo>
                      <a:pt x="3" y="51"/>
                    </a:lnTo>
                    <a:lnTo>
                      <a:pt x="3" y="56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45" y="57"/>
                    </a:lnTo>
                    <a:lnTo>
                      <a:pt x="46" y="56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5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1008"/>
              <p:cNvSpPr>
                <a:spLocks/>
              </p:cNvSpPr>
              <p:nvPr/>
            </p:nvSpPr>
            <p:spPr bwMode="auto">
              <a:xfrm>
                <a:off x="3131" y="1851"/>
                <a:ext cx="46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46" h="1">
                    <a:moveTo>
                      <a:pt x="2" y="1"/>
                    </a:moveTo>
                    <a:lnTo>
                      <a:pt x="46" y="1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1009"/>
              <p:cNvSpPr>
                <a:spLocks/>
              </p:cNvSpPr>
              <p:nvPr/>
            </p:nvSpPr>
            <p:spPr bwMode="auto">
              <a:xfrm>
                <a:off x="3133" y="1852"/>
                <a:ext cx="44" cy="9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39" y="4"/>
                  </a:cxn>
                  <a:cxn ang="0">
                    <a:pos x="39" y="9"/>
                  </a:cxn>
                  <a:cxn ang="0">
                    <a:pos x="44" y="9"/>
                  </a:cxn>
                  <a:cxn ang="0">
                    <a:pos x="44" y="0"/>
                  </a:cxn>
                </a:cxnLst>
                <a:rect l="0" t="0" r="r" b="b"/>
                <a:pathLst>
                  <a:path w="44" h="9">
                    <a:moveTo>
                      <a:pt x="44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39" y="4"/>
                    </a:lnTo>
                    <a:lnTo>
                      <a:pt x="39" y="9"/>
                    </a:lnTo>
                    <a:lnTo>
                      <a:pt x="44" y="9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6" name="Freeform 1011"/>
            <p:cNvSpPr>
              <a:spLocks/>
            </p:cNvSpPr>
            <p:nvPr/>
          </p:nvSpPr>
          <p:spPr bwMode="auto">
            <a:xfrm>
              <a:off x="4967288" y="2938463"/>
              <a:ext cx="6350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1012"/>
            <p:cNvSpPr>
              <a:spLocks/>
            </p:cNvSpPr>
            <p:nvPr/>
          </p:nvSpPr>
          <p:spPr bwMode="auto">
            <a:xfrm>
              <a:off x="4967288" y="2954338"/>
              <a:ext cx="7938" cy="90488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5"/>
                </a:cxn>
                <a:cxn ang="0">
                  <a:pos x="2" y="57"/>
                </a:cxn>
                <a:cxn ang="0">
                  <a:pos x="4" y="57"/>
                </a:cxn>
                <a:cxn ang="0">
                  <a:pos x="5" y="56"/>
                </a:cxn>
                <a:cxn ang="0">
                  <a:pos x="5" y="55"/>
                </a:cxn>
              </a:cxnLst>
              <a:rect l="0" t="0" r="r" b="b"/>
              <a:pathLst>
                <a:path w="5" h="57">
                  <a:moveTo>
                    <a:pt x="5" y="5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5" y="56"/>
                  </a:lnTo>
                  <a:lnTo>
                    <a:pt x="5" y="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1013"/>
            <p:cNvSpPr>
              <a:spLocks/>
            </p:cNvSpPr>
            <p:nvPr/>
          </p:nvSpPr>
          <p:spPr bwMode="auto">
            <a:xfrm>
              <a:off x="4967288" y="2940051"/>
              <a:ext cx="7938" cy="142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5" h="9">
                  <a:moveTo>
                    <a:pt x="0" y="2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1014"/>
            <p:cNvSpPr>
              <a:spLocks/>
            </p:cNvSpPr>
            <p:nvPr/>
          </p:nvSpPr>
          <p:spPr bwMode="auto">
            <a:xfrm>
              <a:off x="4691063" y="3065463"/>
              <a:ext cx="73025" cy="5238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43" y="5"/>
                </a:cxn>
                <a:cxn ang="0">
                  <a:pos x="43" y="2"/>
                </a:cxn>
                <a:cxn ang="0">
                  <a:pos x="4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6" y="5"/>
                </a:cxn>
              </a:cxnLst>
              <a:rect l="0" t="0" r="r" b="b"/>
              <a:pathLst>
                <a:path w="46" h="33">
                  <a:moveTo>
                    <a:pt x="6" y="5"/>
                  </a:moveTo>
                  <a:lnTo>
                    <a:pt x="43" y="5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1015"/>
            <p:cNvSpPr>
              <a:spLocks/>
            </p:cNvSpPr>
            <p:nvPr/>
          </p:nvSpPr>
          <p:spPr bwMode="auto">
            <a:xfrm>
              <a:off x="4691063" y="3124201"/>
              <a:ext cx="73025" cy="46038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3" y="24"/>
                </a:cxn>
                <a:cxn ang="0">
                  <a:pos x="6" y="2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6" y="29"/>
                </a:cxn>
                <a:cxn ang="0">
                  <a:pos x="43" y="27"/>
                </a:cxn>
              </a:cxnLst>
              <a:rect l="0" t="0" r="r" b="b"/>
              <a:pathLst>
                <a:path w="46" h="29">
                  <a:moveTo>
                    <a:pt x="43" y="27"/>
                  </a:moveTo>
                  <a:lnTo>
                    <a:pt x="43" y="24"/>
                  </a:lnTo>
                  <a:lnTo>
                    <a:pt x="6" y="2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6" y="29"/>
                  </a:lnTo>
                  <a:lnTo>
                    <a:pt x="43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Rectangle 1016"/>
            <p:cNvSpPr>
              <a:spLocks noChangeArrowheads="1"/>
            </p:cNvSpPr>
            <p:nvPr/>
          </p:nvSpPr>
          <p:spPr bwMode="auto">
            <a:xfrm>
              <a:off x="4691063" y="3117851"/>
              <a:ext cx="9525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017"/>
            <p:cNvSpPr>
              <a:spLocks/>
            </p:cNvSpPr>
            <p:nvPr/>
          </p:nvSpPr>
          <p:spPr bwMode="auto">
            <a:xfrm>
              <a:off x="4764088" y="3065463"/>
              <a:ext cx="68263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2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</a:cxnLst>
              <a:rect l="0" t="0" r="r" b="b"/>
              <a:pathLst>
                <a:path w="43" h="5">
                  <a:moveTo>
                    <a:pt x="3" y="2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1018"/>
            <p:cNvSpPr>
              <a:spLocks/>
            </p:cNvSpPr>
            <p:nvPr/>
          </p:nvSpPr>
          <p:spPr bwMode="auto">
            <a:xfrm>
              <a:off x="4764088" y="3162301"/>
              <a:ext cx="68263" cy="7938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43" y="5"/>
                </a:cxn>
                <a:cxn ang="0">
                  <a:pos x="41" y="3"/>
                </a:cxn>
              </a:cxnLst>
              <a:rect l="0" t="0" r="r" b="b"/>
              <a:pathLst>
                <a:path w="43" h="5">
                  <a:moveTo>
                    <a:pt x="41" y="3"/>
                  </a:moveTo>
                  <a:lnTo>
                    <a:pt x="41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1019"/>
            <p:cNvSpPr>
              <a:spLocks/>
            </p:cNvSpPr>
            <p:nvPr/>
          </p:nvSpPr>
          <p:spPr bwMode="auto">
            <a:xfrm>
              <a:off x="4759325" y="3065463"/>
              <a:ext cx="9525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33">
                  <a:moveTo>
                    <a:pt x="0" y="2"/>
                  </a:moveTo>
                  <a:lnTo>
                    <a:pt x="0" y="33"/>
                  </a:lnTo>
                  <a:lnTo>
                    <a:pt x="6" y="3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020"/>
            <p:cNvSpPr>
              <a:spLocks/>
            </p:cNvSpPr>
            <p:nvPr/>
          </p:nvSpPr>
          <p:spPr bwMode="auto">
            <a:xfrm>
              <a:off x="4759325" y="3124201"/>
              <a:ext cx="9525" cy="46038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29"/>
                </a:cxn>
                <a:cxn ang="0">
                  <a:pos x="6" y="27"/>
                </a:cxn>
              </a:cxnLst>
              <a:rect l="0" t="0" r="r" b="b"/>
              <a:pathLst>
                <a:path w="6" h="29">
                  <a:moveTo>
                    <a:pt x="6" y="2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Rectangle 1021"/>
            <p:cNvSpPr>
              <a:spLocks noChangeArrowheads="1"/>
            </p:cNvSpPr>
            <p:nvPr/>
          </p:nvSpPr>
          <p:spPr bwMode="auto">
            <a:xfrm>
              <a:off x="4759325" y="3117851"/>
              <a:ext cx="9525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1022"/>
            <p:cNvSpPr>
              <a:spLocks/>
            </p:cNvSpPr>
            <p:nvPr/>
          </p:nvSpPr>
          <p:spPr bwMode="auto">
            <a:xfrm>
              <a:off x="4832350" y="3162301"/>
              <a:ext cx="68263" cy="7938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43" y="5"/>
                </a:cxn>
                <a:cxn ang="0">
                  <a:pos x="41" y="3"/>
                </a:cxn>
              </a:cxnLst>
              <a:rect l="0" t="0" r="r" b="b"/>
              <a:pathLst>
                <a:path w="43" h="5">
                  <a:moveTo>
                    <a:pt x="41" y="3"/>
                  </a:moveTo>
                  <a:lnTo>
                    <a:pt x="41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1023"/>
            <p:cNvSpPr>
              <a:spLocks/>
            </p:cNvSpPr>
            <p:nvPr/>
          </p:nvSpPr>
          <p:spPr bwMode="auto">
            <a:xfrm>
              <a:off x="4832350" y="3065463"/>
              <a:ext cx="68263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2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2"/>
                </a:cxn>
              </a:cxnLst>
              <a:rect l="0" t="0" r="r" b="b"/>
              <a:pathLst>
                <a:path w="43" h="5">
                  <a:moveTo>
                    <a:pt x="3" y="2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024"/>
            <p:cNvSpPr>
              <a:spLocks/>
            </p:cNvSpPr>
            <p:nvPr/>
          </p:nvSpPr>
          <p:spPr bwMode="auto">
            <a:xfrm>
              <a:off x="4829175" y="3065463"/>
              <a:ext cx="7938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5" y="3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33">
                  <a:moveTo>
                    <a:pt x="0" y="2"/>
                  </a:moveTo>
                  <a:lnTo>
                    <a:pt x="0" y="33"/>
                  </a:lnTo>
                  <a:lnTo>
                    <a:pt x="5" y="3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025"/>
            <p:cNvSpPr>
              <a:spLocks/>
            </p:cNvSpPr>
            <p:nvPr/>
          </p:nvSpPr>
          <p:spPr bwMode="auto">
            <a:xfrm>
              <a:off x="4829175" y="3124201"/>
              <a:ext cx="7938" cy="46038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9"/>
                </a:cxn>
                <a:cxn ang="0">
                  <a:pos x="5" y="28"/>
                </a:cxn>
                <a:cxn ang="0">
                  <a:pos x="5" y="27"/>
                </a:cxn>
              </a:cxnLst>
              <a:rect l="0" t="0" r="r" b="b"/>
              <a:pathLst>
                <a:path w="5" h="29">
                  <a:moveTo>
                    <a:pt x="5" y="2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5" y="28"/>
                  </a:lnTo>
                  <a:lnTo>
                    <a:pt x="5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Rectangle 1026"/>
            <p:cNvSpPr>
              <a:spLocks noChangeArrowheads="1"/>
            </p:cNvSpPr>
            <p:nvPr/>
          </p:nvSpPr>
          <p:spPr bwMode="auto">
            <a:xfrm>
              <a:off x="4829175" y="3117851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027"/>
            <p:cNvSpPr>
              <a:spLocks/>
            </p:cNvSpPr>
            <p:nvPr/>
          </p:nvSpPr>
          <p:spPr bwMode="auto">
            <a:xfrm>
              <a:off x="4900613" y="3065463"/>
              <a:ext cx="69850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5"/>
                </a:cxn>
                <a:cxn ang="0">
                  <a:pos x="42" y="5"/>
                </a:cxn>
                <a:cxn ang="0">
                  <a:pos x="42" y="2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2"/>
                </a:cxn>
              </a:cxnLst>
              <a:rect l="0" t="0" r="r" b="b"/>
              <a:pathLst>
                <a:path w="44" h="5">
                  <a:moveTo>
                    <a:pt x="4" y="2"/>
                  </a:moveTo>
                  <a:lnTo>
                    <a:pt x="4" y="5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028"/>
            <p:cNvSpPr>
              <a:spLocks/>
            </p:cNvSpPr>
            <p:nvPr/>
          </p:nvSpPr>
          <p:spPr bwMode="auto">
            <a:xfrm>
              <a:off x="4900613" y="3162301"/>
              <a:ext cx="69850" cy="79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2" y="3"/>
                </a:cxn>
              </a:cxnLst>
              <a:rect l="0" t="0" r="r" b="b"/>
              <a:pathLst>
                <a:path w="44" h="5">
                  <a:moveTo>
                    <a:pt x="42" y="3"/>
                  </a:moveTo>
                  <a:lnTo>
                    <a:pt x="42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44" y="5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029"/>
            <p:cNvSpPr>
              <a:spLocks/>
            </p:cNvSpPr>
            <p:nvPr/>
          </p:nvSpPr>
          <p:spPr bwMode="auto">
            <a:xfrm>
              <a:off x="4897438" y="3065463"/>
              <a:ext cx="9525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6" h="33">
                  <a:moveTo>
                    <a:pt x="0" y="2"/>
                  </a:moveTo>
                  <a:lnTo>
                    <a:pt x="0" y="33"/>
                  </a:lnTo>
                  <a:lnTo>
                    <a:pt x="6" y="33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030"/>
            <p:cNvSpPr>
              <a:spLocks/>
            </p:cNvSpPr>
            <p:nvPr/>
          </p:nvSpPr>
          <p:spPr bwMode="auto">
            <a:xfrm>
              <a:off x="4897438" y="3124201"/>
              <a:ext cx="9525" cy="46038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5" y="29"/>
                </a:cxn>
                <a:cxn ang="0">
                  <a:pos x="6" y="28"/>
                </a:cxn>
                <a:cxn ang="0">
                  <a:pos x="6" y="27"/>
                </a:cxn>
              </a:cxnLst>
              <a:rect l="0" t="0" r="r" b="b"/>
              <a:pathLst>
                <a:path w="6" h="29">
                  <a:moveTo>
                    <a:pt x="6" y="2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Rectangle 1031"/>
            <p:cNvSpPr>
              <a:spLocks noChangeArrowheads="1"/>
            </p:cNvSpPr>
            <p:nvPr/>
          </p:nvSpPr>
          <p:spPr bwMode="auto">
            <a:xfrm>
              <a:off x="4897438" y="3117851"/>
              <a:ext cx="9525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032"/>
            <p:cNvSpPr>
              <a:spLocks/>
            </p:cNvSpPr>
            <p:nvPr/>
          </p:nvSpPr>
          <p:spPr bwMode="auto">
            <a:xfrm>
              <a:off x="4970463" y="3124201"/>
              <a:ext cx="73025" cy="46038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3" y="24"/>
                </a:cxn>
                <a:cxn ang="0">
                  <a:pos x="3" y="28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5" y="29"/>
                </a:cxn>
                <a:cxn ang="0">
                  <a:pos x="46" y="28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41" y="24"/>
                </a:cxn>
              </a:cxnLst>
              <a:rect l="0" t="0" r="r" b="b"/>
              <a:pathLst>
                <a:path w="46" h="29">
                  <a:moveTo>
                    <a:pt x="41" y="24"/>
                  </a:moveTo>
                  <a:lnTo>
                    <a:pt x="3" y="24"/>
                  </a:lnTo>
                  <a:lnTo>
                    <a:pt x="3" y="28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033"/>
            <p:cNvSpPr>
              <a:spLocks/>
            </p:cNvSpPr>
            <p:nvPr/>
          </p:nvSpPr>
          <p:spPr bwMode="auto">
            <a:xfrm>
              <a:off x="4970463" y="3065463"/>
              <a:ext cx="73025" cy="5238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33"/>
                </a:cxn>
                <a:cxn ang="0">
                  <a:pos x="46" y="33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2"/>
                </a:cxn>
              </a:cxnLst>
              <a:rect l="0" t="0" r="r" b="b"/>
              <a:pathLst>
                <a:path w="46" h="33">
                  <a:moveTo>
                    <a:pt x="3" y="2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Rectangle 1034"/>
            <p:cNvSpPr>
              <a:spLocks noChangeArrowheads="1"/>
            </p:cNvSpPr>
            <p:nvPr/>
          </p:nvSpPr>
          <p:spPr bwMode="auto">
            <a:xfrm>
              <a:off x="5035550" y="3117851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035"/>
            <p:cNvSpPr>
              <a:spLocks/>
            </p:cNvSpPr>
            <p:nvPr/>
          </p:nvSpPr>
          <p:spPr bwMode="auto">
            <a:xfrm>
              <a:off x="4967288" y="3065463"/>
              <a:ext cx="7938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5" y="3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33">
                  <a:moveTo>
                    <a:pt x="0" y="2"/>
                  </a:moveTo>
                  <a:lnTo>
                    <a:pt x="0" y="33"/>
                  </a:lnTo>
                  <a:lnTo>
                    <a:pt x="5" y="3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036"/>
            <p:cNvSpPr>
              <a:spLocks/>
            </p:cNvSpPr>
            <p:nvPr/>
          </p:nvSpPr>
          <p:spPr bwMode="auto">
            <a:xfrm>
              <a:off x="4967288" y="3124201"/>
              <a:ext cx="7938" cy="46038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9"/>
                </a:cxn>
                <a:cxn ang="0">
                  <a:pos x="5" y="28"/>
                </a:cxn>
                <a:cxn ang="0">
                  <a:pos x="5" y="27"/>
                </a:cxn>
              </a:cxnLst>
              <a:rect l="0" t="0" r="r" b="b"/>
              <a:pathLst>
                <a:path w="5" h="29">
                  <a:moveTo>
                    <a:pt x="5" y="2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5" y="28"/>
                  </a:lnTo>
                  <a:lnTo>
                    <a:pt x="5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Rectangle 1037"/>
            <p:cNvSpPr>
              <a:spLocks noChangeArrowheads="1"/>
            </p:cNvSpPr>
            <p:nvPr/>
          </p:nvSpPr>
          <p:spPr bwMode="auto">
            <a:xfrm>
              <a:off x="4967288" y="3117851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1038"/>
            <p:cNvSpPr>
              <a:spLocks/>
            </p:cNvSpPr>
            <p:nvPr/>
          </p:nvSpPr>
          <p:spPr bwMode="auto">
            <a:xfrm>
              <a:off x="4691063" y="3190876"/>
              <a:ext cx="73025" cy="9683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1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5"/>
                </a:cxn>
                <a:cxn ang="0">
                  <a:pos x="43" y="5"/>
                </a:cxn>
              </a:cxnLst>
              <a:rect l="0" t="0" r="r" b="b"/>
              <a:pathLst>
                <a:path w="46" h="61">
                  <a:moveTo>
                    <a:pt x="43" y="5"/>
                  </a:moveTo>
                  <a:lnTo>
                    <a:pt x="43" y="1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6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1039"/>
            <p:cNvSpPr>
              <a:spLocks/>
            </p:cNvSpPr>
            <p:nvPr/>
          </p:nvSpPr>
          <p:spPr bwMode="auto">
            <a:xfrm>
              <a:off x="4691063" y="3294063"/>
              <a:ext cx="73025" cy="31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6" y="2"/>
                </a:cxn>
                <a:cxn ang="0">
                  <a:pos x="43" y="0"/>
                </a:cxn>
              </a:cxnLst>
              <a:rect l="0" t="0" r="r" b="b"/>
              <a:pathLst>
                <a:path w="46" h="2">
                  <a:moveTo>
                    <a:pt x="4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6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1040"/>
            <p:cNvSpPr>
              <a:spLocks/>
            </p:cNvSpPr>
            <p:nvPr/>
          </p:nvSpPr>
          <p:spPr bwMode="auto">
            <a:xfrm>
              <a:off x="4691063" y="3287713"/>
              <a:ext cx="68263" cy="635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3" y="4"/>
                </a:cxn>
                <a:cxn ang="0">
                  <a:pos x="43" y="3"/>
                </a:cxn>
              </a:cxnLst>
              <a:rect l="0" t="0" r="r" b="b"/>
              <a:pathLst>
                <a:path w="43" h="4">
                  <a:moveTo>
                    <a:pt x="43" y="3"/>
                  </a:moveTo>
                  <a:lnTo>
                    <a:pt x="43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3" y="4"/>
                  </a:lnTo>
                  <a:lnTo>
                    <a:pt x="43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1041"/>
            <p:cNvSpPr>
              <a:spLocks/>
            </p:cNvSpPr>
            <p:nvPr/>
          </p:nvSpPr>
          <p:spPr bwMode="auto">
            <a:xfrm>
              <a:off x="4764088" y="3190876"/>
              <a:ext cx="68263" cy="793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1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3"/>
                </a:cxn>
              </a:cxnLst>
              <a:rect l="0" t="0" r="r" b="b"/>
              <a:pathLst>
                <a:path w="43" h="5">
                  <a:moveTo>
                    <a:pt x="3" y="3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042"/>
            <p:cNvSpPr>
              <a:spLocks/>
            </p:cNvSpPr>
            <p:nvPr/>
          </p:nvSpPr>
          <p:spPr bwMode="auto">
            <a:xfrm>
              <a:off x="4764088" y="3294063"/>
              <a:ext cx="68263" cy="31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3" y="2"/>
                </a:cxn>
                <a:cxn ang="0">
                  <a:pos x="41" y="0"/>
                </a:cxn>
              </a:cxnLst>
              <a:rect l="0" t="0" r="r" b="b"/>
              <a:pathLst>
                <a:path w="43" h="2">
                  <a:moveTo>
                    <a:pt x="41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043"/>
            <p:cNvSpPr>
              <a:spLocks/>
            </p:cNvSpPr>
            <p:nvPr/>
          </p:nvSpPr>
          <p:spPr bwMode="auto">
            <a:xfrm>
              <a:off x="4767263" y="3289301"/>
              <a:ext cx="61913" cy="476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9" y="3"/>
                </a:cxn>
                <a:cxn ang="0">
                  <a:pos x="39" y="2"/>
                </a:cxn>
                <a:cxn ang="0">
                  <a:pos x="39" y="0"/>
                </a:cxn>
              </a:cxnLst>
              <a:rect l="0" t="0" r="r" b="b"/>
              <a:pathLst>
                <a:path w="39" h="3">
                  <a:moveTo>
                    <a:pt x="39" y="0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1044"/>
            <p:cNvSpPr>
              <a:spLocks/>
            </p:cNvSpPr>
            <p:nvPr/>
          </p:nvSpPr>
          <p:spPr bwMode="auto">
            <a:xfrm>
              <a:off x="4759325" y="3190876"/>
              <a:ext cx="9525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6" h="61">
                  <a:moveTo>
                    <a:pt x="0" y="3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1045"/>
            <p:cNvSpPr>
              <a:spLocks/>
            </p:cNvSpPr>
            <p:nvPr/>
          </p:nvSpPr>
          <p:spPr bwMode="auto">
            <a:xfrm>
              <a:off x="4759325" y="3294063"/>
              <a:ext cx="7938" cy="3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1046"/>
            <p:cNvSpPr>
              <a:spLocks/>
            </p:cNvSpPr>
            <p:nvPr/>
          </p:nvSpPr>
          <p:spPr bwMode="auto">
            <a:xfrm>
              <a:off x="4759325" y="3287713"/>
              <a:ext cx="9525" cy="635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Freeform 1047"/>
            <p:cNvSpPr>
              <a:spLocks/>
            </p:cNvSpPr>
            <p:nvPr/>
          </p:nvSpPr>
          <p:spPr bwMode="auto">
            <a:xfrm>
              <a:off x="4832350" y="3190876"/>
              <a:ext cx="68263" cy="793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1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43" h="5">
                  <a:moveTo>
                    <a:pt x="3" y="3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1048"/>
            <p:cNvSpPr>
              <a:spLocks/>
            </p:cNvSpPr>
            <p:nvPr/>
          </p:nvSpPr>
          <p:spPr bwMode="auto">
            <a:xfrm>
              <a:off x="4832350" y="3294063"/>
              <a:ext cx="68263" cy="31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43" y="2"/>
                </a:cxn>
                <a:cxn ang="0">
                  <a:pos x="41" y="0"/>
                </a:cxn>
              </a:cxnLst>
              <a:rect l="0" t="0" r="r" b="b"/>
              <a:pathLst>
                <a:path w="43" h="2">
                  <a:moveTo>
                    <a:pt x="41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1049"/>
            <p:cNvSpPr>
              <a:spLocks/>
            </p:cNvSpPr>
            <p:nvPr/>
          </p:nvSpPr>
          <p:spPr bwMode="auto">
            <a:xfrm>
              <a:off x="4837113" y="3289301"/>
              <a:ext cx="60325" cy="47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8" y="0"/>
                </a:cxn>
              </a:cxnLst>
              <a:rect l="0" t="0" r="r" b="b"/>
              <a:pathLst>
                <a:path w="38" h="3">
                  <a:moveTo>
                    <a:pt x="3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050"/>
            <p:cNvSpPr>
              <a:spLocks/>
            </p:cNvSpPr>
            <p:nvPr/>
          </p:nvSpPr>
          <p:spPr bwMode="auto">
            <a:xfrm>
              <a:off x="4829175" y="3190876"/>
              <a:ext cx="793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5" y="6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5" h="61">
                  <a:moveTo>
                    <a:pt x="0" y="3"/>
                  </a:moveTo>
                  <a:lnTo>
                    <a:pt x="0" y="61"/>
                  </a:lnTo>
                  <a:lnTo>
                    <a:pt x="5" y="61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1051"/>
            <p:cNvSpPr>
              <a:spLocks/>
            </p:cNvSpPr>
            <p:nvPr/>
          </p:nvSpPr>
          <p:spPr bwMode="auto">
            <a:xfrm>
              <a:off x="4829175" y="3294063"/>
              <a:ext cx="7938" cy="3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1052"/>
            <p:cNvSpPr>
              <a:spLocks/>
            </p:cNvSpPr>
            <p:nvPr/>
          </p:nvSpPr>
          <p:spPr bwMode="auto">
            <a:xfrm>
              <a:off x="4829175" y="3287713"/>
              <a:ext cx="7938" cy="635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1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1053"/>
            <p:cNvSpPr>
              <a:spLocks/>
            </p:cNvSpPr>
            <p:nvPr/>
          </p:nvSpPr>
          <p:spPr bwMode="auto">
            <a:xfrm>
              <a:off x="4900613" y="3190876"/>
              <a:ext cx="69850" cy="7938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2" y="5"/>
                </a:cxn>
                <a:cxn ang="0">
                  <a:pos x="42" y="1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</a:cxnLst>
              <a:rect l="0" t="0" r="r" b="b"/>
              <a:pathLst>
                <a:path w="44" h="5">
                  <a:moveTo>
                    <a:pt x="4" y="3"/>
                  </a:moveTo>
                  <a:lnTo>
                    <a:pt x="4" y="5"/>
                  </a:lnTo>
                  <a:lnTo>
                    <a:pt x="42" y="5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1054"/>
            <p:cNvSpPr>
              <a:spLocks/>
            </p:cNvSpPr>
            <p:nvPr/>
          </p:nvSpPr>
          <p:spPr bwMode="auto">
            <a:xfrm>
              <a:off x="4900613" y="3294063"/>
              <a:ext cx="69850" cy="317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44" y="2"/>
                </a:cxn>
                <a:cxn ang="0">
                  <a:pos x="42" y="0"/>
                </a:cxn>
              </a:cxnLst>
              <a:rect l="0" t="0" r="r" b="b"/>
              <a:pathLst>
                <a:path w="44" h="2">
                  <a:moveTo>
                    <a:pt x="42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1055"/>
            <p:cNvSpPr>
              <a:spLocks/>
            </p:cNvSpPr>
            <p:nvPr/>
          </p:nvSpPr>
          <p:spPr bwMode="auto">
            <a:xfrm>
              <a:off x="4906963" y="3289301"/>
              <a:ext cx="60325" cy="47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8" y="0"/>
                </a:cxn>
              </a:cxnLst>
              <a:rect l="0" t="0" r="r" b="b"/>
              <a:pathLst>
                <a:path w="38" h="3">
                  <a:moveTo>
                    <a:pt x="3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1056"/>
            <p:cNvSpPr>
              <a:spLocks/>
            </p:cNvSpPr>
            <p:nvPr/>
          </p:nvSpPr>
          <p:spPr bwMode="auto">
            <a:xfrm>
              <a:off x="4897438" y="3190876"/>
              <a:ext cx="9525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6" h="61">
                  <a:moveTo>
                    <a:pt x="0" y="3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6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1057"/>
            <p:cNvSpPr>
              <a:spLocks/>
            </p:cNvSpPr>
            <p:nvPr/>
          </p:nvSpPr>
          <p:spPr bwMode="auto">
            <a:xfrm>
              <a:off x="4897438" y="3294063"/>
              <a:ext cx="9525" cy="31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1058"/>
            <p:cNvSpPr>
              <a:spLocks/>
            </p:cNvSpPr>
            <p:nvPr/>
          </p:nvSpPr>
          <p:spPr bwMode="auto">
            <a:xfrm>
              <a:off x="4897438" y="3287713"/>
              <a:ext cx="9525" cy="635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1059"/>
            <p:cNvSpPr>
              <a:spLocks/>
            </p:cNvSpPr>
            <p:nvPr/>
          </p:nvSpPr>
          <p:spPr bwMode="auto">
            <a:xfrm>
              <a:off x="4970463" y="3190876"/>
              <a:ext cx="73025" cy="9683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61"/>
                </a:cxn>
                <a:cxn ang="0">
                  <a:pos x="46" y="61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3" y="0"/>
                </a:cxn>
              </a:cxnLst>
              <a:rect l="0" t="0" r="r" b="b"/>
              <a:pathLst>
                <a:path w="46" h="61">
                  <a:moveTo>
                    <a:pt x="4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5"/>
                  </a:lnTo>
                  <a:lnTo>
                    <a:pt x="41" y="5"/>
                  </a:lnTo>
                  <a:lnTo>
                    <a:pt x="41" y="61"/>
                  </a:lnTo>
                  <a:lnTo>
                    <a:pt x="46" y="61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1060"/>
            <p:cNvSpPr>
              <a:spLocks/>
            </p:cNvSpPr>
            <p:nvPr/>
          </p:nvSpPr>
          <p:spPr bwMode="auto">
            <a:xfrm>
              <a:off x="4970463" y="3294063"/>
              <a:ext cx="7302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4" y="2"/>
                </a:cxn>
                <a:cxn ang="0">
                  <a:pos x="4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</a:cxnLst>
              <a:rect l="0" t="0" r="r" b="b"/>
              <a:pathLst>
                <a:path w="46" h="2">
                  <a:moveTo>
                    <a:pt x="0" y="2"/>
                  </a:moveTo>
                  <a:lnTo>
                    <a:pt x="44" y="2"/>
                  </a:lnTo>
                  <a:lnTo>
                    <a:pt x="4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1061"/>
            <p:cNvSpPr>
              <a:spLocks/>
            </p:cNvSpPr>
            <p:nvPr/>
          </p:nvSpPr>
          <p:spPr bwMode="auto">
            <a:xfrm>
              <a:off x="4975225" y="3287713"/>
              <a:ext cx="68263" cy="63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43" y="4"/>
                </a:cxn>
                <a:cxn ang="0">
                  <a:pos x="43" y="3"/>
                </a:cxn>
                <a:cxn ang="0">
                  <a:pos x="43" y="0"/>
                </a:cxn>
              </a:cxnLst>
              <a:rect l="0" t="0" r="r" b="b"/>
              <a:pathLst>
                <a:path w="43" h="4">
                  <a:moveTo>
                    <a:pt x="43" y="0"/>
                  </a:moveTo>
                  <a:lnTo>
                    <a:pt x="38" y="0"/>
                  </a:lnTo>
                  <a:lnTo>
                    <a:pt x="38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1062"/>
            <p:cNvSpPr>
              <a:spLocks/>
            </p:cNvSpPr>
            <p:nvPr/>
          </p:nvSpPr>
          <p:spPr bwMode="auto">
            <a:xfrm>
              <a:off x="4967288" y="3190876"/>
              <a:ext cx="793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5" y="6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5" h="61">
                  <a:moveTo>
                    <a:pt x="0" y="3"/>
                  </a:moveTo>
                  <a:lnTo>
                    <a:pt x="0" y="61"/>
                  </a:lnTo>
                  <a:lnTo>
                    <a:pt x="5" y="61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1063"/>
            <p:cNvSpPr>
              <a:spLocks/>
            </p:cNvSpPr>
            <p:nvPr/>
          </p:nvSpPr>
          <p:spPr bwMode="auto">
            <a:xfrm>
              <a:off x="4967288" y="3294063"/>
              <a:ext cx="7938" cy="3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Rectangle 1064"/>
            <p:cNvSpPr>
              <a:spLocks noChangeArrowheads="1"/>
            </p:cNvSpPr>
            <p:nvPr/>
          </p:nvSpPr>
          <p:spPr bwMode="auto">
            <a:xfrm>
              <a:off x="4967288" y="3287713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1065"/>
            <p:cNvSpPr>
              <a:spLocks/>
            </p:cNvSpPr>
            <p:nvPr/>
          </p:nvSpPr>
          <p:spPr bwMode="auto">
            <a:xfrm>
              <a:off x="4294188" y="2878138"/>
              <a:ext cx="352425" cy="61913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4" y="22"/>
                </a:cxn>
                <a:cxn ang="0">
                  <a:pos x="0" y="39"/>
                </a:cxn>
                <a:cxn ang="0">
                  <a:pos x="222" y="39"/>
                </a:cxn>
                <a:cxn ang="0">
                  <a:pos x="222" y="0"/>
                </a:cxn>
              </a:cxnLst>
              <a:rect l="0" t="0" r="r" b="b"/>
              <a:pathLst>
                <a:path w="222" h="39">
                  <a:moveTo>
                    <a:pt x="222" y="0"/>
                  </a:moveTo>
                  <a:lnTo>
                    <a:pt x="4" y="22"/>
                  </a:lnTo>
                  <a:lnTo>
                    <a:pt x="0" y="39"/>
                  </a:lnTo>
                  <a:lnTo>
                    <a:pt x="222" y="39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1066"/>
            <p:cNvSpPr>
              <a:spLocks/>
            </p:cNvSpPr>
            <p:nvPr/>
          </p:nvSpPr>
          <p:spPr bwMode="auto">
            <a:xfrm>
              <a:off x="4291013" y="2940051"/>
              <a:ext cx="355600" cy="7938"/>
            </a:xfrm>
            <a:custGeom>
              <a:avLst/>
              <a:gdLst/>
              <a:ahLst/>
              <a:cxnLst>
                <a:cxn ang="0">
                  <a:pos x="224" y="5"/>
                </a:cxn>
                <a:cxn ang="0">
                  <a:pos x="224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24" y="5"/>
                </a:cxn>
              </a:cxnLst>
              <a:rect l="0" t="0" r="r" b="b"/>
              <a:pathLst>
                <a:path w="224" h="5">
                  <a:moveTo>
                    <a:pt x="224" y="5"/>
                  </a:moveTo>
                  <a:lnTo>
                    <a:pt x="22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2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1067"/>
            <p:cNvSpPr>
              <a:spLocks/>
            </p:cNvSpPr>
            <p:nvPr/>
          </p:nvSpPr>
          <p:spPr bwMode="auto">
            <a:xfrm>
              <a:off x="4646613" y="2876551"/>
              <a:ext cx="6350" cy="63500"/>
            </a:xfrm>
            <a:custGeom>
              <a:avLst/>
              <a:gdLst/>
              <a:ahLst/>
              <a:cxnLst>
                <a:cxn ang="0">
                  <a:pos x="4" y="4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0" y="40"/>
                </a:cxn>
                <a:cxn ang="0">
                  <a:pos x="4" y="40"/>
                </a:cxn>
              </a:cxnLst>
              <a:rect l="0" t="0" r="r" b="b"/>
              <a:pathLst>
                <a:path w="4" h="40">
                  <a:moveTo>
                    <a:pt x="4" y="4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40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Rectangle 1068"/>
            <p:cNvSpPr>
              <a:spLocks noChangeArrowheads="1"/>
            </p:cNvSpPr>
            <p:nvPr/>
          </p:nvSpPr>
          <p:spPr bwMode="auto">
            <a:xfrm>
              <a:off x="4646613" y="2940051"/>
              <a:ext cx="6350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Freeform 1069"/>
            <p:cNvSpPr>
              <a:spLocks/>
            </p:cNvSpPr>
            <p:nvPr/>
          </p:nvSpPr>
          <p:spPr bwMode="auto">
            <a:xfrm>
              <a:off x="5087938" y="2878138"/>
              <a:ext cx="347663" cy="61913"/>
            </a:xfrm>
            <a:custGeom>
              <a:avLst/>
              <a:gdLst/>
              <a:ahLst/>
              <a:cxnLst>
                <a:cxn ang="0">
                  <a:pos x="219" y="39"/>
                </a:cxn>
                <a:cxn ang="0">
                  <a:pos x="215" y="22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219" y="39"/>
                </a:cxn>
              </a:cxnLst>
              <a:rect l="0" t="0" r="r" b="b"/>
              <a:pathLst>
                <a:path w="219" h="39">
                  <a:moveTo>
                    <a:pt x="219" y="39"/>
                  </a:moveTo>
                  <a:lnTo>
                    <a:pt x="215" y="22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19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1070"/>
            <p:cNvSpPr>
              <a:spLocks/>
            </p:cNvSpPr>
            <p:nvPr/>
          </p:nvSpPr>
          <p:spPr bwMode="auto">
            <a:xfrm>
              <a:off x="5087938" y="2940051"/>
              <a:ext cx="349250" cy="79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0" y="5"/>
                </a:cxn>
                <a:cxn ang="0">
                  <a:pos x="219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20" h="5">
                  <a:moveTo>
                    <a:pt x="0" y="5"/>
                  </a:moveTo>
                  <a:lnTo>
                    <a:pt x="220" y="5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Freeform 1071"/>
            <p:cNvSpPr>
              <a:spLocks/>
            </p:cNvSpPr>
            <p:nvPr/>
          </p:nvSpPr>
          <p:spPr bwMode="auto">
            <a:xfrm>
              <a:off x="5081588" y="2876551"/>
              <a:ext cx="6350" cy="635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40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40"/>
                </a:cxn>
              </a:cxnLst>
              <a:rect l="0" t="0" r="r" b="b"/>
              <a:pathLst>
                <a:path w="4" h="40">
                  <a:moveTo>
                    <a:pt x="0" y="40"/>
                  </a:moveTo>
                  <a:lnTo>
                    <a:pt x="4" y="40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Rectangle 1072"/>
            <p:cNvSpPr>
              <a:spLocks noChangeArrowheads="1"/>
            </p:cNvSpPr>
            <p:nvPr/>
          </p:nvSpPr>
          <p:spPr bwMode="auto">
            <a:xfrm>
              <a:off x="5081588" y="2940051"/>
              <a:ext cx="6350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Rectangle 1073"/>
            <p:cNvSpPr>
              <a:spLocks noChangeArrowheads="1"/>
            </p:cNvSpPr>
            <p:nvPr/>
          </p:nvSpPr>
          <p:spPr bwMode="auto">
            <a:xfrm>
              <a:off x="5076825" y="2876551"/>
              <a:ext cx="4763" cy="635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Rectangle 1074"/>
            <p:cNvSpPr>
              <a:spLocks noChangeArrowheads="1"/>
            </p:cNvSpPr>
            <p:nvPr/>
          </p:nvSpPr>
          <p:spPr bwMode="auto">
            <a:xfrm>
              <a:off x="5076825" y="2940051"/>
              <a:ext cx="4763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0" name="Группа 439"/>
          <p:cNvGrpSpPr/>
          <p:nvPr/>
        </p:nvGrpSpPr>
        <p:grpSpPr>
          <a:xfrm>
            <a:off x="3207534" y="4490769"/>
            <a:ext cx="571636" cy="623334"/>
            <a:chOff x="7446963" y="3408603"/>
            <a:chExt cx="506411" cy="552210"/>
          </a:xfrm>
          <a:solidFill>
            <a:schemeClr val="bg1"/>
          </a:solidFill>
          <a:effectLst/>
        </p:grpSpPr>
        <p:sp>
          <p:nvSpPr>
            <p:cNvPr id="441" name="Freeform 32"/>
            <p:cNvSpPr>
              <a:spLocks noEditPoints="1"/>
            </p:cNvSpPr>
            <p:nvPr/>
          </p:nvSpPr>
          <p:spPr bwMode="auto">
            <a:xfrm>
              <a:off x="7446963" y="3408603"/>
              <a:ext cx="506411" cy="55221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387" y="35"/>
                </a:cxn>
                <a:cxn ang="0">
                  <a:pos x="387" y="153"/>
                </a:cxn>
                <a:cxn ang="0">
                  <a:pos x="384" y="196"/>
                </a:cxn>
                <a:cxn ang="0">
                  <a:pos x="379" y="234"/>
                </a:cxn>
                <a:cxn ang="0">
                  <a:pos x="371" y="268"/>
                </a:cxn>
                <a:cxn ang="0">
                  <a:pos x="358" y="298"/>
                </a:cxn>
                <a:cxn ang="0">
                  <a:pos x="344" y="324"/>
                </a:cxn>
                <a:cxn ang="0">
                  <a:pos x="327" y="346"/>
                </a:cxn>
                <a:cxn ang="0">
                  <a:pos x="304" y="368"/>
                </a:cxn>
                <a:cxn ang="0">
                  <a:pos x="279" y="387"/>
                </a:cxn>
                <a:cxn ang="0">
                  <a:pos x="253" y="400"/>
                </a:cxn>
                <a:cxn ang="0">
                  <a:pos x="224" y="413"/>
                </a:cxn>
                <a:cxn ang="0">
                  <a:pos x="193" y="422"/>
                </a:cxn>
                <a:cxn ang="0">
                  <a:pos x="163" y="413"/>
                </a:cxn>
                <a:cxn ang="0">
                  <a:pos x="134" y="400"/>
                </a:cxn>
                <a:cxn ang="0">
                  <a:pos x="108" y="387"/>
                </a:cxn>
                <a:cxn ang="0">
                  <a:pos x="83" y="368"/>
                </a:cxn>
                <a:cxn ang="0">
                  <a:pos x="60" y="346"/>
                </a:cxn>
                <a:cxn ang="0">
                  <a:pos x="43" y="324"/>
                </a:cxn>
                <a:cxn ang="0">
                  <a:pos x="29" y="298"/>
                </a:cxn>
                <a:cxn ang="0">
                  <a:pos x="17" y="268"/>
                </a:cxn>
                <a:cxn ang="0">
                  <a:pos x="8" y="234"/>
                </a:cxn>
                <a:cxn ang="0">
                  <a:pos x="3" y="196"/>
                </a:cxn>
                <a:cxn ang="0">
                  <a:pos x="0" y="153"/>
                </a:cxn>
                <a:cxn ang="0">
                  <a:pos x="0" y="35"/>
                </a:cxn>
                <a:cxn ang="0">
                  <a:pos x="193" y="0"/>
                </a:cxn>
                <a:cxn ang="0">
                  <a:pos x="193" y="25"/>
                </a:cxn>
                <a:cxn ang="0">
                  <a:pos x="25" y="56"/>
                </a:cxn>
                <a:cxn ang="0">
                  <a:pos x="25" y="153"/>
                </a:cxn>
                <a:cxn ang="0">
                  <a:pos x="27" y="193"/>
                </a:cxn>
                <a:cxn ang="0">
                  <a:pos x="32" y="228"/>
                </a:cxn>
                <a:cxn ang="0">
                  <a:pos x="40" y="259"/>
                </a:cxn>
                <a:cxn ang="0">
                  <a:pos x="50" y="286"/>
                </a:cxn>
                <a:cxn ang="0">
                  <a:pos x="64" y="309"/>
                </a:cxn>
                <a:cxn ang="0">
                  <a:pos x="79" y="329"/>
                </a:cxn>
                <a:cxn ang="0">
                  <a:pos x="99" y="349"/>
                </a:cxn>
                <a:cxn ang="0">
                  <a:pos x="120" y="365"/>
                </a:cxn>
                <a:cxn ang="0">
                  <a:pos x="144" y="378"/>
                </a:cxn>
                <a:cxn ang="0">
                  <a:pos x="168" y="388"/>
                </a:cxn>
                <a:cxn ang="0">
                  <a:pos x="193" y="395"/>
                </a:cxn>
                <a:cxn ang="0">
                  <a:pos x="218" y="388"/>
                </a:cxn>
                <a:cxn ang="0">
                  <a:pos x="243" y="378"/>
                </a:cxn>
                <a:cxn ang="0">
                  <a:pos x="267" y="365"/>
                </a:cxn>
                <a:cxn ang="0">
                  <a:pos x="288" y="349"/>
                </a:cxn>
                <a:cxn ang="0">
                  <a:pos x="308" y="329"/>
                </a:cxn>
                <a:cxn ang="0">
                  <a:pos x="323" y="309"/>
                </a:cxn>
                <a:cxn ang="0">
                  <a:pos x="337" y="286"/>
                </a:cxn>
                <a:cxn ang="0">
                  <a:pos x="347" y="259"/>
                </a:cxn>
                <a:cxn ang="0">
                  <a:pos x="356" y="228"/>
                </a:cxn>
                <a:cxn ang="0">
                  <a:pos x="361" y="193"/>
                </a:cxn>
                <a:cxn ang="0">
                  <a:pos x="362" y="153"/>
                </a:cxn>
                <a:cxn ang="0">
                  <a:pos x="362" y="56"/>
                </a:cxn>
                <a:cxn ang="0">
                  <a:pos x="193" y="25"/>
                </a:cxn>
              </a:cxnLst>
              <a:rect l="0" t="0" r="r" b="b"/>
              <a:pathLst>
                <a:path w="387" h="422">
                  <a:moveTo>
                    <a:pt x="193" y="0"/>
                  </a:moveTo>
                  <a:lnTo>
                    <a:pt x="387" y="35"/>
                  </a:lnTo>
                  <a:lnTo>
                    <a:pt x="387" y="153"/>
                  </a:lnTo>
                  <a:lnTo>
                    <a:pt x="384" y="196"/>
                  </a:lnTo>
                  <a:lnTo>
                    <a:pt x="379" y="234"/>
                  </a:lnTo>
                  <a:lnTo>
                    <a:pt x="371" y="268"/>
                  </a:lnTo>
                  <a:lnTo>
                    <a:pt x="358" y="298"/>
                  </a:lnTo>
                  <a:lnTo>
                    <a:pt x="344" y="324"/>
                  </a:lnTo>
                  <a:lnTo>
                    <a:pt x="327" y="346"/>
                  </a:lnTo>
                  <a:lnTo>
                    <a:pt x="304" y="368"/>
                  </a:lnTo>
                  <a:lnTo>
                    <a:pt x="279" y="387"/>
                  </a:lnTo>
                  <a:lnTo>
                    <a:pt x="253" y="400"/>
                  </a:lnTo>
                  <a:lnTo>
                    <a:pt x="224" y="413"/>
                  </a:lnTo>
                  <a:lnTo>
                    <a:pt x="193" y="422"/>
                  </a:lnTo>
                  <a:lnTo>
                    <a:pt x="163" y="413"/>
                  </a:lnTo>
                  <a:lnTo>
                    <a:pt x="134" y="400"/>
                  </a:lnTo>
                  <a:lnTo>
                    <a:pt x="108" y="387"/>
                  </a:lnTo>
                  <a:lnTo>
                    <a:pt x="83" y="368"/>
                  </a:lnTo>
                  <a:lnTo>
                    <a:pt x="60" y="346"/>
                  </a:lnTo>
                  <a:lnTo>
                    <a:pt x="43" y="324"/>
                  </a:lnTo>
                  <a:lnTo>
                    <a:pt x="29" y="298"/>
                  </a:lnTo>
                  <a:lnTo>
                    <a:pt x="17" y="268"/>
                  </a:lnTo>
                  <a:lnTo>
                    <a:pt x="8" y="234"/>
                  </a:lnTo>
                  <a:lnTo>
                    <a:pt x="3" y="196"/>
                  </a:lnTo>
                  <a:lnTo>
                    <a:pt x="0" y="153"/>
                  </a:lnTo>
                  <a:lnTo>
                    <a:pt x="0" y="35"/>
                  </a:lnTo>
                  <a:lnTo>
                    <a:pt x="193" y="0"/>
                  </a:lnTo>
                  <a:close/>
                  <a:moveTo>
                    <a:pt x="193" y="25"/>
                  </a:moveTo>
                  <a:lnTo>
                    <a:pt x="25" y="56"/>
                  </a:lnTo>
                  <a:lnTo>
                    <a:pt x="25" y="153"/>
                  </a:lnTo>
                  <a:lnTo>
                    <a:pt x="27" y="193"/>
                  </a:lnTo>
                  <a:lnTo>
                    <a:pt x="32" y="228"/>
                  </a:lnTo>
                  <a:lnTo>
                    <a:pt x="40" y="259"/>
                  </a:lnTo>
                  <a:lnTo>
                    <a:pt x="50" y="286"/>
                  </a:lnTo>
                  <a:lnTo>
                    <a:pt x="64" y="309"/>
                  </a:lnTo>
                  <a:lnTo>
                    <a:pt x="79" y="329"/>
                  </a:lnTo>
                  <a:lnTo>
                    <a:pt x="99" y="349"/>
                  </a:lnTo>
                  <a:lnTo>
                    <a:pt x="120" y="365"/>
                  </a:lnTo>
                  <a:lnTo>
                    <a:pt x="144" y="378"/>
                  </a:lnTo>
                  <a:lnTo>
                    <a:pt x="168" y="388"/>
                  </a:lnTo>
                  <a:lnTo>
                    <a:pt x="193" y="395"/>
                  </a:lnTo>
                  <a:lnTo>
                    <a:pt x="218" y="388"/>
                  </a:lnTo>
                  <a:lnTo>
                    <a:pt x="243" y="378"/>
                  </a:lnTo>
                  <a:lnTo>
                    <a:pt x="267" y="365"/>
                  </a:lnTo>
                  <a:lnTo>
                    <a:pt x="288" y="349"/>
                  </a:lnTo>
                  <a:lnTo>
                    <a:pt x="308" y="329"/>
                  </a:lnTo>
                  <a:lnTo>
                    <a:pt x="323" y="309"/>
                  </a:lnTo>
                  <a:lnTo>
                    <a:pt x="337" y="286"/>
                  </a:lnTo>
                  <a:lnTo>
                    <a:pt x="347" y="259"/>
                  </a:lnTo>
                  <a:lnTo>
                    <a:pt x="356" y="228"/>
                  </a:lnTo>
                  <a:lnTo>
                    <a:pt x="361" y="193"/>
                  </a:lnTo>
                  <a:lnTo>
                    <a:pt x="362" y="153"/>
                  </a:lnTo>
                  <a:lnTo>
                    <a:pt x="362" y="56"/>
                  </a:lnTo>
                  <a:lnTo>
                    <a:pt x="193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2" name="Freeform 72"/>
            <p:cNvSpPr>
              <a:spLocks noEditPoints="1"/>
            </p:cNvSpPr>
            <p:nvPr/>
          </p:nvSpPr>
          <p:spPr bwMode="auto">
            <a:xfrm>
              <a:off x="7562850" y="3543300"/>
              <a:ext cx="269875" cy="252413"/>
            </a:xfrm>
            <a:custGeom>
              <a:avLst/>
              <a:gdLst/>
              <a:ahLst/>
              <a:cxnLst>
                <a:cxn ang="0">
                  <a:pos x="66" y="74"/>
                </a:cxn>
                <a:cxn ang="0">
                  <a:pos x="70" y="87"/>
                </a:cxn>
                <a:cxn ang="0">
                  <a:pos x="76" y="93"/>
                </a:cxn>
                <a:cxn ang="0">
                  <a:pos x="27" y="69"/>
                </a:cxn>
                <a:cxn ang="0">
                  <a:pos x="0" y="54"/>
                </a:cxn>
                <a:cxn ang="0">
                  <a:pos x="27" y="45"/>
                </a:cxn>
                <a:cxn ang="0">
                  <a:pos x="60" y="33"/>
                </a:cxn>
                <a:cxn ang="0">
                  <a:pos x="75" y="49"/>
                </a:cxn>
                <a:cxn ang="0">
                  <a:pos x="70" y="26"/>
                </a:cxn>
                <a:cxn ang="0">
                  <a:pos x="75" y="4"/>
                </a:cxn>
                <a:cxn ang="0">
                  <a:pos x="94" y="4"/>
                </a:cxn>
                <a:cxn ang="0">
                  <a:pos x="102" y="21"/>
                </a:cxn>
                <a:cxn ang="0">
                  <a:pos x="90" y="32"/>
                </a:cxn>
                <a:cxn ang="0">
                  <a:pos x="95" y="45"/>
                </a:cxn>
                <a:cxn ang="0">
                  <a:pos x="98" y="33"/>
                </a:cxn>
                <a:cxn ang="0">
                  <a:pos x="121" y="39"/>
                </a:cxn>
                <a:cxn ang="0">
                  <a:pos x="150" y="46"/>
                </a:cxn>
                <a:cxn ang="0">
                  <a:pos x="168" y="58"/>
                </a:cxn>
                <a:cxn ang="0">
                  <a:pos x="150" y="68"/>
                </a:cxn>
                <a:cxn ang="0">
                  <a:pos x="90" y="72"/>
                </a:cxn>
                <a:cxn ang="0">
                  <a:pos x="99" y="88"/>
                </a:cxn>
                <a:cxn ang="0">
                  <a:pos x="103" y="80"/>
                </a:cxn>
                <a:cxn ang="0">
                  <a:pos x="111" y="79"/>
                </a:cxn>
                <a:cxn ang="0">
                  <a:pos x="104" y="92"/>
                </a:cxn>
                <a:cxn ang="0">
                  <a:pos x="97" y="98"/>
                </a:cxn>
                <a:cxn ang="0">
                  <a:pos x="104" y="115"/>
                </a:cxn>
                <a:cxn ang="0">
                  <a:pos x="97" y="133"/>
                </a:cxn>
                <a:cxn ang="0">
                  <a:pos x="94" y="144"/>
                </a:cxn>
                <a:cxn ang="0">
                  <a:pos x="90" y="136"/>
                </a:cxn>
                <a:cxn ang="0">
                  <a:pos x="83" y="159"/>
                </a:cxn>
                <a:cxn ang="0">
                  <a:pos x="78" y="141"/>
                </a:cxn>
                <a:cxn ang="0">
                  <a:pos x="72" y="133"/>
                </a:cxn>
                <a:cxn ang="0">
                  <a:pos x="65" y="119"/>
                </a:cxn>
                <a:cxn ang="0">
                  <a:pos x="71" y="100"/>
                </a:cxn>
                <a:cxn ang="0">
                  <a:pos x="70" y="97"/>
                </a:cxn>
                <a:cxn ang="0">
                  <a:pos x="60" y="82"/>
                </a:cxn>
                <a:cxn ang="0">
                  <a:pos x="71" y="55"/>
                </a:cxn>
                <a:cxn ang="0">
                  <a:pos x="69" y="39"/>
                </a:cxn>
                <a:cxn ang="0">
                  <a:pos x="46" y="47"/>
                </a:cxn>
                <a:cxn ang="0">
                  <a:pos x="9" y="54"/>
                </a:cxn>
                <a:cxn ang="0">
                  <a:pos x="18" y="60"/>
                </a:cxn>
                <a:cxn ang="0">
                  <a:pos x="37" y="64"/>
                </a:cxn>
                <a:cxn ang="0">
                  <a:pos x="137" y="63"/>
                </a:cxn>
                <a:cxn ang="0">
                  <a:pos x="158" y="58"/>
                </a:cxn>
                <a:cxn ang="0">
                  <a:pos x="142" y="52"/>
                </a:cxn>
                <a:cxn ang="0">
                  <a:pos x="118" y="45"/>
                </a:cxn>
                <a:cxn ang="0">
                  <a:pos x="102" y="40"/>
                </a:cxn>
                <a:cxn ang="0">
                  <a:pos x="95" y="56"/>
                </a:cxn>
                <a:cxn ang="0">
                  <a:pos x="89" y="18"/>
                </a:cxn>
                <a:cxn ang="0">
                  <a:pos x="81" y="14"/>
                </a:cxn>
                <a:cxn ang="0">
                  <a:pos x="85" y="22"/>
                </a:cxn>
                <a:cxn ang="0">
                  <a:pos x="98" y="117"/>
                </a:cxn>
                <a:cxn ang="0">
                  <a:pos x="79" y="126"/>
                </a:cxn>
                <a:cxn ang="0">
                  <a:pos x="74" y="121"/>
                </a:cxn>
              </a:cxnLst>
              <a:rect l="0" t="0" r="r" b="b"/>
              <a:pathLst>
                <a:path w="170" h="159">
                  <a:moveTo>
                    <a:pt x="60" y="77"/>
                  </a:moveTo>
                  <a:lnTo>
                    <a:pt x="60" y="74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6" y="74"/>
                  </a:lnTo>
                  <a:lnTo>
                    <a:pt x="66" y="80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69" y="84"/>
                  </a:lnTo>
                  <a:lnTo>
                    <a:pt x="70" y="87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4" y="91"/>
                  </a:lnTo>
                  <a:lnTo>
                    <a:pt x="76" y="93"/>
                  </a:lnTo>
                  <a:lnTo>
                    <a:pt x="79" y="93"/>
                  </a:lnTo>
                  <a:lnTo>
                    <a:pt x="79" y="72"/>
                  </a:lnTo>
                  <a:lnTo>
                    <a:pt x="41" y="70"/>
                  </a:lnTo>
                  <a:lnTo>
                    <a:pt x="30" y="70"/>
                  </a:lnTo>
                  <a:lnTo>
                    <a:pt x="27" y="69"/>
                  </a:lnTo>
                  <a:lnTo>
                    <a:pt x="23" y="69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47"/>
                  </a:lnTo>
                  <a:lnTo>
                    <a:pt x="15" y="47"/>
                  </a:lnTo>
                  <a:lnTo>
                    <a:pt x="22" y="46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3" y="44"/>
                  </a:lnTo>
                  <a:lnTo>
                    <a:pt x="48" y="39"/>
                  </a:lnTo>
                  <a:lnTo>
                    <a:pt x="55" y="36"/>
                  </a:lnTo>
                  <a:lnTo>
                    <a:pt x="60" y="33"/>
                  </a:lnTo>
                  <a:lnTo>
                    <a:pt x="64" y="32"/>
                  </a:lnTo>
                  <a:lnTo>
                    <a:pt x="71" y="32"/>
                  </a:lnTo>
                  <a:lnTo>
                    <a:pt x="74" y="33"/>
                  </a:lnTo>
                  <a:lnTo>
                    <a:pt x="75" y="36"/>
                  </a:lnTo>
                  <a:lnTo>
                    <a:pt x="75" y="49"/>
                  </a:lnTo>
                  <a:lnTo>
                    <a:pt x="78" y="50"/>
                  </a:lnTo>
                  <a:lnTo>
                    <a:pt x="79" y="5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0" y="26"/>
                  </a:lnTo>
                  <a:lnTo>
                    <a:pt x="69" y="22"/>
                  </a:lnTo>
                  <a:lnTo>
                    <a:pt x="69" y="14"/>
                  </a:lnTo>
                  <a:lnTo>
                    <a:pt x="70" y="11"/>
                  </a:lnTo>
                  <a:lnTo>
                    <a:pt x="72" y="5"/>
                  </a:lnTo>
                  <a:lnTo>
                    <a:pt x="75" y="4"/>
                  </a:lnTo>
                  <a:lnTo>
                    <a:pt x="79" y="2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1" y="2"/>
                  </a:lnTo>
                  <a:lnTo>
                    <a:pt x="94" y="4"/>
                  </a:lnTo>
                  <a:lnTo>
                    <a:pt x="97" y="5"/>
                  </a:lnTo>
                  <a:lnTo>
                    <a:pt x="98" y="8"/>
                  </a:lnTo>
                  <a:lnTo>
                    <a:pt x="100" y="11"/>
                  </a:lnTo>
                  <a:lnTo>
                    <a:pt x="102" y="14"/>
                  </a:lnTo>
                  <a:lnTo>
                    <a:pt x="102" y="21"/>
                  </a:lnTo>
                  <a:lnTo>
                    <a:pt x="100" y="23"/>
                  </a:lnTo>
                  <a:lnTo>
                    <a:pt x="98" y="26"/>
                  </a:lnTo>
                  <a:lnTo>
                    <a:pt x="95" y="31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90" y="50"/>
                  </a:lnTo>
                  <a:lnTo>
                    <a:pt x="93" y="50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5" y="45"/>
                  </a:lnTo>
                  <a:lnTo>
                    <a:pt x="94" y="44"/>
                  </a:lnTo>
                  <a:lnTo>
                    <a:pt x="94" y="39"/>
                  </a:lnTo>
                  <a:lnTo>
                    <a:pt x="95" y="36"/>
                  </a:lnTo>
                  <a:lnTo>
                    <a:pt x="95" y="35"/>
                  </a:lnTo>
                  <a:lnTo>
                    <a:pt x="98" y="33"/>
                  </a:lnTo>
                  <a:lnTo>
                    <a:pt x="99" y="32"/>
                  </a:lnTo>
                  <a:lnTo>
                    <a:pt x="105" y="32"/>
                  </a:lnTo>
                  <a:lnTo>
                    <a:pt x="111" y="33"/>
                  </a:lnTo>
                  <a:lnTo>
                    <a:pt x="114" y="36"/>
                  </a:lnTo>
                  <a:lnTo>
                    <a:pt x="121" y="39"/>
                  </a:lnTo>
                  <a:lnTo>
                    <a:pt x="132" y="42"/>
                  </a:lnTo>
                  <a:lnTo>
                    <a:pt x="138" y="44"/>
                  </a:lnTo>
                  <a:lnTo>
                    <a:pt x="144" y="45"/>
                  </a:lnTo>
                  <a:lnTo>
                    <a:pt x="144" y="46"/>
                  </a:lnTo>
                  <a:lnTo>
                    <a:pt x="150" y="46"/>
                  </a:lnTo>
                  <a:lnTo>
                    <a:pt x="155" y="47"/>
                  </a:lnTo>
                  <a:lnTo>
                    <a:pt x="168" y="47"/>
                  </a:lnTo>
                  <a:lnTo>
                    <a:pt x="170" y="49"/>
                  </a:lnTo>
                  <a:lnTo>
                    <a:pt x="170" y="54"/>
                  </a:lnTo>
                  <a:lnTo>
                    <a:pt x="168" y="58"/>
                  </a:lnTo>
                  <a:lnTo>
                    <a:pt x="164" y="61"/>
                  </a:lnTo>
                  <a:lnTo>
                    <a:pt x="161" y="63"/>
                  </a:lnTo>
                  <a:lnTo>
                    <a:pt x="159" y="65"/>
                  </a:lnTo>
                  <a:lnTo>
                    <a:pt x="155" y="66"/>
                  </a:lnTo>
                  <a:lnTo>
                    <a:pt x="150" y="68"/>
                  </a:lnTo>
                  <a:lnTo>
                    <a:pt x="144" y="69"/>
                  </a:lnTo>
                  <a:lnTo>
                    <a:pt x="136" y="70"/>
                  </a:lnTo>
                  <a:lnTo>
                    <a:pt x="118" y="70"/>
                  </a:lnTo>
                  <a:lnTo>
                    <a:pt x="107" y="72"/>
                  </a:lnTo>
                  <a:lnTo>
                    <a:pt x="90" y="72"/>
                  </a:lnTo>
                  <a:lnTo>
                    <a:pt x="90" y="93"/>
                  </a:lnTo>
                  <a:lnTo>
                    <a:pt x="91" y="93"/>
                  </a:lnTo>
                  <a:lnTo>
                    <a:pt x="94" y="92"/>
                  </a:lnTo>
                  <a:lnTo>
                    <a:pt x="95" y="92"/>
                  </a:lnTo>
                  <a:lnTo>
                    <a:pt x="99" y="88"/>
                  </a:lnTo>
                  <a:lnTo>
                    <a:pt x="99" y="87"/>
                  </a:lnTo>
                  <a:lnTo>
                    <a:pt x="100" y="87"/>
                  </a:lnTo>
                  <a:lnTo>
                    <a:pt x="102" y="84"/>
                  </a:lnTo>
                  <a:lnTo>
                    <a:pt x="102" y="82"/>
                  </a:lnTo>
                  <a:lnTo>
                    <a:pt x="103" y="80"/>
                  </a:lnTo>
                  <a:lnTo>
                    <a:pt x="103" y="74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11" y="75"/>
                  </a:lnTo>
                  <a:lnTo>
                    <a:pt x="111" y="79"/>
                  </a:lnTo>
                  <a:lnTo>
                    <a:pt x="109" y="82"/>
                  </a:lnTo>
                  <a:lnTo>
                    <a:pt x="109" y="83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4" y="92"/>
                  </a:lnTo>
                  <a:lnTo>
                    <a:pt x="103" y="94"/>
                  </a:lnTo>
                  <a:lnTo>
                    <a:pt x="102" y="96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9" y="101"/>
                  </a:lnTo>
                  <a:lnTo>
                    <a:pt x="100" y="103"/>
                  </a:lnTo>
                  <a:lnTo>
                    <a:pt x="103" y="107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2" y="125"/>
                  </a:lnTo>
                  <a:lnTo>
                    <a:pt x="99" y="129"/>
                  </a:lnTo>
                  <a:lnTo>
                    <a:pt x="98" y="130"/>
                  </a:lnTo>
                  <a:lnTo>
                    <a:pt x="95" y="131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9" y="135"/>
                  </a:lnTo>
                  <a:lnTo>
                    <a:pt x="99" y="141"/>
                  </a:lnTo>
                  <a:lnTo>
                    <a:pt x="97" y="144"/>
                  </a:lnTo>
                  <a:lnTo>
                    <a:pt x="94" y="144"/>
                  </a:lnTo>
                  <a:lnTo>
                    <a:pt x="93" y="143"/>
                  </a:lnTo>
                  <a:lnTo>
                    <a:pt x="93" y="139"/>
                  </a:lnTo>
                  <a:lnTo>
                    <a:pt x="91" y="138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90" y="154"/>
                  </a:lnTo>
                  <a:lnTo>
                    <a:pt x="89" y="157"/>
                  </a:lnTo>
                  <a:lnTo>
                    <a:pt x="88" y="158"/>
                  </a:lnTo>
                  <a:lnTo>
                    <a:pt x="85" y="159"/>
                  </a:lnTo>
                  <a:lnTo>
                    <a:pt x="83" y="159"/>
                  </a:lnTo>
                  <a:lnTo>
                    <a:pt x="80" y="158"/>
                  </a:lnTo>
                  <a:lnTo>
                    <a:pt x="79" y="155"/>
                  </a:lnTo>
                  <a:lnTo>
                    <a:pt x="79" y="136"/>
                  </a:lnTo>
                  <a:lnTo>
                    <a:pt x="78" y="138"/>
                  </a:lnTo>
                  <a:lnTo>
                    <a:pt x="78" y="141"/>
                  </a:lnTo>
                  <a:lnTo>
                    <a:pt x="75" y="144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70" y="138"/>
                  </a:lnTo>
                  <a:lnTo>
                    <a:pt x="72" y="133"/>
                  </a:lnTo>
                  <a:lnTo>
                    <a:pt x="74" y="131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66" y="122"/>
                  </a:lnTo>
                  <a:lnTo>
                    <a:pt x="65" y="119"/>
                  </a:lnTo>
                  <a:lnTo>
                    <a:pt x="65" y="111"/>
                  </a:lnTo>
                  <a:lnTo>
                    <a:pt x="66" y="107"/>
                  </a:lnTo>
                  <a:lnTo>
                    <a:pt x="69" y="103"/>
                  </a:lnTo>
                  <a:lnTo>
                    <a:pt x="71" y="101"/>
                  </a:lnTo>
                  <a:lnTo>
                    <a:pt x="71" y="100"/>
                  </a:lnTo>
                  <a:lnTo>
                    <a:pt x="72" y="100"/>
                  </a:lnTo>
                  <a:lnTo>
                    <a:pt x="72" y="98"/>
                  </a:lnTo>
                  <a:lnTo>
                    <a:pt x="71" y="98"/>
                  </a:lnTo>
                  <a:lnTo>
                    <a:pt x="71" y="97"/>
                  </a:lnTo>
                  <a:lnTo>
                    <a:pt x="70" y="97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1" y="86"/>
                  </a:lnTo>
                  <a:lnTo>
                    <a:pt x="61" y="83"/>
                  </a:lnTo>
                  <a:lnTo>
                    <a:pt x="60" y="82"/>
                  </a:lnTo>
                  <a:lnTo>
                    <a:pt x="60" y="77"/>
                  </a:lnTo>
                  <a:close/>
                  <a:moveTo>
                    <a:pt x="79" y="64"/>
                  </a:moveTo>
                  <a:lnTo>
                    <a:pt x="79" y="56"/>
                  </a:lnTo>
                  <a:lnTo>
                    <a:pt x="75" y="56"/>
                  </a:lnTo>
                  <a:lnTo>
                    <a:pt x="71" y="55"/>
                  </a:lnTo>
                  <a:lnTo>
                    <a:pt x="69" y="52"/>
                  </a:lnTo>
                  <a:lnTo>
                    <a:pt x="69" y="49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69" y="39"/>
                  </a:lnTo>
                  <a:lnTo>
                    <a:pt x="69" y="40"/>
                  </a:lnTo>
                  <a:lnTo>
                    <a:pt x="65" y="40"/>
                  </a:lnTo>
                  <a:lnTo>
                    <a:pt x="57" y="42"/>
                  </a:lnTo>
                  <a:lnTo>
                    <a:pt x="51" y="45"/>
                  </a:lnTo>
                  <a:lnTo>
                    <a:pt x="46" y="47"/>
                  </a:lnTo>
                  <a:lnTo>
                    <a:pt x="39" y="50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3" y="54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8"/>
                  </a:lnTo>
                  <a:lnTo>
                    <a:pt x="14" y="59"/>
                  </a:lnTo>
                  <a:lnTo>
                    <a:pt x="18" y="60"/>
                  </a:lnTo>
                  <a:lnTo>
                    <a:pt x="20" y="61"/>
                  </a:lnTo>
                  <a:lnTo>
                    <a:pt x="24" y="61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7" y="64"/>
                  </a:lnTo>
                  <a:lnTo>
                    <a:pt x="79" y="64"/>
                  </a:lnTo>
                  <a:close/>
                  <a:moveTo>
                    <a:pt x="90" y="56"/>
                  </a:moveTo>
                  <a:lnTo>
                    <a:pt x="90" y="64"/>
                  </a:lnTo>
                  <a:lnTo>
                    <a:pt x="133" y="64"/>
                  </a:lnTo>
                  <a:lnTo>
                    <a:pt x="137" y="63"/>
                  </a:lnTo>
                  <a:lnTo>
                    <a:pt x="142" y="63"/>
                  </a:lnTo>
                  <a:lnTo>
                    <a:pt x="146" y="61"/>
                  </a:lnTo>
                  <a:lnTo>
                    <a:pt x="149" y="61"/>
                  </a:lnTo>
                  <a:lnTo>
                    <a:pt x="152" y="60"/>
                  </a:lnTo>
                  <a:lnTo>
                    <a:pt x="158" y="58"/>
                  </a:lnTo>
                  <a:lnTo>
                    <a:pt x="159" y="55"/>
                  </a:lnTo>
                  <a:lnTo>
                    <a:pt x="160" y="55"/>
                  </a:lnTo>
                  <a:lnTo>
                    <a:pt x="161" y="54"/>
                  </a:lnTo>
                  <a:lnTo>
                    <a:pt x="149" y="54"/>
                  </a:lnTo>
                  <a:lnTo>
                    <a:pt x="142" y="52"/>
                  </a:lnTo>
                  <a:lnTo>
                    <a:pt x="137" y="51"/>
                  </a:lnTo>
                  <a:lnTo>
                    <a:pt x="131" y="50"/>
                  </a:lnTo>
                  <a:lnTo>
                    <a:pt x="130" y="50"/>
                  </a:lnTo>
                  <a:lnTo>
                    <a:pt x="125" y="47"/>
                  </a:lnTo>
                  <a:lnTo>
                    <a:pt x="118" y="45"/>
                  </a:lnTo>
                  <a:lnTo>
                    <a:pt x="113" y="42"/>
                  </a:lnTo>
                  <a:lnTo>
                    <a:pt x="109" y="41"/>
                  </a:lnTo>
                  <a:lnTo>
                    <a:pt x="107" y="41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98" y="55"/>
                  </a:lnTo>
                  <a:lnTo>
                    <a:pt x="95" y="56"/>
                  </a:lnTo>
                  <a:lnTo>
                    <a:pt x="90" y="56"/>
                  </a:lnTo>
                  <a:close/>
                  <a:moveTo>
                    <a:pt x="85" y="22"/>
                  </a:moveTo>
                  <a:lnTo>
                    <a:pt x="88" y="22"/>
                  </a:lnTo>
                  <a:lnTo>
                    <a:pt x="88" y="21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5" y="12"/>
                  </a:lnTo>
                  <a:lnTo>
                    <a:pt x="84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1" y="21"/>
                  </a:lnTo>
                  <a:lnTo>
                    <a:pt x="84" y="22"/>
                  </a:lnTo>
                  <a:lnTo>
                    <a:pt x="85" y="22"/>
                  </a:lnTo>
                  <a:close/>
                  <a:moveTo>
                    <a:pt x="90" y="103"/>
                  </a:moveTo>
                  <a:lnTo>
                    <a:pt x="90" y="126"/>
                  </a:lnTo>
                  <a:lnTo>
                    <a:pt x="93" y="125"/>
                  </a:lnTo>
                  <a:lnTo>
                    <a:pt x="97" y="121"/>
                  </a:lnTo>
                  <a:lnTo>
                    <a:pt x="98" y="117"/>
                  </a:lnTo>
                  <a:lnTo>
                    <a:pt x="98" y="112"/>
                  </a:lnTo>
                  <a:lnTo>
                    <a:pt x="95" y="107"/>
                  </a:lnTo>
                  <a:lnTo>
                    <a:pt x="93" y="105"/>
                  </a:lnTo>
                  <a:lnTo>
                    <a:pt x="90" y="103"/>
                  </a:lnTo>
                  <a:close/>
                  <a:moveTo>
                    <a:pt x="79" y="126"/>
                  </a:moveTo>
                  <a:lnTo>
                    <a:pt x="79" y="103"/>
                  </a:lnTo>
                  <a:lnTo>
                    <a:pt x="75" y="107"/>
                  </a:lnTo>
                  <a:lnTo>
                    <a:pt x="72" y="112"/>
                  </a:lnTo>
                  <a:lnTo>
                    <a:pt x="72" y="117"/>
                  </a:lnTo>
                  <a:lnTo>
                    <a:pt x="74" y="121"/>
                  </a:lnTo>
                  <a:lnTo>
                    <a:pt x="75" y="124"/>
                  </a:lnTo>
                  <a:lnTo>
                    <a:pt x="76" y="124"/>
                  </a:lnTo>
                  <a:lnTo>
                    <a:pt x="79" y="1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3" name="Группа 442"/>
          <p:cNvGrpSpPr/>
          <p:nvPr/>
        </p:nvGrpSpPr>
        <p:grpSpPr>
          <a:xfrm>
            <a:off x="8368505" y="4795419"/>
            <a:ext cx="374650" cy="471487"/>
            <a:chOff x="4029076" y="1692276"/>
            <a:chExt cx="374650" cy="471487"/>
          </a:xfrm>
          <a:solidFill>
            <a:schemeClr val="bg1"/>
          </a:solidFill>
        </p:grpSpPr>
        <p:sp>
          <p:nvSpPr>
            <p:cNvPr id="444" name="Freeform 59"/>
            <p:cNvSpPr>
              <a:spLocks/>
            </p:cNvSpPr>
            <p:nvPr/>
          </p:nvSpPr>
          <p:spPr bwMode="auto">
            <a:xfrm>
              <a:off x="4203701" y="1779588"/>
              <a:ext cx="139700" cy="174625"/>
            </a:xfrm>
            <a:custGeom>
              <a:avLst/>
              <a:gdLst/>
              <a:ahLst/>
              <a:cxnLst>
                <a:cxn ang="0">
                  <a:pos x="142" y="3"/>
                </a:cxn>
                <a:cxn ang="0">
                  <a:pos x="146" y="8"/>
                </a:cxn>
                <a:cxn ang="0">
                  <a:pos x="156" y="36"/>
                </a:cxn>
                <a:cxn ang="0">
                  <a:pos x="165" y="41"/>
                </a:cxn>
                <a:cxn ang="0">
                  <a:pos x="175" y="58"/>
                </a:cxn>
                <a:cxn ang="0">
                  <a:pos x="174" y="85"/>
                </a:cxn>
                <a:cxn ang="0">
                  <a:pos x="157" y="117"/>
                </a:cxn>
                <a:cxn ang="0">
                  <a:pos x="135" y="131"/>
                </a:cxn>
                <a:cxn ang="0">
                  <a:pos x="123" y="143"/>
                </a:cxn>
                <a:cxn ang="0">
                  <a:pos x="106" y="171"/>
                </a:cxn>
                <a:cxn ang="0">
                  <a:pos x="80" y="198"/>
                </a:cxn>
                <a:cxn ang="0">
                  <a:pos x="43" y="217"/>
                </a:cxn>
                <a:cxn ang="0">
                  <a:pos x="17" y="220"/>
                </a:cxn>
                <a:cxn ang="0">
                  <a:pos x="7" y="219"/>
                </a:cxn>
                <a:cxn ang="0">
                  <a:pos x="0" y="210"/>
                </a:cxn>
                <a:cxn ang="0">
                  <a:pos x="6" y="198"/>
                </a:cxn>
                <a:cxn ang="0">
                  <a:pos x="13" y="197"/>
                </a:cxn>
                <a:cxn ang="0">
                  <a:pos x="50" y="190"/>
                </a:cxn>
                <a:cxn ang="0">
                  <a:pos x="79" y="168"/>
                </a:cxn>
                <a:cxn ang="0">
                  <a:pos x="98" y="142"/>
                </a:cxn>
                <a:cxn ang="0">
                  <a:pos x="113" y="114"/>
                </a:cxn>
                <a:cxn ang="0">
                  <a:pos x="120" y="113"/>
                </a:cxn>
                <a:cxn ang="0">
                  <a:pos x="136" y="105"/>
                </a:cxn>
                <a:cxn ang="0">
                  <a:pos x="152" y="80"/>
                </a:cxn>
                <a:cxn ang="0">
                  <a:pos x="153" y="68"/>
                </a:cxn>
                <a:cxn ang="0">
                  <a:pos x="149" y="57"/>
                </a:cxn>
                <a:cxn ang="0">
                  <a:pos x="143" y="55"/>
                </a:cxn>
                <a:cxn ang="0">
                  <a:pos x="141" y="54"/>
                </a:cxn>
                <a:cxn ang="0">
                  <a:pos x="134" y="51"/>
                </a:cxn>
                <a:cxn ang="0">
                  <a:pos x="131" y="44"/>
                </a:cxn>
                <a:cxn ang="0">
                  <a:pos x="125" y="15"/>
                </a:cxn>
                <a:cxn ang="0">
                  <a:pos x="127" y="6"/>
                </a:cxn>
                <a:cxn ang="0">
                  <a:pos x="132" y="2"/>
                </a:cxn>
              </a:cxnLst>
              <a:rect l="0" t="0" r="r" b="b"/>
              <a:pathLst>
                <a:path w="176" h="220">
                  <a:moveTo>
                    <a:pt x="136" y="0"/>
                  </a:moveTo>
                  <a:lnTo>
                    <a:pt x="142" y="3"/>
                  </a:lnTo>
                  <a:lnTo>
                    <a:pt x="145" y="6"/>
                  </a:lnTo>
                  <a:lnTo>
                    <a:pt x="146" y="8"/>
                  </a:lnTo>
                  <a:lnTo>
                    <a:pt x="152" y="33"/>
                  </a:lnTo>
                  <a:lnTo>
                    <a:pt x="156" y="36"/>
                  </a:lnTo>
                  <a:lnTo>
                    <a:pt x="161" y="37"/>
                  </a:lnTo>
                  <a:lnTo>
                    <a:pt x="165" y="41"/>
                  </a:lnTo>
                  <a:lnTo>
                    <a:pt x="169" y="47"/>
                  </a:lnTo>
                  <a:lnTo>
                    <a:pt x="175" y="58"/>
                  </a:lnTo>
                  <a:lnTo>
                    <a:pt x="176" y="70"/>
                  </a:lnTo>
                  <a:lnTo>
                    <a:pt x="174" y="85"/>
                  </a:lnTo>
                  <a:lnTo>
                    <a:pt x="167" y="103"/>
                  </a:lnTo>
                  <a:lnTo>
                    <a:pt x="157" y="117"/>
                  </a:lnTo>
                  <a:lnTo>
                    <a:pt x="146" y="125"/>
                  </a:lnTo>
                  <a:lnTo>
                    <a:pt x="135" y="131"/>
                  </a:lnTo>
                  <a:lnTo>
                    <a:pt x="127" y="134"/>
                  </a:lnTo>
                  <a:lnTo>
                    <a:pt x="123" y="143"/>
                  </a:lnTo>
                  <a:lnTo>
                    <a:pt x="116" y="156"/>
                  </a:lnTo>
                  <a:lnTo>
                    <a:pt x="106" y="171"/>
                  </a:lnTo>
                  <a:lnTo>
                    <a:pt x="94" y="184"/>
                  </a:lnTo>
                  <a:lnTo>
                    <a:pt x="80" y="198"/>
                  </a:lnTo>
                  <a:lnTo>
                    <a:pt x="62" y="209"/>
                  </a:lnTo>
                  <a:lnTo>
                    <a:pt x="43" y="217"/>
                  </a:lnTo>
                  <a:lnTo>
                    <a:pt x="20" y="220"/>
                  </a:lnTo>
                  <a:lnTo>
                    <a:pt x="17" y="220"/>
                  </a:lnTo>
                  <a:lnTo>
                    <a:pt x="14" y="219"/>
                  </a:lnTo>
                  <a:lnTo>
                    <a:pt x="7" y="219"/>
                  </a:lnTo>
                  <a:lnTo>
                    <a:pt x="2" y="213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6" y="198"/>
                  </a:lnTo>
                  <a:lnTo>
                    <a:pt x="9" y="197"/>
                  </a:lnTo>
                  <a:lnTo>
                    <a:pt x="13" y="197"/>
                  </a:lnTo>
                  <a:lnTo>
                    <a:pt x="32" y="195"/>
                  </a:lnTo>
                  <a:lnTo>
                    <a:pt x="50" y="190"/>
                  </a:lnTo>
                  <a:lnTo>
                    <a:pt x="65" y="179"/>
                  </a:lnTo>
                  <a:lnTo>
                    <a:pt x="79" y="168"/>
                  </a:lnTo>
                  <a:lnTo>
                    <a:pt x="90" y="154"/>
                  </a:lnTo>
                  <a:lnTo>
                    <a:pt x="98" y="142"/>
                  </a:lnTo>
                  <a:lnTo>
                    <a:pt x="110" y="117"/>
                  </a:lnTo>
                  <a:lnTo>
                    <a:pt x="113" y="114"/>
                  </a:lnTo>
                  <a:lnTo>
                    <a:pt x="117" y="113"/>
                  </a:lnTo>
                  <a:lnTo>
                    <a:pt x="120" y="113"/>
                  </a:lnTo>
                  <a:lnTo>
                    <a:pt x="128" y="110"/>
                  </a:lnTo>
                  <a:lnTo>
                    <a:pt x="136" y="105"/>
                  </a:lnTo>
                  <a:lnTo>
                    <a:pt x="145" y="95"/>
                  </a:lnTo>
                  <a:lnTo>
                    <a:pt x="152" y="80"/>
                  </a:lnTo>
                  <a:lnTo>
                    <a:pt x="153" y="76"/>
                  </a:lnTo>
                  <a:lnTo>
                    <a:pt x="153" y="68"/>
                  </a:lnTo>
                  <a:lnTo>
                    <a:pt x="150" y="59"/>
                  </a:lnTo>
                  <a:lnTo>
                    <a:pt x="149" y="57"/>
                  </a:lnTo>
                  <a:lnTo>
                    <a:pt x="146" y="55"/>
                  </a:lnTo>
                  <a:lnTo>
                    <a:pt x="143" y="55"/>
                  </a:lnTo>
                  <a:lnTo>
                    <a:pt x="142" y="54"/>
                  </a:lnTo>
                  <a:lnTo>
                    <a:pt x="141" y="54"/>
                  </a:lnTo>
                  <a:lnTo>
                    <a:pt x="136" y="52"/>
                  </a:lnTo>
                  <a:lnTo>
                    <a:pt x="134" y="51"/>
                  </a:lnTo>
                  <a:lnTo>
                    <a:pt x="132" y="48"/>
                  </a:lnTo>
                  <a:lnTo>
                    <a:pt x="131" y="44"/>
                  </a:lnTo>
                  <a:lnTo>
                    <a:pt x="128" y="29"/>
                  </a:lnTo>
                  <a:lnTo>
                    <a:pt x="125" y="15"/>
                  </a:lnTo>
                  <a:lnTo>
                    <a:pt x="124" y="11"/>
                  </a:lnTo>
                  <a:lnTo>
                    <a:pt x="127" y="6"/>
                  </a:lnTo>
                  <a:lnTo>
                    <a:pt x="130" y="3"/>
                  </a:lnTo>
                  <a:lnTo>
                    <a:pt x="132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5" name="Freeform 60"/>
            <p:cNvSpPr>
              <a:spLocks/>
            </p:cNvSpPr>
            <p:nvPr/>
          </p:nvSpPr>
          <p:spPr bwMode="auto">
            <a:xfrm>
              <a:off x="4029076" y="1916113"/>
              <a:ext cx="217488" cy="247650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180" y="3"/>
                </a:cxn>
                <a:cxn ang="0">
                  <a:pos x="183" y="7"/>
                </a:cxn>
                <a:cxn ang="0">
                  <a:pos x="184" y="10"/>
                </a:cxn>
                <a:cxn ang="0">
                  <a:pos x="187" y="18"/>
                </a:cxn>
                <a:cxn ang="0">
                  <a:pos x="188" y="31"/>
                </a:cxn>
                <a:cxn ang="0">
                  <a:pos x="187" y="44"/>
                </a:cxn>
                <a:cxn ang="0">
                  <a:pos x="181" y="61"/>
                </a:cxn>
                <a:cxn ang="0">
                  <a:pos x="170" y="80"/>
                </a:cxn>
                <a:cxn ang="0">
                  <a:pos x="152" y="99"/>
                </a:cxn>
                <a:cxn ang="0">
                  <a:pos x="126" y="120"/>
                </a:cxn>
                <a:cxn ang="0">
                  <a:pos x="96" y="143"/>
                </a:cxn>
                <a:cxn ang="0">
                  <a:pos x="70" y="168"/>
                </a:cxn>
                <a:cxn ang="0">
                  <a:pos x="51" y="194"/>
                </a:cxn>
                <a:cxn ang="0">
                  <a:pos x="36" y="223"/>
                </a:cxn>
                <a:cxn ang="0">
                  <a:pos x="27" y="255"/>
                </a:cxn>
                <a:cxn ang="0">
                  <a:pos x="23" y="289"/>
                </a:cxn>
                <a:cxn ang="0">
                  <a:pos x="261" y="289"/>
                </a:cxn>
                <a:cxn ang="0">
                  <a:pos x="267" y="290"/>
                </a:cxn>
                <a:cxn ang="0">
                  <a:pos x="272" y="296"/>
                </a:cxn>
                <a:cxn ang="0">
                  <a:pos x="273" y="300"/>
                </a:cxn>
                <a:cxn ang="0">
                  <a:pos x="272" y="306"/>
                </a:cxn>
                <a:cxn ang="0">
                  <a:pos x="267" y="311"/>
                </a:cxn>
                <a:cxn ang="0">
                  <a:pos x="261" y="312"/>
                </a:cxn>
                <a:cxn ang="0">
                  <a:pos x="11" y="312"/>
                </a:cxn>
                <a:cxn ang="0">
                  <a:pos x="7" y="311"/>
                </a:cxn>
                <a:cxn ang="0">
                  <a:pos x="1" y="306"/>
                </a:cxn>
                <a:cxn ang="0">
                  <a:pos x="0" y="300"/>
                </a:cxn>
                <a:cxn ang="0">
                  <a:pos x="3" y="260"/>
                </a:cxn>
                <a:cxn ang="0">
                  <a:pos x="12" y="222"/>
                </a:cxn>
                <a:cxn ang="0">
                  <a:pos x="29" y="187"/>
                </a:cxn>
                <a:cxn ang="0">
                  <a:pos x="51" y="156"/>
                </a:cxn>
                <a:cxn ang="0">
                  <a:pos x="78" y="127"/>
                </a:cxn>
                <a:cxn ang="0">
                  <a:pos x="114" y="101"/>
                </a:cxn>
                <a:cxn ang="0">
                  <a:pos x="137" y="83"/>
                </a:cxn>
                <a:cxn ang="0">
                  <a:pos x="152" y="66"/>
                </a:cxn>
                <a:cxn ang="0">
                  <a:pos x="161" y="51"/>
                </a:cxn>
                <a:cxn ang="0">
                  <a:pos x="163" y="37"/>
                </a:cxn>
                <a:cxn ang="0">
                  <a:pos x="163" y="20"/>
                </a:cxn>
                <a:cxn ang="0">
                  <a:pos x="162" y="17"/>
                </a:cxn>
                <a:cxn ang="0">
                  <a:pos x="161" y="13"/>
                </a:cxn>
                <a:cxn ang="0">
                  <a:pos x="163" y="5"/>
                </a:cxn>
                <a:cxn ang="0">
                  <a:pos x="168" y="2"/>
                </a:cxn>
                <a:cxn ang="0">
                  <a:pos x="172" y="0"/>
                </a:cxn>
              </a:cxnLst>
              <a:rect l="0" t="0" r="r" b="b"/>
              <a:pathLst>
                <a:path w="273" h="312">
                  <a:moveTo>
                    <a:pt x="172" y="0"/>
                  </a:moveTo>
                  <a:lnTo>
                    <a:pt x="180" y="3"/>
                  </a:lnTo>
                  <a:lnTo>
                    <a:pt x="183" y="7"/>
                  </a:lnTo>
                  <a:lnTo>
                    <a:pt x="184" y="10"/>
                  </a:lnTo>
                  <a:lnTo>
                    <a:pt x="187" y="18"/>
                  </a:lnTo>
                  <a:lnTo>
                    <a:pt x="188" y="31"/>
                  </a:lnTo>
                  <a:lnTo>
                    <a:pt x="187" y="44"/>
                  </a:lnTo>
                  <a:lnTo>
                    <a:pt x="181" y="61"/>
                  </a:lnTo>
                  <a:lnTo>
                    <a:pt x="170" y="80"/>
                  </a:lnTo>
                  <a:lnTo>
                    <a:pt x="152" y="99"/>
                  </a:lnTo>
                  <a:lnTo>
                    <a:pt x="126" y="120"/>
                  </a:lnTo>
                  <a:lnTo>
                    <a:pt x="96" y="143"/>
                  </a:lnTo>
                  <a:lnTo>
                    <a:pt x="70" y="168"/>
                  </a:lnTo>
                  <a:lnTo>
                    <a:pt x="51" y="194"/>
                  </a:lnTo>
                  <a:lnTo>
                    <a:pt x="36" y="223"/>
                  </a:lnTo>
                  <a:lnTo>
                    <a:pt x="27" y="255"/>
                  </a:lnTo>
                  <a:lnTo>
                    <a:pt x="23" y="289"/>
                  </a:lnTo>
                  <a:lnTo>
                    <a:pt x="261" y="289"/>
                  </a:lnTo>
                  <a:lnTo>
                    <a:pt x="267" y="290"/>
                  </a:lnTo>
                  <a:lnTo>
                    <a:pt x="272" y="296"/>
                  </a:lnTo>
                  <a:lnTo>
                    <a:pt x="273" y="300"/>
                  </a:lnTo>
                  <a:lnTo>
                    <a:pt x="272" y="306"/>
                  </a:lnTo>
                  <a:lnTo>
                    <a:pt x="267" y="311"/>
                  </a:lnTo>
                  <a:lnTo>
                    <a:pt x="261" y="312"/>
                  </a:lnTo>
                  <a:lnTo>
                    <a:pt x="11" y="312"/>
                  </a:lnTo>
                  <a:lnTo>
                    <a:pt x="7" y="311"/>
                  </a:lnTo>
                  <a:lnTo>
                    <a:pt x="1" y="306"/>
                  </a:lnTo>
                  <a:lnTo>
                    <a:pt x="0" y="300"/>
                  </a:lnTo>
                  <a:lnTo>
                    <a:pt x="3" y="260"/>
                  </a:lnTo>
                  <a:lnTo>
                    <a:pt x="12" y="222"/>
                  </a:lnTo>
                  <a:lnTo>
                    <a:pt x="29" y="187"/>
                  </a:lnTo>
                  <a:lnTo>
                    <a:pt x="51" y="156"/>
                  </a:lnTo>
                  <a:lnTo>
                    <a:pt x="78" y="127"/>
                  </a:lnTo>
                  <a:lnTo>
                    <a:pt x="114" y="101"/>
                  </a:lnTo>
                  <a:lnTo>
                    <a:pt x="137" y="83"/>
                  </a:lnTo>
                  <a:lnTo>
                    <a:pt x="152" y="66"/>
                  </a:lnTo>
                  <a:lnTo>
                    <a:pt x="161" y="51"/>
                  </a:lnTo>
                  <a:lnTo>
                    <a:pt x="163" y="37"/>
                  </a:lnTo>
                  <a:lnTo>
                    <a:pt x="163" y="20"/>
                  </a:lnTo>
                  <a:lnTo>
                    <a:pt x="162" y="17"/>
                  </a:lnTo>
                  <a:lnTo>
                    <a:pt x="161" y="13"/>
                  </a:lnTo>
                  <a:lnTo>
                    <a:pt x="163" y="5"/>
                  </a:lnTo>
                  <a:lnTo>
                    <a:pt x="168" y="2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6" name="Freeform 61"/>
            <p:cNvSpPr>
              <a:spLocks/>
            </p:cNvSpPr>
            <p:nvPr/>
          </p:nvSpPr>
          <p:spPr bwMode="auto">
            <a:xfrm>
              <a:off x="4187826" y="1916113"/>
              <a:ext cx="215900" cy="247650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3" y="2"/>
                </a:cxn>
                <a:cxn ang="0">
                  <a:pos x="107" y="5"/>
                </a:cxn>
                <a:cxn ang="0">
                  <a:pos x="110" y="13"/>
                </a:cxn>
                <a:cxn ang="0">
                  <a:pos x="109" y="17"/>
                </a:cxn>
                <a:cxn ang="0">
                  <a:pos x="107" y="20"/>
                </a:cxn>
                <a:cxn ang="0">
                  <a:pos x="106" y="27"/>
                </a:cxn>
                <a:cxn ang="0">
                  <a:pos x="107" y="37"/>
                </a:cxn>
                <a:cxn ang="0">
                  <a:pos x="110" y="51"/>
                </a:cxn>
                <a:cxn ang="0">
                  <a:pos x="120" y="66"/>
                </a:cxn>
                <a:cxn ang="0">
                  <a:pos x="135" y="83"/>
                </a:cxn>
                <a:cxn ang="0">
                  <a:pos x="158" y="101"/>
                </a:cxn>
                <a:cxn ang="0">
                  <a:pos x="194" y="127"/>
                </a:cxn>
                <a:cxn ang="0">
                  <a:pos x="221" y="156"/>
                </a:cxn>
                <a:cxn ang="0">
                  <a:pos x="245" y="187"/>
                </a:cxn>
                <a:cxn ang="0">
                  <a:pos x="260" y="222"/>
                </a:cxn>
                <a:cxn ang="0">
                  <a:pos x="270" y="260"/>
                </a:cxn>
                <a:cxn ang="0">
                  <a:pos x="272" y="300"/>
                </a:cxn>
                <a:cxn ang="0">
                  <a:pos x="271" y="306"/>
                </a:cxn>
                <a:cxn ang="0">
                  <a:pos x="270" y="308"/>
                </a:cxn>
                <a:cxn ang="0">
                  <a:pos x="265" y="311"/>
                </a:cxn>
                <a:cxn ang="0">
                  <a:pos x="261" y="312"/>
                </a:cxn>
                <a:cxn ang="0">
                  <a:pos x="7" y="312"/>
                </a:cxn>
                <a:cxn ang="0">
                  <a:pos x="2" y="307"/>
                </a:cxn>
                <a:cxn ang="0">
                  <a:pos x="0" y="304"/>
                </a:cxn>
                <a:cxn ang="0">
                  <a:pos x="0" y="297"/>
                </a:cxn>
                <a:cxn ang="0">
                  <a:pos x="2" y="293"/>
                </a:cxn>
                <a:cxn ang="0">
                  <a:pos x="4" y="292"/>
                </a:cxn>
                <a:cxn ang="0">
                  <a:pos x="7" y="289"/>
                </a:cxn>
                <a:cxn ang="0">
                  <a:pos x="249" y="289"/>
                </a:cxn>
                <a:cxn ang="0">
                  <a:pos x="245" y="255"/>
                </a:cxn>
                <a:cxn ang="0">
                  <a:pos x="237" y="223"/>
                </a:cxn>
                <a:cxn ang="0">
                  <a:pos x="221" y="194"/>
                </a:cxn>
                <a:cxn ang="0">
                  <a:pos x="202" y="168"/>
                </a:cxn>
                <a:cxn ang="0">
                  <a:pos x="176" y="143"/>
                </a:cxn>
                <a:cxn ang="0">
                  <a:pos x="146" y="120"/>
                </a:cxn>
                <a:cxn ang="0">
                  <a:pos x="120" y="99"/>
                </a:cxn>
                <a:cxn ang="0">
                  <a:pos x="102" y="80"/>
                </a:cxn>
                <a:cxn ang="0">
                  <a:pos x="91" y="61"/>
                </a:cxn>
                <a:cxn ang="0">
                  <a:pos x="85" y="44"/>
                </a:cxn>
                <a:cxn ang="0">
                  <a:pos x="84" y="31"/>
                </a:cxn>
                <a:cxn ang="0">
                  <a:pos x="85" y="18"/>
                </a:cxn>
                <a:cxn ang="0">
                  <a:pos x="87" y="10"/>
                </a:cxn>
                <a:cxn ang="0">
                  <a:pos x="88" y="7"/>
                </a:cxn>
                <a:cxn ang="0">
                  <a:pos x="91" y="3"/>
                </a:cxn>
                <a:cxn ang="0">
                  <a:pos x="94" y="2"/>
                </a:cxn>
                <a:cxn ang="0">
                  <a:pos x="98" y="0"/>
                </a:cxn>
              </a:cxnLst>
              <a:rect l="0" t="0" r="r" b="b"/>
              <a:pathLst>
                <a:path w="272" h="312">
                  <a:moveTo>
                    <a:pt x="98" y="0"/>
                  </a:moveTo>
                  <a:lnTo>
                    <a:pt x="103" y="2"/>
                  </a:lnTo>
                  <a:lnTo>
                    <a:pt x="107" y="5"/>
                  </a:lnTo>
                  <a:lnTo>
                    <a:pt x="110" y="13"/>
                  </a:lnTo>
                  <a:lnTo>
                    <a:pt x="109" y="17"/>
                  </a:lnTo>
                  <a:lnTo>
                    <a:pt x="107" y="20"/>
                  </a:lnTo>
                  <a:lnTo>
                    <a:pt x="106" y="27"/>
                  </a:lnTo>
                  <a:lnTo>
                    <a:pt x="107" y="37"/>
                  </a:lnTo>
                  <a:lnTo>
                    <a:pt x="110" y="51"/>
                  </a:lnTo>
                  <a:lnTo>
                    <a:pt x="120" y="66"/>
                  </a:lnTo>
                  <a:lnTo>
                    <a:pt x="135" y="83"/>
                  </a:lnTo>
                  <a:lnTo>
                    <a:pt x="158" y="101"/>
                  </a:lnTo>
                  <a:lnTo>
                    <a:pt x="194" y="127"/>
                  </a:lnTo>
                  <a:lnTo>
                    <a:pt x="221" y="156"/>
                  </a:lnTo>
                  <a:lnTo>
                    <a:pt x="245" y="187"/>
                  </a:lnTo>
                  <a:lnTo>
                    <a:pt x="260" y="222"/>
                  </a:lnTo>
                  <a:lnTo>
                    <a:pt x="270" y="260"/>
                  </a:lnTo>
                  <a:lnTo>
                    <a:pt x="272" y="300"/>
                  </a:lnTo>
                  <a:lnTo>
                    <a:pt x="271" y="306"/>
                  </a:lnTo>
                  <a:lnTo>
                    <a:pt x="270" y="308"/>
                  </a:lnTo>
                  <a:lnTo>
                    <a:pt x="265" y="311"/>
                  </a:lnTo>
                  <a:lnTo>
                    <a:pt x="261" y="312"/>
                  </a:lnTo>
                  <a:lnTo>
                    <a:pt x="7" y="312"/>
                  </a:lnTo>
                  <a:lnTo>
                    <a:pt x="2" y="307"/>
                  </a:lnTo>
                  <a:lnTo>
                    <a:pt x="0" y="304"/>
                  </a:lnTo>
                  <a:lnTo>
                    <a:pt x="0" y="297"/>
                  </a:lnTo>
                  <a:lnTo>
                    <a:pt x="2" y="293"/>
                  </a:lnTo>
                  <a:lnTo>
                    <a:pt x="4" y="292"/>
                  </a:lnTo>
                  <a:lnTo>
                    <a:pt x="7" y="289"/>
                  </a:lnTo>
                  <a:lnTo>
                    <a:pt x="249" y="289"/>
                  </a:lnTo>
                  <a:lnTo>
                    <a:pt x="245" y="255"/>
                  </a:lnTo>
                  <a:lnTo>
                    <a:pt x="237" y="223"/>
                  </a:lnTo>
                  <a:lnTo>
                    <a:pt x="221" y="194"/>
                  </a:lnTo>
                  <a:lnTo>
                    <a:pt x="202" y="168"/>
                  </a:lnTo>
                  <a:lnTo>
                    <a:pt x="176" y="143"/>
                  </a:lnTo>
                  <a:lnTo>
                    <a:pt x="146" y="120"/>
                  </a:lnTo>
                  <a:lnTo>
                    <a:pt x="120" y="99"/>
                  </a:lnTo>
                  <a:lnTo>
                    <a:pt x="102" y="80"/>
                  </a:lnTo>
                  <a:lnTo>
                    <a:pt x="91" y="61"/>
                  </a:lnTo>
                  <a:lnTo>
                    <a:pt x="85" y="44"/>
                  </a:lnTo>
                  <a:lnTo>
                    <a:pt x="84" y="31"/>
                  </a:lnTo>
                  <a:lnTo>
                    <a:pt x="85" y="18"/>
                  </a:lnTo>
                  <a:lnTo>
                    <a:pt x="87" y="10"/>
                  </a:lnTo>
                  <a:lnTo>
                    <a:pt x="88" y="7"/>
                  </a:lnTo>
                  <a:lnTo>
                    <a:pt x="91" y="3"/>
                  </a:lnTo>
                  <a:lnTo>
                    <a:pt x="94" y="2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62"/>
            <p:cNvSpPr>
              <a:spLocks/>
            </p:cNvSpPr>
            <p:nvPr/>
          </p:nvSpPr>
          <p:spPr bwMode="auto">
            <a:xfrm>
              <a:off x="4089401" y="1692276"/>
              <a:ext cx="250825" cy="261938"/>
            </a:xfrm>
            <a:custGeom>
              <a:avLst/>
              <a:gdLst/>
              <a:ahLst/>
              <a:cxnLst>
                <a:cxn ang="0">
                  <a:pos x="259" y="3"/>
                </a:cxn>
                <a:cxn ang="0">
                  <a:pos x="255" y="36"/>
                </a:cxn>
                <a:cxn ang="0">
                  <a:pos x="270" y="39"/>
                </a:cxn>
                <a:cxn ang="0">
                  <a:pos x="288" y="32"/>
                </a:cxn>
                <a:cxn ang="0">
                  <a:pos x="295" y="47"/>
                </a:cxn>
                <a:cxn ang="0">
                  <a:pos x="285" y="76"/>
                </a:cxn>
                <a:cxn ang="0">
                  <a:pos x="314" y="88"/>
                </a:cxn>
                <a:cxn ang="0">
                  <a:pos x="314" y="102"/>
                </a:cxn>
                <a:cxn ang="0">
                  <a:pos x="247" y="147"/>
                </a:cxn>
                <a:cxn ang="0">
                  <a:pos x="175" y="151"/>
                </a:cxn>
                <a:cxn ang="0">
                  <a:pos x="124" y="145"/>
                </a:cxn>
                <a:cxn ang="0">
                  <a:pos x="93" y="164"/>
                </a:cxn>
                <a:cxn ang="0">
                  <a:pos x="88" y="190"/>
                </a:cxn>
                <a:cxn ang="0">
                  <a:pos x="75" y="198"/>
                </a:cxn>
                <a:cxn ang="0">
                  <a:pos x="66" y="176"/>
                </a:cxn>
                <a:cxn ang="0">
                  <a:pos x="82" y="138"/>
                </a:cxn>
                <a:cxn ang="0">
                  <a:pos x="124" y="123"/>
                </a:cxn>
                <a:cxn ang="0">
                  <a:pos x="201" y="129"/>
                </a:cxn>
                <a:cxn ang="0">
                  <a:pos x="266" y="116"/>
                </a:cxn>
                <a:cxn ang="0">
                  <a:pos x="268" y="94"/>
                </a:cxn>
                <a:cxn ang="0">
                  <a:pos x="262" y="87"/>
                </a:cxn>
                <a:cxn ang="0">
                  <a:pos x="262" y="73"/>
                </a:cxn>
                <a:cxn ang="0">
                  <a:pos x="252" y="65"/>
                </a:cxn>
                <a:cxn ang="0">
                  <a:pos x="233" y="58"/>
                </a:cxn>
                <a:cxn ang="0">
                  <a:pos x="230" y="40"/>
                </a:cxn>
                <a:cxn ang="0">
                  <a:pos x="200" y="33"/>
                </a:cxn>
                <a:cxn ang="0">
                  <a:pos x="161" y="30"/>
                </a:cxn>
                <a:cxn ang="0">
                  <a:pos x="91" y="59"/>
                </a:cxn>
                <a:cxn ang="0">
                  <a:pos x="57" y="102"/>
                </a:cxn>
                <a:cxn ang="0">
                  <a:pos x="46" y="149"/>
                </a:cxn>
                <a:cxn ang="0">
                  <a:pos x="42" y="161"/>
                </a:cxn>
                <a:cxn ang="0">
                  <a:pos x="33" y="164"/>
                </a:cxn>
                <a:cxn ang="0">
                  <a:pos x="25" y="169"/>
                </a:cxn>
                <a:cxn ang="0">
                  <a:pos x="25" y="190"/>
                </a:cxn>
                <a:cxn ang="0">
                  <a:pos x="49" y="220"/>
                </a:cxn>
                <a:cxn ang="0">
                  <a:pos x="62" y="224"/>
                </a:cxn>
                <a:cxn ang="0">
                  <a:pos x="73" y="244"/>
                </a:cxn>
                <a:cxn ang="0">
                  <a:pos x="106" y="285"/>
                </a:cxn>
                <a:cxn ang="0">
                  <a:pos x="164" y="307"/>
                </a:cxn>
                <a:cxn ang="0">
                  <a:pos x="175" y="312"/>
                </a:cxn>
                <a:cxn ang="0">
                  <a:pos x="175" y="323"/>
                </a:cxn>
                <a:cxn ang="0">
                  <a:pos x="161" y="330"/>
                </a:cxn>
                <a:cxn ang="0">
                  <a:pos x="115" y="319"/>
                </a:cxn>
                <a:cxn ang="0">
                  <a:pos x="71" y="281"/>
                </a:cxn>
                <a:cxn ang="0">
                  <a:pos x="49" y="244"/>
                </a:cxn>
                <a:cxn ang="0">
                  <a:pos x="20" y="227"/>
                </a:cxn>
                <a:cxn ang="0">
                  <a:pos x="0" y="180"/>
                </a:cxn>
                <a:cxn ang="0">
                  <a:pos x="13" y="149"/>
                </a:cxn>
                <a:cxn ang="0">
                  <a:pos x="24" y="143"/>
                </a:cxn>
                <a:cxn ang="0">
                  <a:pos x="36" y="92"/>
                </a:cxn>
                <a:cxn ang="0">
                  <a:pos x="76" y="43"/>
                </a:cxn>
                <a:cxn ang="0">
                  <a:pos x="138" y="11"/>
                </a:cxn>
                <a:cxn ang="0">
                  <a:pos x="193" y="8"/>
                </a:cxn>
                <a:cxn ang="0">
                  <a:pos x="234" y="6"/>
                </a:cxn>
              </a:cxnLst>
              <a:rect l="0" t="0" r="r" b="b"/>
              <a:pathLst>
                <a:path w="315" h="330">
                  <a:moveTo>
                    <a:pt x="247" y="0"/>
                  </a:moveTo>
                  <a:lnTo>
                    <a:pt x="253" y="0"/>
                  </a:lnTo>
                  <a:lnTo>
                    <a:pt x="259" y="3"/>
                  </a:lnTo>
                  <a:lnTo>
                    <a:pt x="262" y="8"/>
                  </a:lnTo>
                  <a:lnTo>
                    <a:pt x="262" y="15"/>
                  </a:lnTo>
                  <a:lnTo>
                    <a:pt x="255" y="36"/>
                  </a:lnTo>
                  <a:lnTo>
                    <a:pt x="253" y="41"/>
                  </a:lnTo>
                  <a:lnTo>
                    <a:pt x="262" y="41"/>
                  </a:lnTo>
                  <a:lnTo>
                    <a:pt x="270" y="39"/>
                  </a:lnTo>
                  <a:lnTo>
                    <a:pt x="278" y="35"/>
                  </a:lnTo>
                  <a:lnTo>
                    <a:pt x="281" y="32"/>
                  </a:lnTo>
                  <a:lnTo>
                    <a:pt x="288" y="32"/>
                  </a:lnTo>
                  <a:lnTo>
                    <a:pt x="293" y="37"/>
                  </a:lnTo>
                  <a:lnTo>
                    <a:pt x="295" y="40"/>
                  </a:lnTo>
                  <a:lnTo>
                    <a:pt x="295" y="47"/>
                  </a:lnTo>
                  <a:lnTo>
                    <a:pt x="290" y="59"/>
                  </a:lnTo>
                  <a:lnTo>
                    <a:pt x="286" y="69"/>
                  </a:lnTo>
                  <a:lnTo>
                    <a:pt x="285" y="76"/>
                  </a:lnTo>
                  <a:lnTo>
                    <a:pt x="308" y="84"/>
                  </a:lnTo>
                  <a:lnTo>
                    <a:pt x="311" y="85"/>
                  </a:lnTo>
                  <a:lnTo>
                    <a:pt x="314" y="88"/>
                  </a:lnTo>
                  <a:lnTo>
                    <a:pt x="315" y="92"/>
                  </a:lnTo>
                  <a:lnTo>
                    <a:pt x="315" y="99"/>
                  </a:lnTo>
                  <a:lnTo>
                    <a:pt x="314" y="102"/>
                  </a:lnTo>
                  <a:lnTo>
                    <a:pt x="293" y="124"/>
                  </a:lnTo>
                  <a:lnTo>
                    <a:pt x="270" y="139"/>
                  </a:lnTo>
                  <a:lnTo>
                    <a:pt x="247" y="147"/>
                  </a:lnTo>
                  <a:lnTo>
                    <a:pt x="222" y="151"/>
                  </a:lnTo>
                  <a:lnTo>
                    <a:pt x="198" y="153"/>
                  </a:lnTo>
                  <a:lnTo>
                    <a:pt x="175" y="151"/>
                  </a:lnTo>
                  <a:lnTo>
                    <a:pt x="154" y="149"/>
                  </a:lnTo>
                  <a:lnTo>
                    <a:pt x="138" y="146"/>
                  </a:lnTo>
                  <a:lnTo>
                    <a:pt x="124" y="145"/>
                  </a:lnTo>
                  <a:lnTo>
                    <a:pt x="109" y="146"/>
                  </a:lnTo>
                  <a:lnTo>
                    <a:pt x="98" y="153"/>
                  </a:lnTo>
                  <a:lnTo>
                    <a:pt x="93" y="164"/>
                  </a:lnTo>
                  <a:lnTo>
                    <a:pt x="90" y="173"/>
                  </a:lnTo>
                  <a:lnTo>
                    <a:pt x="88" y="183"/>
                  </a:lnTo>
                  <a:lnTo>
                    <a:pt x="88" y="190"/>
                  </a:lnTo>
                  <a:lnTo>
                    <a:pt x="87" y="193"/>
                  </a:lnTo>
                  <a:lnTo>
                    <a:pt x="82" y="198"/>
                  </a:lnTo>
                  <a:lnTo>
                    <a:pt x="75" y="198"/>
                  </a:lnTo>
                  <a:lnTo>
                    <a:pt x="72" y="197"/>
                  </a:lnTo>
                  <a:lnTo>
                    <a:pt x="66" y="191"/>
                  </a:lnTo>
                  <a:lnTo>
                    <a:pt x="66" y="176"/>
                  </a:lnTo>
                  <a:lnTo>
                    <a:pt x="69" y="164"/>
                  </a:lnTo>
                  <a:lnTo>
                    <a:pt x="73" y="150"/>
                  </a:lnTo>
                  <a:lnTo>
                    <a:pt x="82" y="138"/>
                  </a:lnTo>
                  <a:lnTo>
                    <a:pt x="94" y="128"/>
                  </a:lnTo>
                  <a:lnTo>
                    <a:pt x="108" y="124"/>
                  </a:lnTo>
                  <a:lnTo>
                    <a:pt x="124" y="123"/>
                  </a:lnTo>
                  <a:lnTo>
                    <a:pt x="157" y="125"/>
                  </a:lnTo>
                  <a:lnTo>
                    <a:pt x="179" y="128"/>
                  </a:lnTo>
                  <a:lnTo>
                    <a:pt x="201" y="129"/>
                  </a:lnTo>
                  <a:lnTo>
                    <a:pt x="223" y="129"/>
                  </a:lnTo>
                  <a:lnTo>
                    <a:pt x="245" y="125"/>
                  </a:lnTo>
                  <a:lnTo>
                    <a:pt x="266" y="116"/>
                  </a:lnTo>
                  <a:lnTo>
                    <a:pt x="285" y="101"/>
                  </a:lnTo>
                  <a:lnTo>
                    <a:pt x="270" y="95"/>
                  </a:lnTo>
                  <a:lnTo>
                    <a:pt x="268" y="94"/>
                  </a:lnTo>
                  <a:lnTo>
                    <a:pt x="267" y="94"/>
                  </a:lnTo>
                  <a:lnTo>
                    <a:pt x="263" y="91"/>
                  </a:lnTo>
                  <a:lnTo>
                    <a:pt x="262" y="87"/>
                  </a:lnTo>
                  <a:lnTo>
                    <a:pt x="260" y="84"/>
                  </a:lnTo>
                  <a:lnTo>
                    <a:pt x="260" y="77"/>
                  </a:lnTo>
                  <a:lnTo>
                    <a:pt x="262" y="73"/>
                  </a:lnTo>
                  <a:lnTo>
                    <a:pt x="264" y="69"/>
                  </a:lnTo>
                  <a:lnTo>
                    <a:pt x="266" y="63"/>
                  </a:lnTo>
                  <a:lnTo>
                    <a:pt x="252" y="65"/>
                  </a:lnTo>
                  <a:lnTo>
                    <a:pt x="238" y="62"/>
                  </a:lnTo>
                  <a:lnTo>
                    <a:pt x="236" y="59"/>
                  </a:lnTo>
                  <a:lnTo>
                    <a:pt x="233" y="58"/>
                  </a:lnTo>
                  <a:lnTo>
                    <a:pt x="231" y="54"/>
                  </a:lnTo>
                  <a:lnTo>
                    <a:pt x="230" y="48"/>
                  </a:lnTo>
                  <a:lnTo>
                    <a:pt x="230" y="40"/>
                  </a:lnTo>
                  <a:lnTo>
                    <a:pt x="233" y="29"/>
                  </a:lnTo>
                  <a:lnTo>
                    <a:pt x="216" y="32"/>
                  </a:lnTo>
                  <a:lnTo>
                    <a:pt x="200" y="33"/>
                  </a:lnTo>
                  <a:lnTo>
                    <a:pt x="183" y="29"/>
                  </a:lnTo>
                  <a:lnTo>
                    <a:pt x="175" y="28"/>
                  </a:lnTo>
                  <a:lnTo>
                    <a:pt x="161" y="30"/>
                  </a:lnTo>
                  <a:lnTo>
                    <a:pt x="145" y="35"/>
                  </a:lnTo>
                  <a:lnTo>
                    <a:pt x="127" y="40"/>
                  </a:lnTo>
                  <a:lnTo>
                    <a:pt x="91" y="59"/>
                  </a:lnTo>
                  <a:lnTo>
                    <a:pt x="77" y="72"/>
                  </a:lnTo>
                  <a:lnTo>
                    <a:pt x="65" y="88"/>
                  </a:lnTo>
                  <a:lnTo>
                    <a:pt x="57" y="102"/>
                  </a:lnTo>
                  <a:lnTo>
                    <a:pt x="51" y="117"/>
                  </a:lnTo>
                  <a:lnTo>
                    <a:pt x="49" y="132"/>
                  </a:lnTo>
                  <a:lnTo>
                    <a:pt x="46" y="149"/>
                  </a:lnTo>
                  <a:lnTo>
                    <a:pt x="46" y="154"/>
                  </a:lnTo>
                  <a:lnTo>
                    <a:pt x="44" y="158"/>
                  </a:lnTo>
                  <a:lnTo>
                    <a:pt x="42" y="161"/>
                  </a:lnTo>
                  <a:lnTo>
                    <a:pt x="39" y="162"/>
                  </a:lnTo>
                  <a:lnTo>
                    <a:pt x="35" y="164"/>
                  </a:lnTo>
                  <a:lnTo>
                    <a:pt x="33" y="164"/>
                  </a:lnTo>
                  <a:lnTo>
                    <a:pt x="32" y="165"/>
                  </a:lnTo>
                  <a:lnTo>
                    <a:pt x="28" y="167"/>
                  </a:lnTo>
                  <a:lnTo>
                    <a:pt x="25" y="169"/>
                  </a:lnTo>
                  <a:lnTo>
                    <a:pt x="24" y="173"/>
                  </a:lnTo>
                  <a:lnTo>
                    <a:pt x="24" y="184"/>
                  </a:lnTo>
                  <a:lnTo>
                    <a:pt x="25" y="190"/>
                  </a:lnTo>
                  <a:lnTo>
                    <a:pt x="32" y="205"/>
                  </a:lnTo>
                  <a:lnTo>
                    <a:pt x="40" y="215"/>
                  </a:lnTo>
                  <a:lnTo>
                    <a:pt x="49" y="220"/>
                  </a:lnTo>
                  <a:lnTo>
                    <a:pt x="55" y="223"/>
                  </a:lnTo>
                  <a:lnTo>
                    <a:pt x="58" y="223"/>
                  </a:lnTo>
                  <a:lnTo>
                    <a:pt x="62" y="224"/>
                  </a:lnTo>
                  <a:lnTo>
                    <a:pt x="68" y="230"/>
                  </a:lnTo>
                  <a:lnTo>
                    <a:pt x="69" y="234"/>
                  </a:lnTo>
                  <a:lnTo>
                    <a:pt x="73" y="244"/>
                  </a:lnTo>
                  <a:lnTo>
                    <a:pt x="82" y="256"/>
                  </a:lnTo>
                  <a:lnTo>
                    <a:pt x="93" y="271"/>
                  </a:lnTo>
                  <a:lnTo>
                    <a:pt x="106" y="285"/>
                  </a:lnTo>
                  <a:lnTo>
                    <a:pt x="123" y="297"/>
                  </a:lnTo>
                  <a:lnTo>
                    <a:pt x="142" y="305"/>
                  </a:lnTo>
                  <a:lnTo>
                    <a:pt x="164" y="307"/>
                  </a:lnTo>
                  <a:lnTo>
                    <a:pt x="168" y="307"/>
                  </a:lnTo>
                  <a:lnTo>
                    <a:pt x="172" y="310"/>
                  </a:lnTo>
                  <a:lnTo>
                    <a:pt x="175" y="312"/>
                  </a:lnTo>
                  <a:lnTo>
                    <a:pt x="176" y="316"/>
                  </a:lnTo>
                  <a:lnTo>
                    <a:pt x="176" y="320"/>
                  </a:lnTo>
                  <a:lnTo>
                    <a:pt x="175" y="323"/>
                  </a:lnTo>
                  <a:lnTo>
                    <a:pt x="170" y="329"/>
                  </a:lnTo>
                  <a:lnTo>
                    <a:pt x="165" y="329"/>
                  </a:lnTo>
                  <a:lnTo>
                    <a:pt x="161" y="330"/>
                  </a:lnTo>
                  <a:lnTo>
                    <a:pt x="157" y="330"/>
                  </a:lnTo>
                  <a:lnTo>
                    <a:pt x="134" y="327"/>
                  </a:lnTo>
                  <a:lnTo>
                    <a:pt x="115" y="319"/>
                  </a:lnTo>
                  <a:lnTo>
                    <a:pt x="97" y="308"/>
                  </a:lnTo>
                  <a:lnTo>
                    <a:pt x="83" y="294"/>
                  </a:lnTo>
                  <a:lnTo>
                    <a:pt x="71" y="281"/>
                  </a:lnTo>
                  <a:lnTo>
                    <a:pt x="61" y="266"/>
                  </a:lnTo>
                  <a:lnTo>
                    <a:pt x="53" y="253"/>
                  </a:lnTo>
                  <a:lnTo>
                    <a:pt x="49" y="244"/>
                  </a:lnTo>
                  <a:lnTo>
                    <a:pt x="40" y="241"/>
                  </a:lnTo>
                  <a:lnTo>
                    <a:pt x="31" y="235"/>
                  </a:lnTo>
                  <a:lnTo>
                    <a:pt x="20" y="227"/>
                  </a:lnTo>
                  <a:lnTo>
                    <a:pt x="10" y="213"/>
                  </a:lnTo>
                  <a:lnTo>
                    <a:pt x="3" y="195"/>
                  </a:lnTo>
                  <a:lnTo>
                    <a:pt x="0" y="180"/>
                  </a:lnTo>
                  <a:lnTo>
                    <a:pt x="2" y="168"/>
                  </a:lnTo>
                  <a:lnTo>
                    <a:pt x="7" y="157"/>
                  </a:lnTo>
                  <a:lnTo>
                    <a:pt x="13" y="149"/>
                  </a:lnTo>
                  <a:lnTo>
                    <a:pt x="17" y="147"/>
                  </a:lnTo>
                  <a:lnTo>
                    <a:pt x="21" y="145"/>
                  </a:lnTo>
                  <a:lnTo>
                    <a:pt x="24" y="143"/>
                  </a:lnTo>
                  <a:lnTo>
                    <a:pt x="27" y="125"/>
                  </a:lnTo>
                  <a:lnTo>
                    <a:pt x="31" y="109"/>
                  </a:lnTo>
                  <a:lnTo>
                    <a:pt x="36" y="92"/>
                  </a:lnTo>
                  <a:lnTo>
                    <a:pt x="46" y="76"/>
                  </a:lnTo>
                  <a:lnTo>
                    <a:pt x="61" y="57"/>
                  </a:lnTo>
                  <a:lnTo>
                    <a:pt x="76" y="43"/>
                  </a:lnTo>
                  <a:lnTo>
                    <a:pt x="95" y="30"/>
                  </a:lnTo>
                  <a:lnTo>
                    <a:pt x="116" y="19"/>
                  </a:lnTo>
                  <a:lnTo>
                    <a:pt x="138" y="11"/>
                  </a:lnTo>
                  <a:lnTo>
                    <a:pt x="160" y="7"/>
                  </a:lnTo>
                  <a:lnTo>
                    <a:pt x="178" y="6"/>
                  </a:lnTo>
                  <a:lnTo>
                    <a:pt x="193" y="8"/>
                  </a:lnTo>
                  <a:lnTo>
                    <a:pt x="204" y="10"/>
                  </a:lnTo>
                  <a:lnTo>
                    <a:pt x="219" y="8"/>
                  </a:lnTo>
                  <a:lnTo>
                    <a:pt x="234" y="6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8" name="Freeform 63"/>
            <p:cNvSpPr>
              <a:spLocks/>
            </p:cNvSpPr>
            <p:nvPr/>
          </p:nvSpPr>
          <p:spPr bwMode="auto">
            <a:xfrm>
              <a:off x="4149726" y="1965326"/>
              <a:ext cx="134938" cy="777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7" y="2"/>
                </a:cxn>
                <a:cxn ang="0">
                  <a:pos x="19" y="4"/>
                </a:cxn>
                <a:cxn ang="0">
                  <a:pos x="85" y="72"/>
                </a:cxn>
                <a:cxn ang="0">
                  <a:pos x="151" y="4"/>
                </a:cxn>
                <a:cxn ang="0">
                  <a:pos x="154" y="2"/>
                </a:cxn>
                <a:cxn ang="0">
                  <a:pos x="157" y="2"/>
                </a:cxn>
                <a:cxn ang="0">
                  <a:pos x="161" y="0"/>
                </a:cxn>
                <a:cxn ang="0">
                  <a:pos x="164" y="2"/>
                </a:cxn>
                <a:cxn ang="0">
                  <a:pos x="169" y="7"/>
                </a:cxn>
                <a:cxn ang="0">
                  <a:pos x="171" y="10"/>
                </a:cxn>
                <a:cxn ang="0">
                  <a:pos x="171" y="14"/>
                </a:cxn>
                <a:cxn ang="0">
                  <a:pos x="169" y="17"/>
                </a:cxn>
                <a:cxn ang="0">
                  <a:pos x="166" y="19"/>
                </a:cxn>
                <a:cxn ang="0">
                  <a:pos x="94" y="95"/>
                </a:cxn>
                <a:cxn ang="0">
                  <a:pos x="85" y="98"/>
                </a:cxn>
                <a:cxn ang="0">
                  <a:pos x="84" y="98"/>
                </a:cxn>
                <a:cxn ang="0">
                  <a:pos x="80" y="96"/>
                </a:cxn>
                <a:cxn ang="0">
                  <a:pos x="77" y="95"/>
                </a:cxn>
                <a:cxn ang="0">
                  <a:pos x="3" y="19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6" y="2"/>
                </a:cxn>
                <a:cxn ang="0">
                  <a:pos x="10" y="0"/>
                </a:cxn>
              </a:cxnLst>
              <a:rect l="0" t="0" r="r" b="b"/>
              <a:pathLst>
                <a:path w="171" h="98">
                  <a:moveTo>
                    <a:pt x="10" y="0"/>
                  </a:moveTo>
                  <a:lnTo>
                    <a:pt x="12" y="2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85" y="72"/>
                  </a:lnTo>
                  <a:lnTo>
                    <a:pt x="151" y="4"/>
                  </a:lnTo>
                  <a:lnTo>
                    <a:pt x="154" y="2"/>
                  </a:lnTo>
                  <a:lnTo>
                    <a:pt x="157" y="2"/>
                  </a:lnTo>
                  <a:lnTo>
                    <a:pt x="161" y="0"/>
                  </a:lnTo>
                  <a:lnTo>
                    <a:pt x="164" y="2"/>
                  </a:lnTo>
                  <a:lnTo>
                    <a:pt x="169" y="7"/>
                  </a:lnTo>
                  <a:lnTo>
                    <a:pt x="171" y="10"/>
                  </a:lnTo>
                  <a:lnTo>
                    <a:pt x="171" y="14"/>
                  </a:lnTo>
                  <a:lnTo>
                    <a:pt x="169" y="17"/>
                  </a:lnTo>
                  <a:lnTo>
                    <a:pt x="166" y="19"/>
                  </a:lnTo>
                  <a:lnTo>
                    <a:pt x="94" y="95"/>
                  </a:lnTo>
                  <a:lnTo>
                    <a:pt x="85" y="98"/>
                  </a:lnTo>
                  <a:lnTo>
                    <a:pt x="84" y="98"/>
                  </a:lnTo>
                  <a:lnTo>
                    <a:pt x="80" y="96"/>
                  </a:lnTo>
                  <a:lnTo>
                    <a:pt x="77" y="95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8"/>
                  </a:lnTo>
                  <a:lnTo>
                    <a:pt x="3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9" name="Группа 448"/>
          <p:cNvGrpSpPr/>
          <p:nvPr/>
        </p:nvGrpSpPr>
        <p:grpSpPr>
          <a:xfrm>
            <a:off x="5698366" y="5760694"/>
            <a:ext cx="571636" cy="623334"/>
            <a:chOff x="7446963" y="3408603"/>
            <a:chExt cx="506411" cy="552210"/>
          </a:xfrm>
          <a:solidFill>
            <a:schemeClr val="bg1"/>
          </a:solidFill>
          <a:effectLst/>
        </p:grpSpPr>
        <p:sp>
          <p:nvSpPr>
            <p:cNvPr id="450" name="Freeform 32"/>
            <p:cNvSpPr>
              <a:spLocks noEditPoints="1"/>
            </p:cNvSpPr>
            <p:nvPr/>
          </p:nvSpPr>
          <p:spPr bwMode="auto">
            <a:xfrm>
              <a:off x="7446963" y="3408603"/>
              <a:ext cx="506411" cy="552210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387" y="35"/>
                </a:cxn>
                <a:cxn ang="0">
                  <a:pos x="387" y="153"/>
                </a:cxn>
                <a:cxn ang="0">
                  <a:pos x="384" y="196"/>
                </a:cxn>
                <a:cxn ang="0">
                  <a:pos x="379" y="234"/>
                </a:cxn>
                <a:cxn ang="0">
                  <a:pos x="371" y="268"/>
                </a:cxn>
                <a:cxn ang="0">
                  <a:pos x="358" y="298"/>
                </a:cxn>
                <a:cxn ang="0">
                  <a:pos x="344" y="324"/>
                </a:cxn>
                <a:cxn ang="0">
                  <a:pos x="327" y="346"/>
                </a:cxn>
                <a:cxn ang="0">
                  <a:pos x="304" y="368"/>
                </a:cxn>
                <a:cxn ang="0">
                  <a:pos x="279" y="387"/>
                </a:cxn>
                <a:cxn ang="0">
                  <a:pos x="253" y="400"/>
                </a:cxn>
                <a:cxn ang="0">
                  <a:pos x="224" y="413"/>
                </a:cxn>
                <a:cxn ang="0">
                  <a:pos x="193" y="422"/>
                </a:cxn>
                <a:cxn ang="0">
                  <a:pos x="163" y="413"/>
                </a:cxn>
                <a:cxn ang="0">
                  <a:pos x="134" y="400"/>
                </a:cxn>
                <a:cxn ang="0">
                  <a:pos x="108" y="387"/>
                </a:cxn>
                <a:cxn ang="0">
                  <a:pos x="83" y="368"/>
                </a:cxn>
                <a:cxn ang="0">
                  <a:pos x="60" y="346"/>
                </a:cxn>
                <a:cxn ang="0">
                  <a:pos x="43" y="324"/>
                </a:cxn>
                <a:cxn ang="0">
                  <a:pos x="29" y="298"/>
                </a:cxn>
                <a:cxn ang="0">
                  <a:pos x="17" y="268"/>
                </a:cxn>
                <a:cxn ang="0">
                  <a:pos x="8" y="234"/>
                </a:cxn>
                <a:cxn ang="0">
                  <a:pos x="3" y="196"/>
                </a:cxn>
                <a:cxn ang="0">
                  <a:pos x="0" y="153"/>
                </a:cxn>
                <a:cxn ang="0">
                  <a:pos x="0" y="35"/>
                </a:cxn>
                <a:cxn ang="0">
                  <a:pos x="193" y="0"/>
                </a:cxn>
                <a:cxn ang="0">
                  <a:pos x="193" y="25"/>
                </a:cxn>
                <a:cxn ang="0">
                  <a:pos x="25" y="56"/>
                </a:cxn>
                <a:cxn ang="0">
                  <a:pos x="25" y="153"/>
                </a:cxn>
                <a:cxn ang="0">
                  <a:pos x="27" y="193"/>
                </a:cxn>
                <a:cxn ang="0">
                  <a:pos x="32" y="228"/>
                </a:cxn>
                <a:cxn ang="0">
                  <a:pos x="40" y="259"/>
                </a:cxn>
                <a:cxn ang="0">
                  <a:pos x="50" y="286"/>
                </a:cxn>
                <a:cxn ang="0">
                  <a:pos x="64" y="309"/>
                </a:cxn>
                <a:cxn ang="0">
                  <a:pos x="79" y="329"/>
                </a:cxn>
                <a:cxn ang="0">
                  <a:pos x="99" y="349"/>
                </a:cxn>
                <a:cxn ang="0">
                  <a:pos x="120" y="365"/>
                </a:cxn>
                <a:cxn ang="0">
                  <a:pos x="144" y="378"/>
                </a:cxn>
                <a:cxn ang="0">
                  <a:pos x="168" y="388"/>
                </a:cxn>
                <a:cxn ang="0">
                  <a:pos x="193" y="395"/>
                </a:cxn>
                <a:cxn ang="0">
                  <a:pos x="218" y="388"/>
                </a:cxn>
                <a:cxn ang="0">
                  <a:pos x="243" y="378"/>
                </a:cxn>
                <a:cxn ang="0">
                  <a:pos x="267" y="365"/>
                </a:cxn>
                <a:cxn ang="0">
                  <a:pos x="288" y="349"/>
                </a:cxn>
                <a:cxn ang="0">
                  <a:pos x="308" y="329"/>
                </a:cxn>
                <a:cxn ang="0">
                  <a:pos x="323" y="309"/>
                </a:cxn>
                <a:cxn ang="0">
                  <a:pos x="337" y="286"/>
                </a:cxn>
                <a:cxn ang="0">
                  <a:pos x="347" y="259"/>
                </a:cxn>
                <a:cxn ang="0">
                  <a:pos x="356" y="228"/>
                </a:cxn>
                <a:cxn ang="0">
                  <a:pos x="361" y="193"/>
                </a:cxn>
                <a:cxn ang="0">
                  <a:pos x="362" y="153"/>
                </a:cxn>
                <a:cxn ang="0">
                  <a:pos x="362" y="56"/>
                </a:cxn>
                <a:cxn ang="0">
                  <a:pos x="193" y="25"/>
                </a:cxn>
              </a:cxnLst>
              <a:rect l="0" t="0" r="r" b="b"/>
              <a:pathLst>
                <a:path w="387" h="422">
                  <a:moveTo>
                    <a:pt x="193" y="0"/>
                  </a:moveTo>
                  <a:lnTo>
                    <a:pt x="387" y="35"/>
                  </a:lnTo>
                  <a:lnTo>
                    <a:pt x="387" y="153"/>
                  </a:lnTo>
                  <a:lnTo>
                    <a:pt x="384" y="196"/>
                  </a:lnTo>
                  <a:lnTo>
                    <a:pt x="379" y="234"/>
                  </a:lnTo>
                  <a:lnTo>
                    <a:pt x="371" y="268"/>
                  </a:lnTo>
                  <a:lnTo>
                    <a:pt x="358" y="298"/>
                  </a:lnTo>
                  <a:lnTo>
                    <a:pt x="344" y="324"/>
                  </a:lnTo>
                  <a:lnTo>
                    <a:pt x="327" y="346"/>
                  </a:lnTo>
                  <a:lnTo>
                    <a:pt x="304" y="368"/>
                  </a:lnTo>
                  <a:lnTo>
                    <a:pt x="279" y="387"/>
                  </a:lnTo>
                  <a:lnTo>
                    <a:pt x="253" y="400"/>
                  </a:lnTo>
                  <a:lnTo>
                    <a:pt x="224" y="413"/>
                  </a:lnTo>
                  <a:lnTo>
                    <a:pt x="193" y="422"/>
                  </a:lnTo>
                  <a:lnTo>
                    <a:pt x="163" y="413"/>
                  </a:lnTo>
                  <a:lnTo>
                    <a:pt x="134" y="400"/>
                  </a:lnTo>
                  <a:lnTo>
                    <a:pt x="108" y="387"/>
                  </a:lnTo>
                  <a:lnTo>
                    <a:pt x="83" y="368"/>
                  </a:lnTo>
                  <a:lnTo>
                    <a:pt x="60" y="346"/>
                  </a:lnTo>
                  <a:lnTo>
                    <a:pt x="43" y="324"/>
                  </a:lnTo>
                  <a:lnTo>
                    <a:pt x="29" y="298"/>
                  </a:lnTo>
                  <a:lnTo>
                    <a:pt x="17" y="268"/>
                  </a:lnTo>
                  <a:lnTo>
                    <a:pt x="8" y="234"/>
                  </a:lnTo>
                  <a:lnTo>
                    <a:pt x="3" y="196"/>
                  </a:lnTo>
                  <a:lnTo>
                    <a:pt x="0" y="153"/>
                  </a:lnTo>
                  <a:lnTo>
                    <a:pt x="0" y="35"/>
                  </a:lnTo>
                  <a:lnTo>
                    <a:pt x="193" y="0"/>
                  </a:lnTo>
                  <a:close/>
                  <a:moveTo>
                    <a:pt x="193" y="25"/>
                  </a:moveTo>
                  <a:lnTo>
                    <a:pt x="25" y="56"/>
                  </a:lnTo>
                  <a:lnTo>
                    <a:pt x="25" y="153"/>
                  </a:lnTo>
                  <a:lnTo>
                    <a:pt x="27" y="193"/>
                  </a:lnTo>
                  <a:lnTo>
                    <a:pt x="32" y="228"/>
                  </a:lnTo>
                  <a:lnTo>
                    <a:pt x="40" y="259"/>
                  </a:lnTo>
                  <a:lnTo>
                    <a:pt x="50" y="286"/>
                  </a:lnTo>
                  <a:lnTo>
                    <a:pt x="64" y="309"/>
                  </a:lnTo>
                  <a:lnTo>
                    <a:pt x="79" y="329"/>
                  </a:lnTo>
                  <a:lnTo>
                    <a:pt x="99" y="349"/>
                  </a:lnTo>
                  <a:lnTo>
                    <a:pt x="120" y="365"/>
                  </a:lnTo>
                  <a:lnTo>
                    <a:pt x="144" y="378"/>
                  </a:lnTo>
                  <a:lnTo>
                    <a:pt x="168" y="388"/>
                  </a:lnTo>
                  <a:lnTo>
                    <a:pt x="193" y="395"/>
                  </a:lnTo>
                  <a:lnTo>
                    <a:pt x="218" y="388"/>
                  </a:lnTo>
                  <a:lnTo>
                    <a:pt x="243" y="378"/>
                  </a:lnTo>
                  <a:lnTo>
                    <a:pt x="267" y="365"/>
                  </a:lnTo>
                  <a:lnTo>
                    <a:pt x="288" y="349"/>
                  </a:lnTo>
                  <a:lnTo>
                    <a:pt x="308" y="329"/>
                  </a:lnTo>
                  <a:lnTo>
                    <a:pt x="323" y="309"/>
                  </a:lnTo>
                  <a:lnTo>
                    <a:pt x="337" y="286"/>
                  </a:lnTo>
                  <a:lnTo>
                    <a:pt x="347" y="259"/>
                  </a:lnTo>
                  <a:lnTo>
                    <a:pt x="356" y="228"/>
                  </a:lnTo>
                  <a:lnTo>
                    <a:pt x="361" y="193"/>
                  </a:lnTo>
                  <a:lnTo>
                    <a:pt x="362" y="153"/>
                  </a:lnTo>
                  <a:lnTo>
                    <a:pt x="362" y="56"/>
                  </a:lnTo>
                  <a:lnTo>
                    <a:pt x="193" y="2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1" name="Freeform 72"/>
            <p:cNvSpPr>
              <a:spLocks noEditPoints="1"/>
            </p:cNvSpPr>
            <p:nvPr/>
          </p:nvSpPr>
          <p:spPr bwMode="auto">
            <a:xfrm>
              <a:off x="7562850" y="3543300"/>
              <a:ext cx="269875" cy="252413"/>
            </a:xfrm>
            <a:custGeom>
              <a:avLst/>
              <a:gdLst/>
              <a:ahLst/>
              <a:cxnLst>
                <a:cxn ang="0">
                  <a:pos x="66" y="74"/>
                </a:cxn>
                <a:cxn ang="0">
                  <a:pos x="70" y="87"/>
                </a:cxn>
                <a:cxn ang="0">
                  <a:pos x="76" y="93"/>
                </a:cxn>
                <a:cxn ang="0">
                  <a:pos x="27" y="69"/>
                </a:cxn>
                <a:cxn ang="0">
                  <a:pos x="0" y="54"/>
                </a:cxn>
                <a:cxn ang="0">
                  <a:pos x="27" y="45"/>
                </a:cxn>
                <a:cxn ang="0">
                  <a:pos x="60" y="33"/>
                </a:cxn>
                <a:cxn ang="0">
                  <a:pos x="75" y="49"/>
                </a:cxn>
                <a:cxn ang="0">
                  <a:pos x="70" y="26"/>
                </a:cxn>
                <a:cxn ang="0">
                  <a:pos x="75" y="4"/>
                </a:cxn>
                <a:cxn ang="0">
                  <a:pos x="94" y="4"/>
                </a:cxn>
                <a:cxn ang="0">
                  <a:pos x="102" y="21"/>
                </a:cxn>
                <a:cxn ang="0">
                  <a:pos x="90" y="32"/>
                </a:cxn>
                <a:cxn ang="0">
                  <a:pos x="95" y="45"/>
                </a:cxn>
                <a:cxn ang="0">
                  <a:pos x="98" y="33"/>
                </a:cxn>
                <a:cxn ang="0">
                  <a:pos x="121" y="39"/>
                </a:cxn>
                <a:cxn ang="0">
                  <a:pos x="150" y="46"/>
                </a:cxn>
                <a:cxn ang="0">
                  <a:pos x="168" y="58"/>
                </a:cxn>
                <a:cxn ang="0">
                  <a:pos x="150" y="68"/>
                </a:cxn>
                <a:cxn ang="0">
                  <a:pos x="90" y="72"/>
                </a:cxn>
                <a:cxn ang="0">
                  <a:pos x="99" y="88"/>
                </a:cxn>
                <a:cxn ang="0">
                  <a:pos x="103" y="80"/>
                </a:cxn>
                <a:cxn ang="0">
                  <a:pos x="111" y="79"/>
                </a:cxn>
                <a:cxn ang="0">
                  <a:pos x="104" y="92"/>
                </a:cxn>
                <a:cxn ang="0">
                  <a:pos x="97" y="98"/>
                </a:cxn>
                <a:cxn ang="0">
                  <a:pos x="104" y="115"/>
                </a:cxn>
                <a:cxn ang="0">
                  <a:pos x="97" y="133"/>
                </a:cxn>
                <a:cxn ang="0">
                  <a:pos x="94" y="144"/>
                </a:cxn>
                <a:cxn ang="0">
                  <a:pos x="90" y="136"/>
                </a:cxn>
                <a:cxn ang="0">
                  <a:pos x="83" y="159"/>
                </a:cxn>
                <a:cxn ang="0">
                  <a:pos x="78" y="141"/>
                </a:cxn>
                <a:cxn ang="0">
                  <a:pos x="72" y="133"/>
                </a:cxn>
                <a:cxn ang="0">
                  <a:pos x="65" y="119"/>
                </a:cxn>
                <a:cxn ang="0">
                  <a:pos x="71" y="100"/>
                </a:cxn>
                <a:cxn ang="0">
                  <a:pos x="70" y="97"/>
                </a:cxn>
                <a:cxn ang="0">
                  <a:pos x="60" y="82"/>
                </a:cxn>
                <a:cxn ang="0">
                  <a:pos x="71" y="55"/>
                </a:cxn>
                <a:cxn ang="0">
                  <a:pos x="69" y="39"/>
                </a:cxn>
                <a:cxn ang="0">
                  <a:pos x="46" y="47"/>
                </a:cxn>
                <a:cxn ang="0">
                  <a:pos x="9" y="54"/>
                </a:cxn>
                <a:cxn ang="0">
                  <a:pos x="18" y="60"/>
                </a:cxn>
                <a:cxn ang="0">
                  <a:pos x="37" y="64"/>
                </a:cxn>
                <a:cxn ang="0">
                  <a:pos x="137" y="63"/>
                </a:cxn>
                <a:cxn ang="0">
                  <a:pos x="158" y="58"/>
                </a:cxn>
                <a:cxn ang="0">
                  <a:pos x="142" y="52"/>
                </a:cxn>
                <a:cxn ang="0">
                  <a:pos x="118" y="45"/>
                </a:cxn>
                <a:cxn ang="0">
                  <a:pos x="102" y="40"/>
                </a:cxn>
                <a:cxn ang="0">
                  <a:pos x="95" y="56"/>
                </a:cxn>
                <a:cxn ang="0">
                  <a:pos x="89" y="18"/>
                </a:cxn>
                <a:cxn ang="0">
                  <a:pos x="81" y="14"/>
                </a:cxn>
                <a:cxn ang="0">
                  <a:pos x="85" y="22"/>
                </a:cxn>
                <a:cxn ang="0">
                  <a:pos x="98" y="117"/>
                </a:cxn>
                <a:cxn ang="0">
                  <a:pos x="79" y="126"/>
                </a:cxn>
                <a:cxn ang="0">
                  <a:pos x="74" y="121"/>
                </a:cxn>
              </a:cxnLst>
              <a:rect l="0" t="0" r="r" b="b"/>
              <a:pathLst>
                <a:path w="170" h="159">
                  <a:moveTo>
                    <a:pt x="60" y="77"/>
                  </a:moveTo>
                  <a:lnTo>
                    <a:pt x="60" y="74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6" y="74"/>
                  </a:lnTo>
                  <a:lnTo>
                    <a:pt x="66" y="80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69" y="84"/>
                  </a:lnTo>
                  <a:lnTo>
                    <a:pt x="70" y="87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4" y="91"/>
                  </a:lnTo>
                  <a:lnTo>
                    <a:pt x="76" y="93"/>
                  </a:lnTo>
                  <a:lnTo>
                    <a:pt x="79" y="93"/>
                  </a:lnTo>
                  <a:lnTo>
                    <a:pt x="79" y="72"/>
                  </a:lnTo>
                  <a:lnTo>
                    <a:pt x="41" y="70"/>
                  </a:lnTo>
                  <a:lnTo>
                    <a:pt x="30" y="70"/>
                  </a:lnTo>
                  <a:lnTo>
                    <a:pt x="27" y="69"/>
                  </a:lnTo>
                  <a:lnTo>
                    <a:pt x="23" y="69"/>
                  </a:lnTo>
                  <a:lnTo>
                    <a:pt x="11" y="65"/>
                  </a:lnTo>
                  <a:lnTo>
                    <a:pt x="8" y="63"/>
                  </a:lnTo>
                  <a:lnTo>
                    <a:pt x="5" y="61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47"/>
                  </a:lnTo>
                  <a:lnTo>
                    <a:pt x="15" y="47"/>
                  </a:lnTo>
                  <a:lnTo>
                    <a:pt x="22" y="46"/>
                  </a:lnTo>
                  <a:lnTo>
                    <a:pt x="27" y="45"/>
                  </a:lnTo>
                  <a:lnTo>
                    <a:pt x="30" y="45"/>
                  </a:lnTo>
                  <a:lnTo>
                    <a:pt x="33" y="44"/>
                  </a:lnTo>
                  <a:lnTo>
                    <a:pt x="48" y="39"/>
                  </a:lnTo>
                  <a:lnTo>
                    <a:pt x="55" y="36"/>
                  </a:lnTo>
                  <a:lnTo>
                    <a:pt x="60" y="33"/>
                  </a:lnTo>
                  <a:lnTo>
                    <a:pt x="64" y="32"/>
                  </a:lnTo>
                  <a:lnTo>
                    <a:pt x="71" y="32"/>
                  </a:lnTo>
                  <a:lnTo>
                    <a:pt x="74" y="33"/>
                  </a:lnTo>
                  <a:lnTo>
                    <a:pt x="75" y="36"/>
                  </a:lnTo>
                  <a:lnTo>
                    <a:pt x="75" y="49"/>
                  </a:lnTo>
                  <a:lnTo>
                    <a:pt x="78" y="50"/>
                  </a:lnTo>
                  <a:lnTo>
                    <a:pt x="79" y="50"/>
                  </a:lnTo>
                  <a:lnTo>
                    <a:pt x="79" y="32"/>
                  </a:lnTo>
                  <a:lnTo>
                    <a:pt x="76" y="32"/>
                  </a:lnTo>
                  <a:lnTo>
                    <a:pt x="70" y="26"/>
                  </a:lnTo>
                  <a:lnTo>
                    <a:pt x="69" y="22"/>
                  </a:lnTo>
                  <a:lnTo>
                    <a:pt x="69" y="14"/>
                  </a:lnTo>
                  <a:lnTo>
                    <a:pt x="70" y="11"/>
                  </a:lnTo>
                  <a:lnTo>
                    <a:pt x="72" y="5"/>
                  </a:lnTo>
                  <a:lnTo>
                    <a:pt x="75" y="4"/>
                  </a:lnTo>
                  <a:lnTo>
                    <a:pt x="79" y="2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1" y="2"/>
                  </a:lnTo>
                  <a:lnTo>
                    <a:pt x="94" y="4"/>
                  </a:lnTo>
                  <a:lnTo>
                    <a:pt x="97" y="5"/>
                  </a:lnTo>
                  <a:lnTo>
                    <a:pt x="98" y="8"/>
                  </a:lnTo>
                  <a:lnTo>
                    <a:pt x="100" y="11"/>
                  </a:lnTo>
                  <a:lnTo>
                    <a:pt x="102" y="14"/>
                  </a:lnTo>
                  <a:lnTo>
                    <a:pt x="102" y="21"/>
                  </a:lnTo>
                  <a:lnTo>
                    <a:pt x="100" y="23"/>
                  </a:lnTo>
                  <a:lnTo>
                    <a:pt x="98" y="26"/>
                  </a:lnTo>
                  <a:lnTo>
                    <a:pt x="95" y="31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90" y="50"/>
                  </a:lnTo>
                  <a:lnTo>
                    <a:pt x="93" y="50"/>
                  </a:lnTo>
                  <a:lnTo>
                    <a:pt x="94" y="49"/>
                  </a:lnTo>
                  <a:lnTo>
                    <a:pt x="95" y="49"/>
                  </a:lnTo>
                  <a:lnTo>
                    <a:pt x="95" y="45"/>
                  </a:lnTo>
                  <a:lnTo>
                    <a:pt x="94" y="44"/>
                  </a:lnTo>
                  <a:lnTo>
                    <a:pt x="94" y="39"/>
                  </a:lnTo>
                  <a:lnTo>
                    <a:pt x="95" y="36"/>
                  </a:lnTo>
                  <a:lnTo>
                    <a:pt x="95" y="35"/>
                  </a:lnTo>
                  <a:lnTo>
                    <a:pt x="98" y="33"/>
                  </a:lnTo>
                  <a:lnTo>
                    <a:pt x="99" y="32"/>
                  </a:lnTo>
                  <a:lnTo>
                    <a:pt x="105" y="32"/>
                  </a:lnTo>
                  <a:lnTo>
                    <a:pt x="111" y="33"/>
                  </a:lnTo>
                  <a:lnTo>
                    <a:pt x="114" y="36"/>
                  </a:lnTo>
                  <a:lnTo>
                    <a:pt x="121" y="39"/>
                  </a:lnTo>
                  <a:lnTo>
                    <a:pt x="132" y="42"/>
                  </a:lnTo>
                  <a:lnTo>
                    <a:pt x="138" y="44"/>
                  </a:lnTo>
                  <a:lnTo>
                    <a:pt x="144" y="45"/>
                  </a:lnTo>
                  <a:lnTo>
                    <a:pt x="144" y="46"/>
                  </a:lnTo>
                  <a:lnTo>
                    <a:pt x="150" y="46"/>
                  </a:lnTo>
                  <a:lnTo>
                    <a:pt x="155" y="47"/>
                  </a:lnTo>
                  <a:lnTo>
                    <a:pt x="168" y="47"/>
                  </a:lnTo>
                  <a:lnTo>
                    <a:pt x="170" y="49"/>
                  </a:lnTo>
                  <a:lnTo>
                    <a:pt x="170" y="54"/>
                  </a:lnTo>
                  <a:lnTo>
                    <a:pt x="168" y="58"/>
                  </a:lnTo>
                  <a:lnTo>
                    <a:pt x="164" y="61"/>
                  </a:lnTo>
                  <a:lnTo>
                    <a:pt x="161" y="63"/>
                  </a:lnTo>
                  <a:lnTo>
                    <a:pt x="159" y="65"/>
                  </a:lnTo>
                  <a:lnTo>
                    <a:pt x="155" y="66"/>
                  </a:lnTo>
                  <a:lnTo>
                    <a:pt x="150" y="68"/>
                  </a:lnTo>
                  <a:lnTo>
                    <a:pt x="144" y="69"/>
                  </a:lnTo>
                  <a:lnTo>
                    <a:pt x="136" y="70"/>
                  </a:lnTo>
                  <a:lnTo>
                    <a:pt x="118" y="70"/>
                  </a:lnTo>
                  <a:lnTo>
                    <a:pt x="107" y="72"/>
                  </a:lnTo>
                  <a:lnTo>
                    <a:pt x="90" y="72"/>
                  </a:lnTo>
                  <a:lnTo>
                    <a:pt x="90" y="93"/>
                  </a:lnTo>
                  <a:lnTo>
                    <a:pt x="91" y="93"/>
                  </a:lnTo>
                  <a:lnTo>
                    <a:pt x="94" y="92"/>
                  </a:lnTo>
                  <a:lnTo>
                    <a:pt x="95" y="92"/>
                  </a:lnTo>
                  <a:lnTo>
                    <a:pt x="99" y="88"/>
                  </a:lnTo>
                  <a:lnTo>
                    <a:pt x="99" y="87"/>
                  </a:lnTo>
                  <a:lnTo>
                    <a:pt x="100" y="87"/>
                  </a:lnTo>
                  <a:lnTo>
                    <a:pt x="102" y="84"/>
                  </a:lnTo>
                  <a:lnTo>
                    <a:pt x="102" y="82"/>
                  </a:lnTo>
                  <a:lnTo>
                    <a:pt x="103" y="80"/>
                  </a:lnTo>
                  <a:lnTo>
                    <a:pt x="103" y="74"/>
                  </a:lnTo>
                  <a:lnTo>
                    <a:pt x="104" y="73"/>
                  </a:lnTo>
                  <a:lnTo>
                    <a:pt x="108" y="73"/>
                  </a:lnTo>
                  <a:lnTo>
                    <a:pt x="111" y="75"/>
                  </a:lnTo>
                  <a:lnTo>
                    <a:pt x="111" y="79"/>
                  </a:lnTo>
                  <a:lnTo>
                    <a:pt x="109" y="82"/>
                  </a:lnTo>
                  <a:lnTo>
                    <a:pt x="109" y="83"/>
                  </a:lnTo>
                  <a:lnTo>
                    <a:pt x="108" y="86"/>
                  </a:lnTo>
                  <a:lnTo>
                    <a:pt x="108" y="88"/>
                  </a:lnTo>
                  <a:lnTo>
                    <a:pt x="104" y="92"/>
                  </a:lnTo>
                  <a:lnTo>
                    <a:pt x="103" y="94"/>
                  </a:lnTo>
                  <a:lnTo>
                    <a:pt x="102" y="96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7" y="98"/>
                  </a:lnTo>
                  <a:lnTo>
                    <a:pt x="99" y="101"/>
                  </a:lnTo>
                  <a:lnTo>
                    <a:pt x="100" y="103"/>
                  </a:lnTo>
                  <a:lnTo>
                    <a:pt x="103" y="107"/>
                  </a:lnTo>
                  <a:lnTo>
                    <a:pt x="104" y="111"/>
                  </a:lnTo>
                  <a:lnTo>
                    <a:pt x="104" y="115"/>
                  </a:lnTo>
                  <a:lnTo>
                    <a:pt x="102" y="125"/>
                  </a:lnTo>
                  <a:lnTo>
                    <a:pt x="99" y="129"/>
                  </a:lnTo>
                  <a:lnTo>
                    <a:pt x="98" y="130"/>
                  </a:lnTo>
                  <a:lnTo>
                    <a:pt x="95" y="131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9" y="135"/>
                  </a:lnTo>
                  <a:lnTo>
                    <a:pt x="99" y="141"/>
                  </a:lnTo>
                  <a:lnTo>
                    <a:pt x="97" y="144"/>
                  </a:lnTo>
                  <a:lnTo>
                    <a:pt x="94" y="144"/>
                  </a:lnTo>
                  <a:lnTo>
                    <a:pt x="93" y="143"/>
                  </a:lnTo>
                  <a:lnTo>
                    <a:pt x="93" y="139"/>
                  </a:lnTo>
                  <a:lnTo>
                    <a:pt x="91" y="138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90" y="154"/>
                  </a:lnTo>
                  <a:lnTo>
                    <a:pt x="89" y="157"/>
                  </a:lnTo>
                  <a:lnTo>
                    <a:pt x="88" y="158"/>
                  </a:lnTo>
                  <a:lnTo>
                    <a:pt x="85" y="159"/>
                  </a:lnTo>
                  <a:lnTo>
                    <a:pt x="83" y="159"/>
                  </a:lnTo>
                  <a:lnTo>
                    <a:pt x="80" y="158"/>
                  </a:lnTo>
                  <a:lnTo>
                    <a:pt x="79" y="155"/>
                  </a:lnTo>
                  <a:lnTo>
                    <a:pt x="79" y="136"/>
                  </a:lnTo>
                  <a:lnTo>
                    <a:pt x="78" y="138"/>
                  </a:lnTo>
                  <a:lnTo>
                    <a:pt x="78" y="141"/>
                  </a:lnTo>
                  <a:lnTo>
                    <a:pt x="75" y="144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70" y="138"/>
                  </a:lnTo>
                  <a:lnTo>
                    <a:pt x="72" y="133"/>
                  </a:lnTo>
                  <a:lnTo>
                    <a:pt x="74" y="131"/>
                  </a:lnTo>
                  <a:lnTo>
                    <a:pt x="71" y="129"/>
                  </a:lnTo>
                  <a:lnTo>
                    <a:pt x="71" y="127"/>
                  </a:lnTo>
                  <a:lnTo>
                    <a:pt x="66" y="122"/>
                  </a:lnTo>
                  <a:lnTo>
                    <a:pt x="65" y="119"/>
                  </a:lnTo>
                  <a:lnTo>
                    <a:pt x="65" y="111"/>
                  </a:lnTo>
                  <a:lnTo>
                    <a:pt x="66" y="107"/>
                  </a:lnTo>
                  <a:lnTo>
                    <a:pt x="69" y="103"/>
                  </a:lnTo>
                  <a:lnTo>
                    <a:pt x="71" y="101"/>
                  </a:lnTo>
                  <a:lnTo>
                    <a:pt x="71" y="100"/>
                  </a:lnTo>
                  <a:lnTo>
                    <a:pt x="72" y="100"/>
                  </a:lnTo>
                  <a:lnTo>
                    <a:pt x="72" y="98"/>
                  </a:lnTo>
                  <a:lnTo>
                    <a:pt x="71" y="98"/>
                  </a:lnTo>
                  <a:lnTo>
                    <a:pt x="71" y="97"/>
                  </a:lnTo>
                  <a:lnTo>
                    <a:pt x="70" y="97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1" y="86"/>
                  </a:lnTo>
                  <a:lnTo>
                    <a:pt x="61" y="83"/>
                  </a:lnTo>
                  <a:lnTo>
                    <a:pt x="60" y="82"/>
                  </a:lnTo>
                  <a:lnTo>
                    <a:pt x="60" y="77"/>
                  </a:lnTo>
                  <a:close/>
                  <a:moveTo>
                    <a:pt x="79" y="64"/>
                  </a:moveTo>
                  <a:lnTo>
                    <a:pt x="79" y="56"/>
                  </a:lnTo>
                  <a:lnTo>
                    <a:pt x="75" y="56"/>
                  </a:lnTo>
                  <a:lnTo>
                    <a:pt x="71" y="55"/>
                  </a:lnTo>
                  <a:lnTo>
                    <a:pt x="69" y="52"/>
                  </a:lnTo>
                  <a:lnTo>
                    <a:pt x="69" y="49"/>
                  </a:lnTo>
                  <a:lnTo>
                    <a:pt x="67" y="45"/>
                  </a:lnTo>
                  <a:lnTo>
                    <a:pt x="69" y="42"/>
                  </a:lnTo>
                  <a:lnTo>
                    <a:pt x="69" y="39"/>
                  </a:lnTo>
                  <a:lnTo>
                    <a:pt x="69" y="40"/>
                  </a:lnTo>
                  <a:lnTo>
                    <a:pt x="65" y="40"/>
                  </a:lnTo>
                  <a:lnTo>
                    <a:pt x="57" y="42"/>
                  </a:lnTo>
                  <a:lnTo>
                    <a:pt x="51" y="45"/>
                  </a:lnTo>
                  <a:lnTo>
                    <a:pt x="46" y="47"/>
                  </a:lnTo>
                  <a:lnTo>
                    <a:pt x="39" y="50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3" y="54"/>
                  </a:lnTo>
                  <a:lnTo>
                    <a:pt x="9" y="54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8"/>
                  </a:lnTo>
                  <a:lnTo>
                    <a:pt x="14" y="59"/>
                  </a:lnTo>
                  <a:lnTo>
                    <a:pt x="18" y="60"/>
                  </a:lnTo>
                  <a:lnTo>
                    <a:pt x="20" y="61"/>
                  </a:lnTo>
                  <a:lnTo>
                    <a:pt x="24" y="61"/>
                  </a:lnTo>
                  <a:lnTo>
                    <a:pt x="28" y="63"/>
                  </a:lnTo>
                  <a:lnTo>
                    <a:pt x="32" y="63"/>
                  </a:lnTo>
                  <a:lnTo>
                    <a:pt x="37" y="64"/>
                  </a:lnTo>
                  <a:lnTo>
                    <a:pt x="79" y="64"/>
                  </a:lnTo>
                  <a:close/>
                  <a:moveTo>
                    <a:pt x="90" y="56"/>
                  </a:moveTo>
                  <a:lnTo>
                    <a:pt x="90" y="64"/>
                  </a:lnTo>
                  <a:lnTo>
                    <a:pt x="133" y="64"/>
                  </a:lnTo>
                  <a:lnTo>
                    <a:pt x="137" y="63"/>
                  </a:lnTo>
                  <a:lnTo>
                    <a:pt x="142" y="63"/>
                  </a:lnTo>
                  <a:lnTo>
                    <a:pt x="146" y="61"/>
                  </a:lnTo>
                  <a:lnTo>
                    <a:pt x="149" y="61"/>
                  </a:lnTo>
                  <a:lnTo>
                    <a:pt x="152" y="60"/>
                  </a:lnTo>
                  <a:lnTo>
                    <a:pt x="158" y="58"/>
                  </a:lnTo>
                  <a:lnTo>
                    <a:pt x="159" y="55"/>
                  </a:lnTo>
                  <a:lnTo>
                    <a:pt x="160" y="55"/>
                  </a:lnTo>
                  <a:lnTo>
                    <a:pt x="161" y="54"/>
                  </a:lnTo>
                  <a:lnTo>
                    <a:pt x="149" y="54"/>
                  </a:lnTo>
                  <a:lnTo>
                    <a:pt x="142" y="52"/>
                  </a:lnTo>
                  <a:lnTo>
                    <a:pt x="137" y="51"/>
                  </a:lnTo>
                  <a:lnTo>
                    <a:pt x="131" y="50"/>
                  </a:lnTo>
                  <a:lnTo>
                    <a:pt x="130" y="50"/>
                  </a:lnTo>
                  <a:lnTo>
                    <a:pt x="125" y="47"/>
                  </a:lnTo>
                  <a:lnTo>
                    <a:pt x="118" y="45"/>
                  </a:lnTo>
                  <a:lnTo>
                    <a:pt x="113" y="42"/>
                  </a:lnTo>
                  <a:lnTo>
                    <a:pt x="109" y="41"/>
                  </a:lnTo>
                  <a:lnTo>
                    <a:pt x="107" y="41"/>
                  </a:lnTo>
                  <a:lnTo>
                    <a:pt x="104" y="40"/>
                  </a:lnTo>
                  <a:lnTo>
                    <a:pt x="102" y="40"/>
                  </a:lnTo>
                  <a:lnTo>
                    <a:pt x="102" y="39"/>
                  </a:lnTo>
                  <a:lnTo>
                    <a:pt x="102" y="50"/>
                  </a:lnTo>
                  <a:lnTo>
                    <a:pt x="100" y="52"/>
                  </a:lnTo>
                  <a:lnTo>
                    <a:pt x="98" y="55"/>
                  </a:lnTo>
                  <a:lnTo>
                    <a:pt x="95" y="56"/>
                  </a:lnTo>
                  <a:lnTo>
                    <a:pt x="90" y="56"/>
                  </a:lnTo>
                  <a:close/>
                  <a:moveTo>
                    <a:pt x="85" y="22"/>
                  </a:moveTo>
                  <a:lnTo>
                    <a:pt x="88" y="22"/>
                  </a:lnTo>
                  <a:lnTo>
                    <a:pt x="88" y="21"/>
                  </a:lnTo>
                  <a:lnTo>
                    <a:pt x="89" y="18"/>
                  </a:lnTo>
                  <a:lnTo>
                    <a:pt x="89" y="14"/>
                  </a:lnTo>
                  <a:lnTo>
                    <a:pt x="88" y="14"/>
                  </a:lnTo>
                  <a:lnTo>
                    <a:pt x="85" y="12"/>
                  </a:lnTo>
                  <a:lnTo>
                    <a:pt x="84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1" y="21"/>
                  </a:lnTo>
                  <a:lnTo>
                    <a:pt x="84" y="22"/>
                  </a:lnTo>
                  <a:lnTo>
                    <a:pt x="85" y="22"/>
                  </a:lnTo>
                  <a:close/>
                  <a:moveTo>
                    <a:pt x="90" y="103"/>
                  </a:moveTo>
                  <a:lnTo>
                    <a:pt x="90" y="126"/>
                  </a:lnTo>
                  <a:lnTo>
                    <a:pt x="93" y="125"/>
                  </a:lnTo>
                  <a:lnTo>
                    <a:pt x="97" y="121"/>
                  </a:lnTo>
                  <a:lnTo>
                    <a:pt x="98" y="117"/>
                  </a:lnTo>
                  <a:lnTo>
                    <a:pt x="98" y="112"/>
                  </a:lnTo>
                  <a:lnTo>
                    <a:pt x="95" y="107"/>
                  </a:lnTo>
                  <a:lnTo>
                    <a:pt x="93" y="105"/>
                  </a:lnTo>
                  <a:lnTo>
                    <a:pt x="90" y="103"/>
                  </a:lnTo>
                  <a:close/>
                  <a:moveTo>
                    <a:pt x="79" y="126"/>
                  </a:moveTo>
                  <a:lnTo>
                    <a:pt x="79" y="103"/>
                  </a:lnTo>
                  <a:lnTo>
                    <a:pt x="75" y="107"/>
                  </a:lnTo>
                  <a:lnTo>
                    <a:pt x="72" y="112"/>
                  </a:lnTo>
                  <a:lnTo>
                    <a:pt x="72" y="117"/>
                  </a:lnTo>
                  <a:lnTo>
                    <a:pt x="74" y="121"/>
                  </a:lnTo>
                  <a:lnTo>
                    <a:pt x="75" y="124"/>
                  </a:lnTo>
                  <a:lnTo>
                    <a:pt x="76" y="124"/>
                  </a:lnTo>
                  <a:lnTo>
                    <a:pt x="79" y="1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2" name="Freeform 14098"/>
          <p:cNvSpPr>
            <a:spLocks noEditPoints="1"/>
          </p:cNvSpPr>
          <p:nvPr/>
        </p:nvSpPr>
        <p:spPr bwMode="auto">
          <a:xfrm>
            <a:off x="8293917" y="2198763"/>
            <a:ext cx="551629" cy="602680"/>
          </a:xfrm>
          <a:custGeom>
            <a:avLst/>
            <a:gdLst/>
            <a:ahLst/>
            <a:cxnLst>
              <a:cxn ang="0">
                <a:pos x="0" y="849"/>
              </a:cxn>
              <a:cxn ang="0">
                <a:pos x="572" y="749"/>
              </a:cxn>
              <a:cxn ang="0">
                <a:pos x="501" y="773"/>
              </a:cxn>
              <a:cxn ang="0">
                <a:pos x="385" y="773"/>
              </a:cxn>
              <a:cxn ang="0">
                <a:pos x="257" y="749"/>
              </a:cxn>
              <a:cxn ang="0">
                <a:pos x="603" y="704"/>
              </a:cxn>
              <a:cxn ang="0">
                <a:pos x="572" y="726"/>
              </a:cxn>
              <a:cxn ang="0">
                <a:pos x="385" y="724"/>
              </a:cxn>
              <a:cxn ang="0">
                <a:pos x="143" y="728"/>
              </a:cxn>
              <a:cxn ang="0">
                <a:pos x="319" y="699"/>
              </a:cxn>
              <a:cxn ang="0">
                <a:pos x="634" y="661"/>
              </a:cxn>
              <a:cxn ang="0">
                <a:pos x="537" y="675"/>
              </a:cxn>
              <a:cxn ang="0">
                <a:pos x="385" y="673"/>
              </a:cxn>
              <a:cxn ang="0">
                <a:pos x="143" y="684"/>
              </a:cxn>
              <a:cxn ang="0">
                <a:pos x="319" y="651"/>
              </a:cxn>
              <a:cxn ang="0">
                <a:pos x="603" y="612"/>
              </a:cxn>
              <a:cxn ang="0">
                <a:pos x="572" y="632"/>
              </a:cxn>
              <a:cxn ang="0">
                <a:pos x="385" y="598"/>
              </a:cxn>
              <a:cxn ang="0">
                <a:pos x="199" y="635"/>
              </a:cxn>
              <a:cxn ang="0">
                <a:pos x="257" y="608"/>
              </a:cxn>
              <a:cxn ang="0">
                <a:pos x="572" y="561"/>
              </a:cxn>
              <a:cxn ang="0">
                <a:pos x="572" y="585"/>
              </a:cxn>
              <a:cxn ang="0">
                <a:pos x="385" y="548"/>
              </a:cxn>
              <a:cxn ang="0">
                <a:pos x="199" y="589"/>
              </a:cxn>
              <a:cxn ang="0">
                <a:pos x="257" y="561"/>
              </a:cxn>
              <a:cxn ang="0">
                <a:pos x="537" y="506"/>
              </a:cxn>
              <a:cxn ang="0">
                <a:pos x="603" y="543"/>
              </a:cxn>
              <a:cxn ang="0">
                <a:pos x="501" y="498"/>
              </a:cxn>
              <a:cxn ang="0">
                <a:pos x="257" y="538"/>
              </a:cxn>
              <a:cxn ang="0">
                <a:pos x="199" y="520"/>
              </a:cxn>
              <a:cxn ang="0">
                <a:pos x="501" y="448"/>
              </a:cxn>
              <a:cxn ang="0">
                <a:pos x="603" y="497"/>
              </a:cxn>
              <a:cxn ang="0">
                <a:pos x="501" y="448"/>
              </a:cxn>
              <a:cxn ang="0">
                <a:pos x="257" y="491"/>
              </a:cxn>
              <a:cxn ang="0">
                <a:pos x="199" y="474"/>
              </a:cxn>
              <a:cxn ang="0">
                <a:pos x="492" y="318"/>
              </a:cxn>
              <a:cxn ang="0">
                <a:pos x="492" y="318"/>
              </a:cxn>
              <a:cxn ang="0">
                <a:pos x="231" y="373"/>
              </a:cxn>
              <a:cxn ang="0">
                <a:pos x="284" y="341"/>
              </a:cxn>
              <a:cxn ang="0">
                <a:pos x="614" y="332"/>
              </a:cxn>
              <a:cxn ang="0">
                <a:pos x="399" y="296"/>
              </a:cxn>
              <a:cxn ang="0">
                <a:pos x="179" y="342"/>
              </a:cxn>
              <a:cxn ang="0">
                <a:pos x="341" y="286"/>
              </a:cxn>
              <a:cxn ang="0">
                <a:pos x="625" y="400"/>
              </a:cxn>
              <a:cxn ang="0">
                <a:pos x="164" y="286"/>
              </a:cxn>
              <a:cxn ang="0">
                <a:pos x="408" y="151"/>
              </a:cxn>
              <a:cxn ang="0">
                <a:pos x="330" y="173"/>
              </a:cxn>
              <a:cxn ang="0">
                <a:pos x="330" y="152"/>
              </a:cxn>
              <a:cxn ang="0">
                <a:pos x="448" y="35"/>
              </a:cxn>
              <a:cxn ang="0">
                <a:pos x="571" y="223"/>
              </a:cxn>
              <a:cxn ang="0">
                <a:pos x="571" y="181"/>
              </a:cxn>
              <a:cxn ang="0">
                <a:pos x="571" y="141"/>
              </a:cxn>
              <a:cxn ang="0">
                <a:pos x="241" y="103"/>
              </a:cxn>
              <a:cxn ang="0">
                <a:pos x="408" y="195"/>
              </a:cxn>
              <a:cxn ang="0">
                <a:pos x="436" y="0"/>
              </a:cxn>
              <a:cxn ang="0">
                <a:pos x="597" y="249"/>
              </a:cxn>
              <a:cxn ang="0">
                <a:pos x="678" y="413"/>
              </a:cxn>
              <a:cxn ang="0">
                <a:pos x="662" y="435"/>
              </a:cxn>
              <a:cxn ang="0">
                <a:pos x="422" y="379"/>
              </a:cxn>
              <a:cxn ang="0">
                <a:pos x="89" y="415"/>
              </a:cxn>
              <a:cxn ang="0">
                <a:pos x="149" y="263"/>
              </a:cxn>
              <a:cxn ang="0">
                <a:pos x="422" y="4"/>
              </a:cxn>
            </a:cxnLst>
            <a:rect l="0" t="0" r="r" b="b"/>
            <a:pathLst>
              <a:path w="778" h="849">
                <a:moveTo>
                  <a:pt x="0" y="811"/>
                </a:moveTo>
                <a:lnTo>
                  <a:pt x="778" y="811"/>
                </a:lnTo>
                <a:lnTo>
                  <a:pt x="778" y="849"/>
                </a:lnTo>
                <a:lnTo>
                  <a:pt x="0" y="849"/>
                </a:lnTo>
                <a:lnTo>
                  <a:pt x="0" y="811"/>
                </a:lnTo>
                <a:close/>
                <a:moveTo>
                  <a:pt x="501" y="748"/>
                </a:moveTo>
                <a:lnTo>
                  <a:pt x="537" y="748"/>
                </a:lnTo>
                <a:lnTo>
                  <a:pt x="572" y="749"/>
                </a:lnTo>
                <a:lnTo>
                  <a:pt x="603" y="750"/>
                </a:lnTo>
                <a:lnTo>
                  <a:pt x="634" y="751"/>
                </a:lnTo>
                <a:lnTo>
                  <a:pt x="634" y="773"/>
                </a:lnTo>
                <a:lnTo>
                  <a:pt x="501" y="773"/>
                </a:lnTo>
                <a:lnTo>
                  <a:pt x="501" y="748"/>
                </a:lnTo>
                <a:close/>
                <a:moveTo>
                  <a:pt x="319" y="748"/>
                </a:moveTo>
                <a:lnTo>
                  <a:pt x="385" y="748"/>
                </a:lnTo>
                <a:lnTo>
                  <a:pt x="385" y="773"/>
                </a:lnTo>
                <a:lnTo>
                  <a:pt x="143" y="773"/>
                </a:lnTo>
                <a:lnTo>
                  <a:pt x="143" y="751"/>
                </a:lnTo>
                <a:lnTo>
                  <a:pt x="199" y="750"/>
                </a:lnTo>
                <a:lnTo>
                  <a:pt x="257" y="749"/>
                </a:lnTo>
                <a:lnTo>
                  <a:pt x="319" y="748"/>
                </a:lnTo>
                <a:close/>
                <a:moveTo>
                  <a:pt x="501" y="697"/>
                </a:moveTo>
                <a:lnTo>
                  <a:pt x="572" y="702"/>
                </a:lnTo>
                <a:lnTo>
                  <a:pt x="603" y="704"/>
                </a:lnTo>
                <a:lnTo>
                  <a:pt x="634" y="706"/>
                </a:lnTo>
                <a:lnTo>
                  <a:pt x="634" y="728"/>
                </a:lnTo>
                <a:lnTo>
                  <a:pt x="603" y="727"/>
                </a:lnTo>
                <a:lnTo>
                  <a:pt x="572" y="726"/>
                </a:lnTo>
                <a:lnTo>
                  <a:pt x="501" y="724"/>
                </a:lnTo>
                <a:lnTo>
                  <a:pt x="501" y="697"/>
                </a:lnTo>
                <a:close/>
                <a:moveTo>
                  <a:pt x="385" y="697"/>
                </a:moveTo>
                <a:lnTo>
                  <a:pt x="385" y="724"/>
                </a:lnTo>
                <a:lnTo>
                  <a:pt x="319" y="725"/>
                </a:lnTo>
                <a:lnTo>
                  <a:pt x="257" y="726"/>
                </a:lnTo>
                <a:lnTo>
                  <a:pt x="199" y="727"/>
                </a:lnTo>
                <a:lnTo>
                  <a:pt x="143" y="728"/>
                </a:lnTo>
                <a:lnTo>
                  <a:pt x="143" y="706"/>
                </a:lnTo>
                <a:lnTo>
                  <a:pt x="199" y="704"/>
                </a:lnTo>
                <a:lnTo>
                  <a:pt x="257" y="702"/>
                </a:lnTo>
                <a:lnTo>
                  <a:pt x="319" y="699"/>
                </a:lnTo>
                <a:lnTo>
                  <a:pt x="385" y="697"/>
                </a:lnTo>
                <a:close/>
                <a:moveTo>
                  <a:pt x="501" y="648"/>
                </a:moveTo>
                <a:lnTo>
                  <a:pt x="572" y="655"/>
                </a:lnTo>
                <a:lnTo>
                  <a:pt x="634" y="661"/>
                </a:lnTo>
                <a:lnTo>
                  <a:pt x="634" y="684"/>
                </a:lnTo>
                <a:lnTo>
                  <a:pt x="603" y="681"/>
                </a:lnTo>
                <a:lnTo>
                  <a:pt x="572" y="679"/>
                </a:lnTo>
                <a:lnTo>
                  <a:pt x="537" y="675"/>
                </a:lnTo>
                <a:lnTo>
                  <a:pt x="501" y="673"/>
                </a:lnTo>
                <a:lnTo>
                  <a:pt x="501" y="648"/>
                </a:lnTo>
                <a:close/>
                <a:moveTo>
                  <a:pt x="385" y="648"/>
                </a:moveTo>
                <a:lnTo>
                  <a:pt x="385" y="673"/>
                </a:lnTo>
                <a:lnTo>
                  <a:pt x="319" y="675"/>
                </a:lnTo>
                <a:lnTo>
                  <a:pt x="257" y="679"/>
                </a:lnTo>
                <a:lnTo>
                  <a:pt x="199" y="681"/>
                </a:lnTo>
                <a:lnTo>
                  <a:pt x="143" y="684"/>
                </a:lnTo>
                <a:lnTo>
                  <a:pt x="143" y="661"/>
                </a:lnTo>
                <a:lnTo>
                  <a:pt x="199" y="658"/>
                </a:lnTo>
                <a:lnTo>
                  <a:pt x="257" y="655"/>
                </a:lnTo>
                <a:lnTo>
                  <a:pt x="319" y="651"/>
                </a:lnTo>
                <a:lnTo>
                  <a:pt x="385" y="648"/>
                </a:lnTo>
                <a:close/>
                <a:moveTo>
                  <a:pt x="501" y="598"/>
                </a:moveTo>
                <a:lnTo>
                  <a:pt x="572" y="608"/>
                </a:lnTo>
                <a:lnTo>
                  <a:pt x="603" y="612"/>
                </a:lnTo>
                <a:lnTo>
                  <a:pt x="634" y="616"/>
                </a:lnTo>
                <a:lnTo>
                  <a:pt x="634" y="639"/>
                </a:lnTo>
                <a:lnTo>
                  <a:pt x="603" y="635"/>
                </a:lnTo>
                <a:lnTo>
                  <a:pt x="572" y="632"/>
                </a:lnTo>
                <a:lnTo>
                  <a:pt x="537" y="627"/>
                </a:lnTo>
                <a:lnTo>
                  <a:pt x="501" y="623"/>
                </a:lnTo>
                <a:lnTo>
                  <a:pt x="501" y="598"/>
                </a:lnTo>
                <a:close/>
                <a:moveTo>
                  <a:pt x="385" y="598"/>
                </a:moveTo>
                <a:lnTo>
                  <a:pt x="385" y="623"/>
                </a:lnTo>
                <a:lnTo>
                  <a:pt x="319" y="627"/>
                </a:lnTo>
                <a:lnTo>
                  <a:pt x="257" y="632"/>
                </a:lnTo>
                <a:lnTo>
                  <a:pt x="199" y="635"/>
                </a:lnTo>
                <a:lnTo>
                  <a:pt x="143" y="639"/>
                </a:lnTo>
                <a:lnTo>
                  <a:pt x="143" y="616"/>
                </a:lnTo>
                <a:lnTo>
                  <a:pt x="199" y="612"/>
                </a:lnTo>
                <a:lnTo>
                  <a:pt x="257" y="608"/>
                </a:lnTo>
                <a:lnTo>
                  <a:pt x="319" y="602"/>
                </a:lnTo>
                <a:lnTo>
                  <a:pt x="385" y="598"/>
                </a:lnTo>
                <a:close/>
                <a:moveTo>
                  <a:pt x="501" y="548"/>
                </a:moveTo>
                <a:lnTo>
                  <a:pt x="572" y="561"/>
                </a:lnTo>
                <a:lnTo>
                  <a:pt x="603" y="566"/>
                </a:lnTo>
                <a:lnTo>
                  <a:pt x="634" y="572"/>
                </a:lnTo>
                <a:lnTo>
                  <a:pt x="634" y="595"/>
                </a:lnTo>
                <a:lnTo>
                  <a:pt x="572" y="585"/>
                </a:lnTo>
                <a:lnTo>
                  <a:pt x="537" y="578"/>
                </a:lnTo>
                <a:lnTo>
                  <a:pt x="501" y="573"/>
                </a:lnTo>
                <a:lnTo>
                  <a:pt x="501" y="548"/>
                </a:lnTo>
                <a:close/>
                <a:moveTo>
                  <a:pt x="385" y="548"/>
                </a:moveTo>
                <a:lnTo>
                  <a:pt x="385" y="573"/>
                </a:lnTo>
                <a:lnTo>
                  <a:pt x="319" y="578"/>
                </a:lnTo>
                <a:lnTo>
                  <a:pt x="257" y="585"/>
                </a:lnTo>
                <a:lnTo>
                  <a:pt x="199" y="589"/>
                </a:lnTo>
                <a:lnTo>
                  <a:pt x="143" y="595"/>
                </a:lnTo>
                <a:lnTo>
                  <a:pt x="143" y="572"/>
                </a:lnTo>
                <a:lnTo>
                  <a:pt x="199" y="566"/>
                </a:lnTo>
                <a:lnTo>
                  <a:pt x="257" y="561"/>
                </a:lnTo>
                <a:lnTo>
                  <a:pt x="319" y="554"/>
                </a:lnTo>
                <a:lnTo>
                  <a:pt x="385" y="548"/>
                </a:lnTo>
                <a:close/>
                <a:moveTo>
                  <a:pt x="501" y="498"/>
                </a:moveTo>
                <a:lnTo>
                  <a:pt x="537" y="506"/>
                </a:lnTo>
                <a:lnTo>
                  <a:pt x="572" y="514"/>
                </a:lnTo>
                <a:lnTo>
                  <a:pt x="634" y="527"/>
                </a:lnTo>
                <a:lnTo>
                  <a:pt x="634" y="550"/>
                </a:lnTo>
                <a:lnTo>
                  <a:pt x="603" y="543"/>
                </a:lnTo>
                <a:lnTo>
                  <a:pt x="572" y="538"/>
                </a:lnTo>
                <a:lnTo>
                  <a:pt x="537" y="530"/>
                </a:lnTo>
                <a:lnTo>
                  <a:pt x="501" y="524"/>
                </a:lnTo>
                <a:lnTo>
                  <a:pt x="501" y="498"/>
                </a:lnTo>
                <a:close/>
                <a:moveTo>
                  <a:pt x="385" y="498"/>
                </a:moveTo>
                <a:lnTo>
                  <a:pt x="385" y="524"/>
                </a:lnTo>
                <a:lnTo>
                  <a:pt x="319" y="530"/>
                </a:lnTo>
                <a:lnTo>
                  <a:pt x="257" y="538"/>
                </a:lnTo>
                <a:lnTo>
                  <a:pt x="199" y="543"/>
                </a:lnTo>
                <a:lnTo>
                  <a:pt x="143" y="550"/>
                </a:lnTo>
                <a:lnTo>
                  <a:pt x="143" y="527"/>
                </a:lnTo>
                <a:lnTo>
                  <a:pt x="199" y="520"/>
                </a:lnTo>
                <a:lnTo>
                  <a:pt x="257" y="514"/>
                </a:lnTo>
                <a:lnTo>
                  <a:pt x="319" y="506"/>
                </a:lnTo>
                <a:lnTo>
                  <a:pt x="385" y="498"/>
                </a:lnTo>
                <a:close/>
                <a:moveTo>
                  <a:pt x="501" y="448"/>
                </a:moveTo>
                <a:lnTo>
                  <a:pt x="572" y="467"/>
                </a:lnTo>
                <a:lnTo>
                  <a:pt x="634" y="483"/>
                </a:lnTo>
                <a:lnTo>
                  <a:pt x="634" y="505"/>
                </a:lnTo>
                <a:lnTo>
                  <a:pt x="603" y="497"/>
                </a:lnTo>
                <a:lnTo>
                  <a:pt x="572" y="491"/>
                </a:lnTo>
                <a:lnTo>
                  <a:pt x="537" y="482"/>
                </a:lnTo>
                <a:lnTo>
                  <a:pt x="501" y="473"/>
                </a:lnTo>
                <a:lnTo>
                  <a:pt x="501" y="448"/>
                </a:lnTo>
                <a:close/>
                <a:moveTo>
                  <a:pt x="385" y="448"/>
                </a:moveTo>
                <a:lnTo>
                  <a:pt x="385" y="473"/>
                </a:lnTo>
                <a:lnTo>
                  <a:pt x="319" y="482"/>
                </a:lnTo>
                <a:lnTo>
                  <a:pt x="257" y="491"/>
                </a:lnTo>
                <a:lnTo>
                  <a:pt x="199" y="497"/>
                </a:lnTo>
                <a:lnTo>
                  <a:pt x="143" y="505"/>
                </a:lnTo>
                <a:lnTo>
                  <a:pt x="143" y="483"/>
                </a:lnTo>
                <a:lnTo>
                  <a:pt x="199" y="474"/>
                </a:lnTo>
                <a:lnTo>
                  <a:pt x="257" y="467"/>
                </a:lnTo>
                <a:lnTo>
                  <a:pt x="319" y="457"/>
                </a:lnTo>
                <a:lnTo>
                  <a:pt x="385" y="448"/>
                </a:lnTo>
                <a:close/>
                <a:moveTo>
                  <a:pt x="492" y="318"/>
                </a:moveTo>
                <a:lnTo>
                  <a:pt x="614" y="353"/>
                </a:lnTo>
                <a:lnTo>
                  <a:pt x="614" y="373"/>
                </a:lnTo>
                <a:lnTo>
                  <a:pt x="492" y="340"/>
                </a:lnTo>
                <a:lnTo>
                  <a:pt x="492" y="318"/>
                </a:lnTo>
                <a:close/>
                <a:moveTo>
                  <a:pt x="399" y="318"/>
                </a:moveTo>
                <a:lnTo>
                  <a:pt x="399" y="340"/>
                </a:lnTo>
                <a:lnTo>
                  <a:pt x="284" y="363"/>
                </a:lnTo>
                <a:lnTo>
                  <a:pt x="231" y="373"/>
                </a:lnTo>
                <a:lnTo>
                  <a:pt x="179" y="384"/>
                </a:lnTo>
                <a:lnTo>
                  <a:pt x="179" y="363"/>
                </a:lnTo>
                <a:lnTo>
                  <a:pt x="231" y="352"/>
                </a:lnTo>
                <a:lnTo>
                  <a:pt x="284" y="341"/>
                </a:lnTo>
                <a:lnTo>
                  <a:pt x="399" y="318"/>
                </a:lnTo>
                <a:close/>
                <a:moveTo>
                  <a:pt x="492" y="273"/>
                </a:moveTo>
                <a:lnTo>
                  <a:pt x="614" y="311"/>
                </a:lnTo>
                <a:lnTo>
                  <a:pt x="614" y="332"/>
                </a:lnTo>
                <a:lnTo>
                  <a:pt x="492" y="296"/>
                </a:lnTo>
                <a:lnTo>
                  <a:pt x="492" y="273"/>
                </a:lnTo>
                <a:close/>
                <a:moveTo>
                  <a:pt x="399" y="273"/>
                </a:moveTo>
                <a:lnTo>
                  <a:pt x="399" y="296"/>
                </a:lnTo>
                <a:lnTo>
                  <a:pt x="341" y="308"/>
                </a:lnTo>
                <a:lnTo>
                  <a:pt x="284" y="320"/>
                </a:lnTo>
                <a:lnTo>
                  <a:pt x="231" y="331"/>
                </a:lnTo>
                <a:lnTo>
                  <a:pt x="179" y="342"/>
                </a:lnTo>
                <a:lnTo>
                  <a:pt x="179" y="322"/>
                </a:lnTo>
                <a:lnTo>
                  <a:pt x="231" y="310"/>
                </a:lnTo>
                <a:lnTo>
                  <a:pt x="284" y="298"/>
                </a:lnTo>
                <a:lnTo>
                  <a:pt x="341" y="286"/>
                </a:lnTo>
                <a:lnTo>
                  <a:pt x="399" y="273"/>
                </a:lnTo>
                <a:close/>
                <a:moveTo>
                  <a:pt x="448" y="227"/>
                </a:moveTo>
                <a:lnTo>
                  <a:pt x="448" y="354"/>
                </a:lnTo>
                <a:lnTo>
                  <a:pt x="625" y="400"/>
                </a:lnTo>
                <a:lnTo>
                  <a:pt x="625" y="285"/>
                </a:lnTo>
                <a:lnTo>
                  <a:pt x="448" y="227"/>
                </a:lnTo>
                <a:close/>
                <a:moveTo>
                  <a:pt x="422" y="226"/>
                </a:moveTo>
                <a:lnTo>
                  <a:pt x="164" y="286"/>
                </a:lnTo>
                <a:lnTo>
                  <a:pt x="164" y="401"/>
                </a:lnTo>
                <a:lnTo>
                  <a:pt x="422" y="354"/>
                </a:lnTo>
                <a:lnTo>
                  <a:pt x="422" y="226"/>
                </a:lnTo>
                <a:close/>
                <a:moveTo>
                  <a:pt x="408" y="151"/>
                </a:moveTo>
                <a:lnTo>
                  <a:pt x="408" y="173"/>
                </a:lnTo>
                <a:lnTo>
                  <a:pt x="253" y="216"/>
                </a:lnTo>
                <a:lnTo>
                  <a:pt x="253" y="196"/>
                </a:lnTo>
                <a:lnTo>
                  <a:pt x="330" y="173"/>
                </a:lnTo>
                <a:lnTo>
                  <a:pt x="408" y="151"/>
                </a:lnTo>
                <a:close/>
                <a:moveTo>
                  <a:pt x="408" y="106"/>
                </a:moveTo>
                <a:lnTo>
                  <a:pt x="408" y="129"/>
                </a:lnTo>
                <a:lnTo>
                  <a:pt x="330" y="152"/>
                </a:lnTo>
                <a:lnTo>
                  <a:pt x="253" y="176"/>
                </a:lnTo>
                <a:lnTo>
                  <a:pt x="253" y="155"/>
                </a:lnTo>
                <a:lnTo>
                  <a:pt x="408" y="106"/>
                </a:lnTo>
                <a:close/>
                <a:moveTo>
                  <a:pt x="448" y="35"/>
                </a:moveTo>
                <a:lnTo>
                  <a:pt x="448" y="201"/>
                </a:lnTo>
                <a:lnTo>
                  <a:pt x="488" y="214"/>
                </a:lnTo>
                <a:lnTo>
                  <a:pt x="488" y="195"/>
                </a:lnTo>
                <a:lnTo>
                  <a:pt x="571" y="223"/>
                </a:lnTo>
                <a:lnTo>
                  <a:pt x="571" y="202"/>
                </a:lnTo>
                <a:lnTo>
                  <a:pt x="488" y="173"/>
                </a:lnTo>
                <a:lnTo>
                  <a:pt x="488" y="151"/>
                </a:lnTo>
                <a:lnTo>
                  <a:pt x="571" y="181"/>
                </a:lnTo>
                <a:lnTo>
                  <a:pt x="571" y="162"/>
                </a:lnTo>
                <a:lnTo>
                  <a:pt x="488" y="129"/>
                </a:lnTo>
                <a:lnTo>
                  <a:pt x="488" y="106"/>
                </a:lnTo>
                <a:lnTo>
                  <a:pt x="571" y="141"/>
                </a:lnTo>
                <a:lnTo>
                  <a:pt x="571" y="102"/>
                </a:lnTo>
                <a:lnTo>
                  <a:pt x="448" y="35"/>
                </a:lnTo>
                <a:close/>
                <a:moveTo>
                  <a:pt x="422" y="32"/>
                </a:moveTo>
                <a:lnTo>
                  <a:pt x="241" y="103"/>
                </a:lnTo>
                <a:lnTo>
                  <a:pt x="241" y="243"/>
                </a:lnTo>
                <a:lnTo>
                  <a:pt x="253" y="239"/>
                </a:lnTo>
                <a:lnTo>
                  <a:pt x="253" y="236"/>
                </a:lnTo>
                <a:lnTo>
                  <a:pt x="408" y="195"/>
                </a:lnTo>
                <a:lnTo>
                  <a:pt x="408" y="203"/>
                </a:lnTo>
                <a:lnTo>
                  <a:pt x="422" y="200"/>
                </a:lnTo>
                <a:lnTo>
                  <a:pt x="422" y="32"/>
                </a:lnTo>
                <a:close/>
                <a:moveTo>
                  <a:pt x="436" y="0"/>
                </a:moveTo>
                <a:lnTo>
                  <a:pt x="448" y="5"/>
                </a:lnTo>
                <a:lnTo>
                  <a:pt x="590" y="83"/>
                </a:lnTo>
                <a:lnTo>
                  <a:pt x="597" y="86"/>
                </a:lnTo>
                <a:lnTo>
                  <a:pt x="597" y="249"/>
                </a:lnTo>
                <a:lnTo>
                  <a:pt x="642" y="263"/>
                </a:lnTo>
                <a:lnTo>
                  <a:pt x="650" y="267"/>
                </a:lnTo>
                <a:lnTo>
                  <a:pt x="650" y="407"/>
                </a:lnTo>
                <a:lnTo>
                  <a:pt x="678" y="413"/>
                </a:lnTo>
                <a:lnTo>
                  <a:pt x="688" y="416"/>
                </a:lnTo>
                <a:lnTo>
                  <a:pt x="688" y="785"/>
                </a:lnTo>
                <a:lnTo>
                  <a:pt x="662" y="785"/>
                </a:lnTo>
                <a:lnTo>
                  <a:pt x="662" y="435"/>
                </a:lnTo>
                <a:lnTo>
                  <a:pt x="448" y="380"/>
                </a:lnTo>
                <a:lnTo>
                  <a:pt x="448" y="785"/>
                </a:lnTo>
                <a:lnTo>
                  <a:pt x="422" y="785"/>
                </a:lnTo>
                <a:lnTo>
                  <a:pt x="422" y="379"/>
                </a:lnTo>
                <a:lnTo>
                  <a:pt x="114" y="436"/>
                </a:lnTo>
                <a:lnTo>
                  <a:pt x="114" y="785"/>
                </a:lnTo>
                <a:lnTo>
                  <a:pt x="89" y="785"/>
                </a:lnTo>
                <a:lnTo>
                  <a:pt x="89" y="415"/>
                </a:lnTo>
                <a:lnTo>
                  <a:pt x="98" y="413"/>
                </a:lnTo>
                <a:lnTo>
                  <a:pt x="139" y="405"/>
                </a:lnTo>
                <a:lnTo>
                  <a:pt x="139" y="266"/>
                </a:lnTo>
                <a:lnTo>
                  <a:pt x="149" y="263"/>
                </a:lnTo>
                <a:lnTo>
                  <a:pt x="214" y="248"/>
                </a:lnTo>
                <a:lnTo>
                  <a:pt x="214" y="85"/>
                </a:lnTo>
                <a:lnTo>
                  <a:pt x="223" y="82"/>
                </a:lnTo>
                <a:lnTo>
                  <a:pt x="422" y="4"/>
                </a:lnTo>
                <a:lnTo>
                  <a:pt x="43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Tanya\WORK WORK\!СХЕМЫ КАРТЫ\Схема Информационная Система ТФОМС\картинки\5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76373" y="1338143"/>
            <a:ext cx="9837463" cy="5172855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23038"/>
            <a:ext cx="12190210" cy="144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4275" y="6510998"/>
            <a:ext cx="408550" cy="3441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104908" tIns="52455" rIns="104908" bIns="52455" anchor="ctr">
            <a:normAutofit/>
          </a:bodyPr>
          <a:lstStyle/>
          <a:p>
            <a:pPr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en-US" sz="11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325031" y="228778"/>
            <a:ext cx="12192000" cy="593218"/>
          </a:xfrm>
        </p:spPr>
        <p:txBody>
          <a:bodyPr rtlCol="0">
            <a:no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ПЕРСОНИФИЦИРОВАННЫЙ УЧЕТ МЕДИЦИНСКОЙ ПОМОЩИ (ТП ОМС)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17" y="994604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19417" y="927471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50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Tanya\WORK WORK\!СХЕМЫ КАРТЫ\Схема Информационная Система ТФОМС\картинки\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05467" y="927471"/>
            <a:ext cx="9084734" cy="6048672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04275" y="6510998"/>
            <a:ext cx="408550" cy="344124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lIns="104908" tIns="52455" rIns="104908" bIns="52455" anchor="ctr">
            <a:normAutofit/>
          </a:bodyPr>
          <a:lstStyle/>
          <a:p>
            <a:pPr>
              <a:defRPr/>
            </a:pPr>
            <a:r>
              <a:rPr lang="ru-RU" sz="11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en-US" sz="11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650316" y="228778"/>
            <a:ext cx="8453087" cy="593218"/>
          </a:xfrm>
        </p:spPr>
        <p:txBody>
          <a:bodyPr rtlCol="0"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МЕЖТЕРРИТОРИАЛЬНЫЕ РАСЧЕТЫ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17" y="994604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19417" y="927471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8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Tanya\WORK WORK\!СХЕМЫ КАРТЫ\Схема Информационная Система ТФОМС\картинки\7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9537" y="1644423"/>
            <a:ext cx="9071135" cy="4924452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0" y="23038"/>
            <a:ext cx="12190210" cy="144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23038"/>
            <a:ext cx="12190210" cy="144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3"/>
          <p:cNvSpPr txBox="1">
            <a:spLocks/>
          </p:cNvSpPr>
          <p:nvPr/>
        </p:nvSpPr>
        <p:spPr>
          <a:xfrm>
            <a:off x="650316" y="228778"/>
            <a:ext cx="8453087" cy="593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МЕЖТЕРРИТОРИАЛЬНЫЕ РАСЧЕТЫ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17" y="994604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19417" y="927471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00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anya\WORK WORK\!СХЕМЫ КАРТЫ\Схема Информационная Система ТФОМС\картинки\8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10583" y="1765988"/>
            <a:ext cx="9609667" cy="4560479"/>
          </a:xfrm>
          <a:prstGeom prst="rect">
            <a:avLst/>
          </a:prstGeom>
          <a:noFill/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650316" y="228778"/>
            <a:ext cx="8453087" cy="593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2400" b="1" smtClean="0">
                <a:latin typeface="Tahoma" pitchFamily="34" charset="0"/>
                <a:cs typeface="Tahoma" pitchFamily="34" charset="0"/>
              </a:rPr>
              <a:t>МЕЖТЕРРИТОРИАЛЬНЫЕ РАСЧЕТЫ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17" y="994604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19417" y="927471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7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ИНФОРМАТИЗАЦИЯ ОТРАСЛИ ЗДРАВООХРАНЕНИЯ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16200000">
            <a:off x="8348591" y="-1674088"/>
            <a:ext cx="940010" cy="6746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8348591" y="-736917"/>
            <a:ext cx="940010" cy="6746808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8348591" y="198894"/>
            <a:ext cx="940010" cy="6746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8348591" y="1139206"/>
            <a:ext cx="940010" cy="6746808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8348591" y="2073376"/>
            <a:ext cx="940010" cy="67468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4499510" y="1223635"/>
            <a:ext cx="940010" cy="951360"/>
          </a:xfrm>
          <a:prstGeom prst="rect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 rot="16200000" flipV="1">
            <a:off x="4198018" y="1518432"/>
            <a:ext cx="94001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4499510" y="2160806"/>
            <a:ext cx="940010" cy="951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16200000" flipV="1">
            <a:off x="4198018" y="2455603"/>
            <a:ext cx="94001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4499510" y="3096617"/>
            <a:ext cx="940010" cy="951360"/>
          </a:xfrm>
          <a:prstGeom prst="rect">
            <a:avLst/>
          </a:prstGeom>
          <a:solidFill>
            <a:srgbClr val="62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6200000" flipV="1">
            <a:off x="4198018" y="3391414"/>
            <a:ext cx="94001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4499510" y="4036929"/>
            <a:ext cx="940010" cy="951360"/>
          </a:xfrm>
          <a:prstGeom prst="rect">
            <a:avLst/>
          </a:prstGeom>
          <a:solidFill>
            <a:srgbClr val="1B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16200000" flipV="1">
            <a:off x="4198018" y="4331726"/>
            <a:ext cx="94001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6200000">
            <a:off x="4499510" y="4971100"/>
            <a:ext cx="940010" cy="951360"/>
          </a:xfrm>
          <a:prstGeom prst="rect">
            <a:avLst/>
          </a:prstGeom>
          <a:solidFill>
            <a:srgbClr val="1D9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6200000" flipV="1">
            <a:off x="4198018" y="5265897"/>
            <a:ext cx="94001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662872" y="5236094"/>
            <a:ext cx="6076122" cy="3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здравоохранения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62872" y="4295409"/>
            <a:ext cx="6201957" cy="36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Паспорт ЛПУ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62872" y="2459162"/>
            <a:ext cx="6201957" cy="36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Дополнительное лекарственное обеспечение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62872" y="3384221"/>
            <a:ext cx="6201957" cy="36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Электронный ТФОМС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662872" y="1519746"/>
            <a:ext cx="6201957" cy="36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Медицинская информационная система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Блок-схема: ручной ввод 27"/>
          <p:cNvSpPr/>
          <p:nvPr/>
        </p:nvSpPr>
        <p:spPr>
          <a:xfrm rot="16200000" flipH="1">
            <a:off x="4786293" y="1498271"/>
            <a:ext cx="943252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ручной ввод 28"/>
          <p:cNvSpPr/>
          <p:nvPr/>
        </p:nvSpPr>
        <p:spPr>
          <a:xfrm rot="16200000" flipH="1">
            <a:off x="4786294" y="2458031"/>
            <a:ext cx="943252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ручной ввод 29"/>
          <p:cNvSpPr/>
          <p:nvPr/>
        </p:nvSpPr>
        <p:spPr>
          <a:xfrm rot="16200000" flipH="1">
            <a:off x="4786293" y="3385534"/>
            <a:ext cx="943252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ручной ввод 30"/>
          <p:cNvSpPr/>
          <p:nvPr/>
        </p:nvSpPr>
        <p:spPr>
          <a:xfrm rot="16200000" flipH="1">
            <a:off x="4786294" y="4329145"/>
            <a:ext cx="943252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ручной ввод 31"/>
          <p:cNvSpPr/>
          <p:nvPr/>
        </p:nvSpPr>
        <p:spPr>
          <a:xfrm rot="16200000" flipH="1">
            <a:off x="4786294" y="5262633"/>
            <a:ext cx="943252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 rot="16200000">
            <a:off x="8348591" y="3009572"/>
            <a:ext cx="940010" cy="6746808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 rot="16200000">
            <a:off x="4499510" y="5907295"/>
            <a:ext cx="940010" cy="951360"/>
          </a:xfrm>
          <a:prstGeom prst="rect">
            <a:avLst/>
          </a:prstGeom>
          <a:solidFill>
            <a:srgbClr val="515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 rot="16200000" flipV="1">
            <a:off x="4198018" y="6202092"/>
            <a:ext cx="940010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662872" y="6061000"/>
            <a:ext cx="6201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Электронные регистры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мед.оборудования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мед.работников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Блок-схема: ручной ввод 68"/>
          <p:cNvSpPr/>
          <p:nvPr/>
        </p:nvSpPr>
        <p:spPr>
          <a:xfrm rot="16200000" flipH="1">
            <a:off x="4786294" y="6199511"/>
            <a:ext cx="943252" cy="373727"/>
          </a:xfrm>
          <a:prstGeom prst="flowChartManualInput">
            <a:avLst/>
          </a:prstGeom>
          <a:gradFill>
            <a:gsLst>
              <a:gs pos="0">
                <a:schemeClr val="bg1"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Tanya\WORK WORK\фирм стиль\Брендбук\Новый концепт лого\БАРС.Здравоохранение\БАРС.Здравоохранение_МИС_логотип\БАРС.Здравоохранение_МИС_пиктограмма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4733924" y="1497098"/>
            <a:ext cx="438151" cy="484270"/>
          </a:xfrm>
          <a:prstGeom prst="rect">
            <a:avLst/>
          </a:prstGeom>
          <a:noFill/>
        </p:spPr>
      </p:pic>
      <p:pic>
        <p:nvPicPr>
          <p:cNvPr id="2051" name="Picture 3" descr="E:\Tanya\WORK WORK\фирм стиль\Брендбук\Новый концепт лого\БАРС.Здравоохранение\БАРС.Здравоохранение_ДЛО_логотип\БАРС.Здравоохранение_ДЛО_пиктограмма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4780166" y="2459038"/>
            <a:ext cx="385559" cy="369887"/>
          </a:xfrm>
          <a:prstGeom prst="rect">
            <a:avLst/>
          </a:prstGeom>
          <a:noFill/>
        </p:spPr>
      </p:pic>
      <p:pic>
        <p:nvPicPr>
          <p:cNvPr id="2052" name="Picture 4" descr="E:\Tanya\WORK WORK\фирм стиль\Брендбук\Новый концепт лого\БАРС.Здравоохранение\БАРС.Здравоохранение_ТФОМС_логотип\БАРС.Здравоохранение_ТФОМС_пиктограмма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>
            <a:off x="4757215" y="3385616"/>
            <a:ext cx="402682" cy="402680"/>
          </a:xfrm>
          <a:prstGeom prst="rect">
            <a:avLst/>
          </a:prstGeom>
          <a:noFill/>
        </p:spPr>
      </p:pic>
      <p:pic>
        <p:nvPicPr>
          <p:cNvPr id="2053" name="Picture 5" descr="E:\Tanya\WORK WORK\фирм стиль\Брендбук\Новый концепт лого\БАРС.Здравоохранение\БАРС.Здравоохранение_Паспорт ЛПУ_логотип\БАРС.Здравоохранение_Паспорт ЛПУ_пиктограмма.png"/>
          <p:cNvPicPr>
            <a:picLocks noChangeAspect="1" noChangeArrowheads="1"/>
          </p:cNvPicPr>
          <p:nvPr/>
        </p:nvPicPr>
        <p:blipFill>
          <a:blip r:embed="rId6" cstate="print">
            <a:lum bright="100000"/>
          </a:blip>
          <a:srcRect/>
          <a:stretch>
            <a:fillRect/>
          </a:stretch>
        </p:blipFill>
        <p:spPr bwMode="auto">
          <a:xfrm>
            <a:off x="4741863" y="4349750"/>
            <a:ext cx="421236" cy="317500"/>
          </a:xfrm>
          <a:prstGeom prst="rect">
            <a:avLst/>
          </a:prstGeom>
          <a:noFill/>
        </p:spPr>
      </p:pic>
      <p:pic>
        <p:nvPicPr>
          <p:cNvPr id="2054" name="Picture 6" descr="E:\Tanya\WORK WORK\фирм стиль\Брендбук\Новый концепт лого\БАРС.Мониторинг\БАРС.Мониторинг_логотип\БАРС.Мониторинг_пиктограмма.png"/>
          <p:cNvPicPr>
            <a:picLocks noChangeAspect="1" noChangeArrowheads="1"/>
          </p:cNvPicPr>
          <p:nvPr/>
        </p:nvPicPr>
        <p:blipFill>
          <a:blip r:embed="rId7" cstate="print">
            <a:lum bright="100000"/>
          </a:blip>
          <a:srcRect/>
          <a:stretch>
            <a:fillRect/>
          </a:stretch>
        </p:blipFill>
        <p:spPr bwMode="auto">
          <a:xfrm>
            <a:off x="4758804" y="5263629"/>
            <a:ext cx="401092" cy="401092"/>
          </a:xfrm>
          <a:prstGeom prst="rect">
            <a:avLst/>
          </a:prstGeom>
          <a:noFill/>
        </p:spPr>
      </p:pic>
      <p:pic>
        <p:nvPicPr>
          <p:cNvPr id="2055" name="Picture 7" descr="E:\Tanya\WORK WORK\фирм стиль\Брендбук\Новый концепт лого\БАРС.Здравоохранение\БАРС.Здравоохранение_Регистры_логотип\БАРС.Здравоохранение_Регистры_пиктограмма.png"/>
          <p:cNvPicPr>
            <a:picLocks noChangeAspect="1" noChangeArrowheads="1"/>
          </p:cNvPicPr>
          <p:nvPr/>
        </p:nvPicPr>
        <p:blipFill>
          <a:blip r:embed="rId8" cstate="print">
            <a:lum bright="100000"/>
          </a:blip>
          <a:srcRect/>
          <a:stretch>
            <a:fillRect/>
          </a:stretch>
        </p:blipFill>
        <p:spPr bwMode="auto">
          <a:xfrm>
            <a:off x="4818063" y="6189663"/>
            <a:ext cx="323878" cy="363537"/>
          </a:xfrm>
          <a:prstGeom prst="rect">
            <a:avLst/>
          </a:prstGeom>
          <a:noFill/>
        </p:spPr>
      </p:pic>
      <p:pic>
        <p:nvPicPr>
          <p:cNvPr id="77" name="Picture 3" descr="E:\Tanya\WORK WORK\Презентация\Итоговое собрание за 2012_Ахмеров ТМ\материал\666.png"/>
          <p:cNvPicPr>
            <a:picLocks noChangeAspect="1" noChangeArrowheads="1"/>
          </p:cNvPicPr>
          <p:nvPr/>
        </p:nvPicPr>
        <p:blipFill>
          <a:blip r:embed="rId9" cstate="print"/>
          <a:srcRect l="8330" r="6417"/>
          <a:stretch>
            <a:fillRect/>
          </a:stretch>
        </p:blipFill>
        <p:spPr bwMode="auto">
          <a:xfrm>
            <a:off x="-257175" y="2748647"/>
            <a:ext cx="4972047" cy="3966478"/>
          </a:xfrm>
          <a:prstGeom prst="rect">
            <a:avLst/>
          </a:prstGeom>
          <a:noFill/>
        </p:spPr>
      </p:pic>
      <p:pic>
        <p:nvPicPr>
          <p:cNvPr id="86" name="Picture 2" descr="C:\Users\designer\Desktop\shutterstock_130646597 [преобразованный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rgbClr val="00B0F0">
                <a:tint val="45000"/>
                <a:satMod val="400000"/>
              </a:srgbClr>
            </a:duotone>
            <a:lum contrast="30000"/>
          </a:blip>
          <a:srcRect l="19733" t="38000" r="32891" b="31394"/>
          <a:stretch>
            <a:fillRect/>
          </a:stretch>
        </p:blipFill>
        <p:spPr bwMode="auto">
          <a:xfrm>
            <a:off x="864364" y="3240001"/>
            <a:ext cx="2786082" cy="785818"/>
          </a:xfrm>
          <a:prstGeom prst="rect">
            <a:avLst/>
          </a:prstGeom>
          <a:noFill/>
          <a:effectLst/>
        </p:spPr>
      </p:pic>
      <p:sp>
        <p:nvSpPr>
          <p:cNvPr id="87" name="Прямоугольник 86"/>
          <p:cNvSpPr/>
          <p:nvPr/>
        </p:nvSpPr>
        <p:spPr>
          <a:xfrm>
            <a:off x="843396" y="3492415"/>
            <a:ext cx="282801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5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БАРС.Здравоохранение</a:t>
            </a:r>
            <a:r>
              <a:rPr lang="ru-RU" sz="1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5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8" name="Рисунок 39" descr="подчеркивание размытое.png"/>
          <p:cNvPicPr>
            <a:picLocks noChangeAspect="1"/>
          </p:cNvPicPr>
          <p:nvPr/>
        </p:nvPicPr>
        <p:blipFill>
          <a:blip r:embed="rId11" cstate="print"/>
          <a:srcRect l="19271" r="14063"/>
          <a:stretch>
            <a:fillRect/>
          </a:stretch>
        </p:blipFill>
        <p:spPr bwMode="auto">
          <a:xfrm rot="10800000">
            <a:off x="864365" y="3492414"/>
            <a:ext cx="2786082" cy="77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89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Tanya\WORK WORK\Презентация\2015.01.21_Минздрав Соловьев\фон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4794"/>
          </a:xfrm>
          <a:prstGeom prst="rect">
            <a:avLst/>
          </a:prstGeom>
          <a:noFill/>
        </p:spPr>
      </p:pic>
      <p:pic>
        <p:nvPicPr>
          <p:cNvPr id="27" name="Picture 2" descr="E:\Tanya\WORK WORK\!ПОЛИГРАФИЯ\Календарь 2015\06-Июнь-Здрав.jpg"/>
          <p:cNvPicPr>
            <a:picLocks noChangeAspect="1" noChangeArrowheads="1"/>
          </p:cNvPicPr>
          <p:nvPr/>
        </p:nvPicPr>
        <p:blipFill>
          <a:blip r:embed="rId3" cstate="print"/>
          <a:srcRect t="34607" b="50160"/>
          <a:stretch>
            <a:fillRect/>
          </a:stretch>
        </p:blipFill>
        <p:spPr bwMode="auto">
          <a:xfrm>
            <a:off x="0" y="5449824"/>
            <a:ext cx="12193200" cy="1408176"/>
          </a:xfrm>
          <a:prstGeom prst="rect">
            <a:avLst/>
          </a:prstGeom>
          <a:noFill/>
        </p:spPr>
      </p:pic>
      <p:pic>
        <p:nvPicPr>
          <p:cNvPr id="3" name="Picture 2" descr="E:\Tanya\WORK WORK\!ПОЛИГРАФИЯ\Календарь 2015\06-Июнь-Здрав.jpg"/>
          <p:cNvPicPr>
            <a:picLocks noChangeAspect="1" noChangeArrowheads="1"/>
          </p:cNvPicPr>
          <p:nvPr/>
        </p:nvPicPr>
        <p:blipFill>
          <a:blip r:embed="rId3" cstate="print"/>
          <a:srcRect b="86152"/>
          <a:stretch>
            <a:fillRect/>
          </a:stretch>
        </p:blipFill>
        <p:spPr bwMode="auto">
          <a:xfrm>
            <a:off x="0" y="0"/>
            <a:ext cx="12193200" cy="128016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-1588" y="889000"/>
            <a:ext cx="12192001" cy="730250"/>
          </a:xfrm>
          <a:prstGeom prst="rect">
            <a:avLst/>
          </a:prstGeom>
          <a:solidFill>
            <a:srgbClr val="7F7F7F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19271" r="14063"/>
          <a:stretch>
            <a:fillRect/>
          </a:stretch>
        </p:blipFill>
        <p:spPr bwMode="auto">
          <a:xfrm rot="16200000">
            <a:off x="1021722" y="3279183"/>
            <a:ext cx="4071967" cy="26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0" y="5067300"/>
            <a:ext cx="12192000" cy="728663"/>
          </a:xfrm>
          <a:prstGeom prst="rect">
            <a:avLst/>
          </a:prstGeom>
          <a:solidFill>
            <a:srgbClr val="7F7F7F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289275" y="2248891"/>
            <a:ext cx="7932100" cy="1200353"/>
          </a:xfrm>
          <a:prstGeom prst="rect">
            <a:avLst/>
          </a:prstGeom>
          <a:noFill/>
          <a:ln>
            <a:noFill/>
          </a:ln>
        </p:spPr>
        <p:txBody>
          <a:bodyPr wrap="square" lIns="121944" tIns="60972" rIns="121944" bIns="60972">
            <a:spAutoFit/>
          </a:bodyPr>
          <a:lstStyle>
            <a:defPPr>
              <a:defRPr lang="ru-RU"/>
            </a:defPPr>
            <a:lvl1pPr>
              <a:lnSpc>
                <a:spcPts val="3734"/>
              </a:lnSpc>
              <a:defRPr sz="2400" b="1">
                <a:solidFill>
                  <a:srgbClr val="6A5BAB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lnSpc>
                <a:spcPts val="4200"/>
              </a:lnSpc>
            </a:pPr>
            <a:r>
              <a:rPr lang="ru-RU" sz="3400" dirty="0" smtClean="0">
                <a:solidFill>
                  <a:schemeClr val="tx1"/>
                </a:solidFill>
                <a:ea typeface="Tahoma" pitchFamily="34" charset="0"/>
              </a:rPr>
              <a:t>СПАСИБО</a:t>
            </a:r>
          </a:p>
          <a:p>
            <a:pPr>
              <a:lnSpc>
                <a:spcPts val="4200"/>
              </a:lnSpc>
            </a:pPr>
            <a:r>
              <a:rPr lang="ru-RU" sz="3400" dirty="0" smtClean="0">
                <a:solidFill>
                  <a:schemeClr val="tx1"/>
                </a:solidFill>
                <a:ea typeface="Tahoma" pitchFamily="34" charset="0"/>
              </a:rPr>
              <a:t>ЗА ВНИМАНИЕ</a:t>
            </a:r>
            <a:endParaRPr lang="ru-RU" sz="3400" dirty="0">
              <a:solidFill>
                <a:schemeClr val="tx1"/>
              </a:solidFill>
              <a:ea typeface="Tahoma" pitchFamily="34" charset="0"/>
            </a:endParaRPr>
          </a:p>
        </p:txBody>
      </p:sp>
      <p:grpSp>
        <p:nvGrpSpPr>
          <p:cNvPr id="2" name="Группа 21"/>
          <p:cNvGrpSpPr/>
          <p:nvPr/>
        </p:nvGrpSpPr>
        <p:grpSpPr>
          <a:xfrm>
            <a:off x="212809" y="2390924"/>
            <a:ext cx="2484620" cy="2046982"/>
            <a:chOff x="372607" y="1784922"/>
            <a:chExt cx="2484620" cy="2046982"/>
          </a:xfrm>
        </p:grpSpPr>
        <p:pic>
          <p:nvPicPr>
            <p:cNvPr id="23" name="Picture 3" descr="\\192.168.170.75\Documents\Департамент продаж и маркетинга\Отдел дизайна\ФИРМЕННЫЙ СТИЛЬ БАРС Груп\Брендбук 2012\Логотип\Логотип БАРС Груп_базовый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3000" contrast="49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22" y="1784922"/>
              <a:ext cx="1238033" cy="1512518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72607" y="3346240"/>
              <a:ext cx="2484620" cy="485664"/>
            </a:xfrm>
            <a:prstGeom prst="rect">
              <a:avLst/>
            </a:prstGeom>
            <a:noFill/>
          </p:spPr>
          <p:txBody>
            <a:bodyPr wrap="square" lIns="91458" tIns="45729" rIns="91458" bIns="45729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ОБЛАЧНЫЕ ТЕХНОЛОГИИ</a:t>
              </a:r>
            </a:p>
            <a:p>
              <a:pPr algn="ctr">
                <a:lnSpc>
                  <a:spcPts val="1600"/>
                </a:lnSpc>
              </a:pPr>
              <a:r>
                <a:rPr lang="ru-RU" sz="130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УПРАВЛЕНИЯ</a:t>
              </a:r>
              <a:endParaRPr lang="ru-RU" sz="13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9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Прямоугольник 106"/>
          <p:cNvSpPr/>
          <p:nvPr/>
        </p:nvSpPr>
        <p:spPr>
          <a:xfrm>
            <a:off x="0" y="1190625"/>
            <a:ext cx="12192000" cy="3752850"/>
          </a:xfrm>
          <a:prstGeom prst="rect">
            <a:avLst/>
          </a:prstGeom>
          <a:solidFill>
            <a:schemeClr val="bg2">
              <a:lumMod val="1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АРХИТЕКТУРА РЕШЕНИЙ ТФОМС. ТЕКУЩЕЕ СОСТОЯНИЕ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Прямая со стрелкой 60"/>
          <p:cNvCxnSpPr/>
          <p:nvPr/>
        </p:nvCxnSpPr>
        <p:spPr>
          <a:xfrm rot="5400000">
            <a:off x="4547999" y="2744164"/>
            <a:ext cx="1000132" cy="1710"/>
          </a:xfrm>
          <a:prstGeom prst="straightConnector1">
            <a:avLst/>
          </a:prstGeom>
          <a:ln w="25400">
            <a:solidFill>
              <a:srgbClr val="119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/>
          <p:nvPr/>
        </p:nvCxnSpPr>
        <p:spPr>
          <a:xfrm rot="10800000" flipV="1">
            <a:off x="3816529" y="2203332"/>
            <a:ext cx="5681651" cy="795342"/>
          </a:xfrm>
          <a:prstGeom prst="bentConnector3">
            <a:avLst>
              <a:gd name="adj1" fmla="val 38887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 rot="10800000" flipV="1">
            <a:off x="4278034" y="2131894"/>
            <a:ext cx="846094" cy="714380"/>
          </a:xfrm>
          <a:prstGeom prst="bentConnector3">
            <a:avLst>
              <a:gd name="adj1" fmla="val 50000"/>
            </a:avLst>
          </a:prstGeom>
          <a:ln w="25400">
            <a:solidFill>
              <a:srgbClr val="119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 flipH="1" flipV="1">
            <a:off x="7942480" y="3489155"/>
            <a:ext cx="1285884" cy="1710"/>
          </a:xfrm>
          <a:prstGeom prst="straightConnector1">
            <a:avLst/>
          </a:prstGeom>
          <a:ln w="25400">
            <a:solidFill>
              <a:srgbClr val="119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>
            <a:off x="9534121" y="2919422"/>
            <a:ext cx="719510" cy="171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0800000">
            <a:off x="6047140" y="3846407"/>
            <a:ext cx="2769035" cy="1589"/>
          </a:xfrm>
          <a:prstGeom prst="straightConnector1">
            <a:avLst/>
          </a:prstGeom>
          <a:ln w="25400">
            <a:solidFill>
              <a:srgbClr val="119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739469" y="3692814"/>
            <a:ext cx="2461364" cy="10716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816316" y="1917580"/>
            <a:ext cx="1461435" cy="1588"/>
          </a:xfrm>
          <a:prstGeom prst="straightConnector1">
            <a:avLst/>
          </a:prstGeom>
          <a:ln w="25400">
            <a:solidFill>
              <a:srgbClr val="119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70"/>
          <p:cNvCxnSpPr/>
          <p:nvPr/>
        </p:nvCxnSpPr>
        <p:spPr>
          <a:xfrm flipV="1">
            <a:off x="2047423" y="2846274"/>
            <a:ext cx="1076847" cy="500066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8386773" y="3132026"/>
            <a:ext cx="1641600" cy="1643074"/>
          </a:xfrm>
          <a:prstGeom prst="ellipse">
            <a:avLst/>
          </a:prstGeom>
          <a:solidFill>
            <a:srgbClr val="00B0F0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lIns="130046" tIns="65023" rIns="130046" bIns="65023" anchor="ctr"/>
          <a:lstStyle/>
          <a:p>
            <a:pPr marL="257383" indent="-487672" algn="ctr" eaLnBrk="0" hangingPunct="0">
              <a:tabLst>
                <a:tab pos="325115" algn="l"/>
                <a:tab pos="638942" algn="l"/>
              </a:tabLst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8354669" y="1346076"/>
            <a:ext cx="1641600" cy="1643074"/>
          </a:xfrm>
          <a:prstGeom prst="ellipse">
            <a:avLst/>
          </a:prstGeom>
          <a:solidFill>
            <a:srgbClr val="119C9F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vert270" lIns="130046" tIns="65023" rIns="130046" bIns="65023" anchor="ctr"/>
          <a:lstStyle/>
          <a:p>
            <a:pPr marL="257383" indent="-487672" algn="ctr" eaLnBrk="0" hangingPunct="0">
              <a:tabLst>
                <a:tab pos="325115" algn="l"/>
                <a:tab pos="638942" algn="l"/>
              </a:tabLst>
              <a:defRPr/>
            </a:pP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Цилиндр 74"/>
          <p:cNvSpPr/>
          <p:nvPr/>
        </p:nvSpPr>
        <p:spPr>
          <a:xfrm>
            <a:off x="3124271" y="2346208"/>
            <a:ext cx="1076847" cy="835826"/>
          </a:xfrm>
          <a:prstGeom prst="can">
            <a:avLst/>
          </a:prstGeom>
          <a:solidFill>
            <a:srgbClr val="00B0F0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30046" tIns="65023" rIns="130046" bIns="65023" anchor="ctr"/>
          <a:lstStyle/>
          <a:p>
            <a:pPr marL="257383" indent="-487672" algn="ctr" eaLnBrk="0" hangingPunct="0">
              <a:tabLst>
                <a:tab pos="325115" algn="l"/>
                <a:tab pos="638942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БД 4</a:t>
            </a:r>
            <a:endParaRPr lang="ru-RU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Цилиндр 75"/>
          <p:cNvSpPr/>
          <p:nvPr/>
        </p:nvSpPr>
        <p:spPr>
          <a:xfrm>
            <a:off x="4201116" y="1488951"/>
            <a:ext cx="999929" cy="835825"/>
          </a:xfrm>
          <a:prstGeom prst="can">
            <a:avLst/>
          </a:prstGeom>
          <a:solidFill>
            <a:srgbClr val="119C9F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30046" tIns="65023" rIns="130046" bIns="65023" anchor="ctr"/>
          <a:lstStyle/>
          <a:p>
            <a:pPr marL="257383" indent="-487672" algn="ctr" eaLnBrk="0" hangingPunct="0">
              <a:tabLst>
                <a:tab pos="325115" algn="l"/>
                <a:tab pos="638942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БД 2</a:t>
            </a:r>
          </a:p>
        </p:txBody>
      </p:sp>
      <p:sp>
        <p:nvSpPr>
          <p:cNvPr id="77" name="Цилиндр 76"/>
          <p:cNvSpPr/>
          <p:nvPr/>
        </p:nvSpPr>
        <p:spPr>
          <a:xfrm>
            <a:off x="4893375" y="3274902"/>
            <a:ext cx="999929" cy="835824"/>
          </a:xfrm>
          <a:prstGeom prst="can">
            <a:avLst/>
          </a:prstGeom>
          <a:solidFill>
            <a:srgbClr val="119C9F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30046" tIns="65023" rIns="130046" bIns="65023" anchor="ctr"/>
          <a:lstStyle/>
          <a:p>
            <a:pPr marL="257383" indent="-487672" algn="ctr" eaLnBrk="0" hangingPunct="0">
              <a:tabLst>
                <a:tab pos="325115" algn="l"/>
                <a:tab pos="638942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БД 5</a:t>
            </a:r>
            <a:endParaRPr lang="ru-RU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Цилиндр 78"/>
          <p:cNvSpPr/>
          <p:nvPr/>
        </p:nvSpPr>
        <p:spPr>
          <a:xfrm>
            <a:off x="6585562" y="3274902"/>
            <a:ext cx="940104" cy="785818"/>
          </a:xfrm>
          <a:prstGeom prst="can">
            <a:avLst/>
          </a:prstGeom>
          <a:solidFill>
            <a:srgbClr val="119C9F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30046" tIns="65023" rIns="130046" bIns="65023" anchor="ctr"/>
          <a:lstStyle/>
          <a:p>
            <a:pPr marL="257383" indent="-487672" algn="ctr" eaLnBrk="0" hangingPunct="0">
              <a:tabLst>
                <a:tab pos="325115" algn="l"/>
                <a:tab pos="638942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БД 7</a:t>
            </a:r>
          </a:p>
        </p:txBody>
      </p:sp>
      <p:sp>
        <p:nvSpPr>
          <p:cNvPr id="80" name="Цилиндр 79"/>
          <p:cNvSpPr/>
          <p:nvPr/>
        </p:nvSpPr>
        <p:spPr>
          <a:xfrm>
            <a:off x="5970221" y="1560390"/>
            <a:ext cx="940104" cy="785818"/>
          </a:xfrm>
          <a:prstGeom prst="can">
            <a:avLst/>
          </a:prstGeom>
          <a:solidFill>
            <a:srgbClr val="00B0F0"/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30046" tIns="65023" rIns="130046" bIns="65023" anchor="ctr"/>
          <a:lstStyle/>
          <a:p>
            <a:pPr marL="257383" indent="-487672" algn="ctr" eaLnBrk="0" hangingPunct="0">
              <a:tabLst>
                <a:tab pos="325115" algn="l"/>
                <a:tab pos="638942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БД 1</a:t>
            </a:r>
          </a:p>
        </p:txBody>
      </p:sp>
      <p:cxnSp>
        <p:nvCxnSpPr>
          <p:cNvPr id="89" name="Прямая со стрелкой 88"/>
          <p:cNvCxnSpPr/>
          <p:nvPr/>
        </p:nvCxnSpPr>
        <p:spPr>
          <a:xfrm>
            <a:off x="1970505" y="1812988"/>
            <a:ext cx="2147557" cy="1588"/>
          </a:xfrm>
          <a:prstGeom prst="straightConnector1">
            <a:avLst/>
          </a:prstGeom>
          <a:ln w="25400">
            <a:solidFill>
              <a:srgbClr val="119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rot="16200000" flipH="1">
            <a:off x="1380472" y="2090010"/>
            <a:ext cx="1330761" cy="843025"/>
          </a:xfrm>
          <a:prstGeom prst="straightConnector1">
            <a:avLst/>
          </a:prstGeom>
          <a:ln w="25400">
            <a:solidFill>
              <a:srgbClr val="119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047352" y="3703530"/>
            <a:ext cx="1743467" cy="1588"/>
          </a:xfrm>
          <a:prstGeom prst="straightConnector1">
            <a:avLst/>
          </a:prstGeom>
          <a:ln w="25400">
            <a:solidFill>
              <a:srgbClr val="119C9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16200000" flipV="1">
            <a:off x="6310773" y="2774835"/>
            <a:ext cx="857256" cy="1"/>
          </a:xfrm>
          <a:prstGeom prst="straightConnector1">
            <a:avLst/>
          </a:prstGeom>
          <a:ln w="25400">
            <a:solidFill>
              <a:srgbClr val="119C9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149128" y="1917580"/>
            <a:ext cx="100668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A9E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СМО</a:t>
            </a:r>
            <a:endParaRPr lang="ru-RU" b="1" dirty="0">
              <a:solidFill>
                <a:srgbClr val="1A9E8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0155879" y="3765442"/>
            <a:ext cx="1006680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A9E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ЛПУ</a:t>
            </a:r>
            <a:endParaRPr lang="ru-RU" b="1" dirty="0">
              <a:solidFill>
                <a:srgbClr val="1A9E8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Цилиндр 102"/>
          <p:cNvSpPr/>
          <p:nvPr/>
        </p:nvSpPr>
        <p:spPr>
          <a:xfrm>
            <a:off x="1568824" y="1560390"/>
            <a:ext cx="940104" cy="785818"/>
          </a:xfrm>
          <a:prstGeom prst="can">
            <a:avLst/>
          </a:prstGeom>
          <a:solidFill>
            <a:srgbClr val="119C9F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30046" tIns="65023" rIns="130046" bIns="65023" anchor="ctr"/>
          <a:lstStyle/>
          <a:p>
            <a:pPr marL="257383" indent="-487672" algn="ctr" eaLnBrk="0" hangingPunct="0">
              <a:tabLst>
                <a:tab pos="325115" algn="l"/>
                <a:tab pos="638942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БД 3</a:t>
            </a:r>
          </a:p>
        </p:txBody>
      </p:sp>
      <p:sp>
        <p:nvSpPr>
          <p:cNvPr id="104" name="Цилиндр 103"/>
          <p:cNvSpPr/>
          <p:nvPr/>
        </p:nvSpPr>
        <p:spPr>
          <a:xfrm>
            <a:off x="1970505" y="3264963"/>
            <a:ext cx="1025569" cy="857256"/>
          </a:xfrm>
          <a:prstGeom prst="can">
            <a:avLst/>
          </a:prstGeom>
          <a:solidFill>
            <a:srgbClr val="119C9F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30046" tIns="65023" rIns="130046" bIns="65023" anchor="ctr"/>
          <a:lstStyle/>
          <a:p>
            <a:pPr marL="257383" indent="-487672" algn="ctr" eaLnBrk="0" hangingPunct="0">
              <a:tabLst>
                <a:tab pos="325115" algn="l"/>
                <a:tab pos="638942" algn="l"/>
              </a:tabLs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БД 6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293166" y="4203596"/>
            <a:ext cx="3023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1A9E8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  ТФОМС </a:t>
            </a:r>
            <a:endParaRPr lang="ru-RU" b="1" dirty="0">
              <a:solidFill>
                <a:srgbClr val="1A9E8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6" name="TextBox 3"/>
          <p:cNvSpPr txBox="1">
            <a:spLocks noChangeArrowheads="1"/>
          </p:cNvSpPr>
          <p:nvPr/>
        </p:nvSpPr>
        <p:spPr bwMode="auto">
          <a:xfrm>
            <a:off x="1019436" y="5162691"/>
            <a:ext cx="10153128" cy="149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1" tIns="52460" rIns="104921" bIns="52460"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Разрозненные Базы Данных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Множество интеграционных связей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Зачастую, различные разработчики отдельных компонент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Разные технологические решения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Отставание от нормативной базы</a:t>
            </a:r>
          </a:p>
        </p:txBody>
      </p:sp>
      <p:pic>
        <p:nvPicPr>
          <p:cNvPr id="108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4869160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Группа 111"/>
          <p:cNvGrpSpPr/>
          <p:nvPr/>
        </p:nvGrpSpPr>
        <p:grpSpPr>
          <a:xfrm>
            <a:off x="8751340" y="1677567"/>
            <a:ext cx="858404" cy="894606"/>
            <a:chOff x="4281488" y="2443164"/>
            <a:chExt cx="1166813" cy="1216025"/>
          </a:xfrm>
          <a:solidFill>
            <a:schemeClr val="bg1"/>
          </a:solidFill>
        </p:grpSpPr>
        <p:sp>
          <p:nvSpPr>
            <p:cNvPr id="113" name="Rectangle 692"/>
            <p:cNvSpPr>
              <a:spLocks noChangeArrowheads="1"/>
            </p:cNvSpPr>
            <p:nvPr/>
          </p:nvSpPr>
          <p:spPr bwMode="auto">
            <a:xfrm>
              <a:off x="4773613" y="2443164"/>
              <a:ext cx="187325" cy="204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Rectangle 693"/>
            <p:cNvSpPr>
              <a:spLocks noChangeArrowheads="1"/>
            </p:cNvSpPr>
            <p:nvPr/>
          </p:nvSpPr>
          <p:spPr bwMode="auto">
            <a:xfrm>
              <a:off x="4851400" y="2479676"/>
              <a:ext cx="33338" cy="111125"/>
            </a:xfrm>
            <a:prstGeom prst="rect">
              <a:avLst/>
            </a:prstGeom>
            <a:solidFill>
              <a:srgbClr val="119C9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Rectangle 694"/>
            <p:cNvSpPr>
              <a:spLocks noChangeArrowheads="1"/>
            </p:cNvSpPr>
            <p:nvPr/>
          </p:nvSpPr>
          <p:spPr bwMode="auto">
            <a:xfrm>
              <a:off x="4813300" y="2517776"/>
              <a:ext cx="107950" cy="34925"/>
            </a:xfrm>
            <a:prstGeom prst="rect">
              <a:avLst/>
            </a:prstGeom>
            <a:solidFill>
              <a:srgbClr val="119C9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695"/>
            <p:cNvSpPr>
              <a:spLocks/>
            </p:cNvSpPr>
            <p:nvPr/>
          </p:nvSpPr>
          <p:spPr bwMode="auto">
            <a:xfrm>
              <a:off x="4656138" y="2622551"/>
              <a:ext cx="422275" cy="19050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266" y="12"/>
                </a:cxn>
                <a:cxn ang="0">
                  <a:pos x="262" y="0"/>
                </a:cxn>
              </a:cxnLst>
              <a:rect l="0" t="0" r="r" b="b"/>
              <a:pathLst>
                <a:path w="266" h="12">
                  <a:moveTo>
                    <a:pt x="262" y="0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266" y="12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696"/>
            <p:cNvSpPr>
              <a:spLocks/>
            </p:cNvSpPr>
            <p:nvPr/>
          </p:nvSpPr>
          <p:spPr bwMode="auto">
            <a:xfrm>
              <a:off x="4281488" y="3641726"/>
              <a:ext cx="1166813" cy="17463"/>
            </a:xfrm>
            <a:custGeom>
              <a:avLst/>
              <a:gdLst/>
              <a:ahLst/>
              <a:cxnLst>
                <a:cxn ang="0">
                  <a:pos x="734" y="0"/>
                </a:cxn>
                <a:cxn ang="0">
                  <a:pos x="733" y="2"/>
                </a:cxn>
                <a:cxn ang="0">
                  <a:pos x="732" y="3"/>
                </a:cxn>
                <a:cxn ang="0">
                  <a:pos x="730" y="4"/>
                </a:cxn>
                <a:cxn ang="0">
                  <a:pos x="6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35" y="11"/>
                </a:cxn>
                <a:cxn ang="0">
                  <a:pos x="735" y="0"/>
                </a:cxn>
                <a:cxn ang="0">
                  <a:pos x="734" y="0"/>
                </a:cxn>
              </a:cxnLst>
              <a:rect l="0" t="0" r="r" b="b"/>
              <a:pathLst>
                <a:path w="735" h="11">
                  <a:moveTo>
                    <a:pt x="734" y="0"/>
                  </a:moveTo>
                  <a:lnTo>
                    <a:pt x="733" y="2"/>
                  </a:lnTo>
                  <a:lnTo>
                    <a:pt x="732" y="3"/>
                  </a:lnTo>
                  <a:lnTo>
                    <a:pt x="730" y="4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35" y="11"/>
                  </a:lnTo>
                  <a:lnTo>
                    <a:pt x="735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697"/>
            <p:cNvSpPr>
              <a:spLocks/>
            </p:cNvSpPr>
            <p:nvPr/>
          </p:nvSpPr>
          <p:spPr bwMode="auto">
            <a:xfrm>
              <a:off x="4752975" y="3508376"/>
              <a:ext cx="223838" cy="127000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132" y="3"/>
                </a:cxn>
                <a:cxn ang="0">
                  <a:pos x="132" y="7"/>
                </a:cxn>
                <a:cxn ang="0">
                  <a:pos x="136" y="7"/>
                </a:cxn>
                <a:cxn ang="0">
                  <a:pos x="136" y="80"/>
                </a:cxn>
                <a:cxn ang="0">
                  <a:pos x="141" y="80"/>
                </a:cxn>
                <a:cxn ang="0">
                  <a:pos x="141" y="2"/>
                </a:cxn>
                <a:cxn ang="0">
                  <a:pos x="14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0"/>
                </a:cxn>
                <a:cxn ang="0">
                  <a:pos x="6" y="80"/>
                </a:cxn>
                <a:cxn ang="0">
                  <a:pos x="6" y="7"/>
                </a:cxn>
              </a:cxnLst>
              <a:rect l="0" t="0" r="r" b="b"/>
              <a:pathLst>
                <a:path w="141" h="80">
                  <a:moveTo>
                    <a:pt x="6" y="7"/>
                  </a:moveTo>
                  <a:lnTo>
                    <a:pt x="9" y="7"/>
                  </a:lnTo>
                  <a:lnTo>
                    <a:pt x="9" y="3"/>
                  </a:lnTo>
                  <a:lnTo>
                    <a:pt x="132" y="3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36" y="80"/>
                  </a:lnTo>
                  <a:lnTo>
                    <a:pt x="141" y="80"/>
                  </a:lnTo>
                  <a:lnTo>
                    <a:pt x="141" y="2"/>
                  </a:lnTo>
                  <a:lnTo>
                    <a:pt x="140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Rectangle 698"/>
            <p:cNvSpPr>
              <a:spLocks noChangeArrowheads="1"/>
            </p:cNvSpPr>
            <p:nvPr/>
          </p:nvSpPr>
          <p:spPr bwMode="auto">
            <a:xfrm>
              <a:off x="4770438" y="3516314"/>
              <a:ext cx="44450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Rectangle 699"/>
            <p:cNvSpPr>
              <a:spLocks noChangeArrowheads="1"/>
            </p:cNvSpPr>
            <p:nvPr/>
          </p:nvSpPr>
          <p:spPr bwMode="auto">
            <a:xfrm>
              <a:off x="4867275" y="3516314"/>
              <a:ext cx="44450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Rectangle 700"/>
            <p:cNvSpPr>
              <a:spLocks noChangeArrowheads="1"/>
            </p:cNvSpPr>
            <p:nvPr/>
          </p:nvSpPr>
          <p:spPr bwMode="auto">
            <a:xfrm>
              <a:off x="4818063" y="3516314"/>
              <a:ext cx="46038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Rectangle 701"/>
            <p:cNvSpPr>
              <a:spLocks noChangeArrowheads="1"/>
            </p:cNvSpPr>
            <p:nvPr/>
          </p:nvSpPr>
          <p:spPr bwMode="auto">
            <a:xfrm>
              <a:off x="4914900" y="3516314"/>
              <a:ext cx="44450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" name="Freeform 702"/>
            <p:cNvSpPr>
              <a:spLocks/>
            </p:cNvSpPr>
            <p:nvPr/>
          </p:nvSpPr>
          <p:spPr bwMode="auto">
            <a:xfrm>
              <a:off x="4818063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703"/>
            <p:cNvSpPr>
              <a:spLocks/>
            </p:cNvSpPr>
            <p:nvPr/>
          </p:nvSpPr>
          <p:spPr bwMode="auto">
            <a:xfrm>
              <a:off x="4767263" y="3524251"/>
              <a:ext cx="3175" cy="1587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9"/>
                </a:cxn>
              </a:cxnLst>
              <a:rect l="0" t="0" r="r" b="b"/>
              <a:pathLst>
                <a:path w="2" h="10">
                  <a:moveTo>
                    <a:pt x="1" y="9"/>
                  </a:moveTo>
                  <a:lnTo>
                    <a:pt x="2" y="9"/>
                  </a:lnTo>
                  <a:lnTo>
                    <a:pt x="2" y="1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Freeform 704"/>
            <p:cNvSpPr>
              <a:spLocks/>
            </p:cNvSpPr>
            <p:nvPr/>
          </p:nvSpPr>
          <p:spPr bwMode="auto">
            <a:xfrm>
              <a:off x="4767263" y="3519489"/>
              <a:ext cx="3175" cy="47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Freeform 705"/>
            <p:cNvSpPr>
              <a:spLocks/>
            </p:cNvSpPr>
            <p:nvPr/>
          </p:nvSpPr>
          <p:spPr bwMode="auto">
            <a:xfrm>
              <a:off x="4818063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706"/>
            <p:cNvSpPr>
              <a:spLocks/>
            </p:cNvSpPr>
            <p:nvPr/>
          </p:nvSpPr>
          <p:spPr bwMode="auto">
            <a:xfrm>
              <a:off x="4770438" y="3549651"/>
              <a:ext cx="46038" cy="476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9" y="3"/>
                </a:cxn>
                <a:cxn ang="0">
                  <a:pos x="28" y="3"/>
                </a:cxn>
                <a:cxn ang="0">
                  <a:pos x="28" y="2"/>
                </a:cxn>
              </a:cxnLst>
              <a:rect l="0" t="0" r="r" b="b"/>
              <a:pathLst>
                <a:path w="29" h="3">
                  <a:moveTo>
                    <a:pt x="28" y="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707"/>
            <p:cNvSpPr>
              <a:spLocks/>
            </p:cNvSpPr>
            <p:nvPr/>
          </p:nvSpPr>
          <p:spPr bwMode="auto">
            <a:xfrm>
              <a:off x="4767263" y="3513139"/>
              <a:ext cx="49213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</a:cxnLst>
              <a:rect l="0" t="0" r="r" b="b"/>
              <a:pathLst>
                <a:path w="31" h="4">
                  <a:moveTo>
                    <a:pt x="2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Freeform 708"/>
            <p:cNvSpPr>
              <a:spLocks/>
            </p:cNvSpPr>
            <p:nvPr/>
          </p:nvSpPr>
          <p:spPr bwMode="auto">
            <a:xfrm>
              <a:off x="4818063" y="3516314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709"/>
            <p:cNvSpPr>
              <a:spLocks/>
            </p:cNvSpPr>
            <p:nvPr/>
          </p:nvSpPr>
          <p:spPr bwMode="auto">
            <a:xfrm>
              <a:off x="4818063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710"/>
            <p:cNvSpPr>
              <a:spLocks/>
            </p:cNvSpPr>
            <p:nvPr/>
          </p:nvSpPr>
          <p:spPr bwMode="auto">
            <a:xfrm>
              <a:off x="4767263" y="3575051"/>
              <a:ext cx="3175" cy="603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38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711"/>
            <p:cNvSpPr>
              <a:spLocks/>
            </p:cNvSpPr>
            <p:nvPr/>
          </p:nvSpPr>
          <p:spPr bwMode="auto">
            <a:xfrm>
              <a:off x="4770438" y="3557589"/>
              <a:ext cx="46038" cy="317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8" y="2"/>
                </a:cxn>
                <a:cxn ang="0">
                  <a:pos x="28" y="0"/>
                </a:cxn>
                <a:cxn ang="0">
                  <a:pos x="29" y="0"/>
                </a:cxn>
              </a:cxnLst>
              <a:rect l="0" t="0" r="r" b="b"/>
              <a:pathLst>
                <a:path w="29" h="2">
                  <a:moveTo>
                    <a:pt x="2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712"/>
            <p:cNvSpPr>
              <a:spLocks/>
            </p:cNvSpPr>
            <p:nvPr/>
          </p:nvSpPr>
          <p:spPr bwMode="auto">
            <a:xfrm>
              <a:off x="4867275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713"/>
            <p:cNvSpPr>
              <a:spLocks/>
            </p:cNvSpPr>
            <p:nvPr/>
          </p:nvSpPr>
          <p:spPr bwMode="auto">
            <a:xfrm>
              <a:off x="4814888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714"/>
            <p:cNvSpPr>
              <a:spLocks/>
            </p:cNvSpPr>
            <p:nvPr/>
          </p:nvSpPr>
          <p:spPr bwMode="auto">
            <a:xfrm>
              <a:off x="4814888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715"/>
            <p:cNvSpPr>
              <a:spLocks/>
            </p:cNvSpPr>
            <p:nvPr/>
          </p:nvSpPr>
          <p:spPr bwMode="auto">
            <a:xfrm>
              <a:off x="4867275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716"/>
            <p:cNvSpPr>
              <a:spLocks/>
            </p:cNvSpPr>
            <p:nvPr/>
          </p:nvSpPr>
          <p:spPr bwMode="auto">
            <a:xfrm>
              <a:off x="4816475" y="3549651"/>
              <a:ext cx="49213" cy="476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1" y="3"/>
                </a:cxn>
                <a:cxn ang="0">
                  <a:pos x="30" y="3"/>
                </a:cxn>
                <a:cxn ang="0">
                  <a:pos x="30" y="2"/>
                </a:cxn>
              </a:cxnLst>
              <a:rect l="0" t="0" r="r" b="b"/>
              <a:pathLst>
                <a:path w="31" h="3">
                  <a:moveTo>
                    <a:pt x="30" y="2"/>
                  </a:moveTo>
                  <a:lnTo>
                    <a:pt x="3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717"/>
            <p:cNvSpPr>
              <a:spLocks/>
            </p:cNvSpPr>
            <p:nvPr/>
          </p:nvSpPr>
          <p:spPr bwMode="auto">
            <a:xfrm>
              <a:off x="4816475" y="3513139"/>
              <a:ext cx="49213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1" h="2">
                  <a:moveTo>
                    <a:pt x="1" y="1"/>
                  </a:moveTo>
                  <a:lnTo>
                    <a:pt x="1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Freeform 718"/>
            <p:cNvSpPr>
              <a:spLocks/>
            </p:cNvSpPr>
            <p:nvPr/>
          </p:nvSpPr>
          <p:spPr bwMode="auto">
            <a:xfrm>
              <a:off x="4814888" y="3516314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Freeform 719"/>
            <p:cNvSpPr>
              <a:spLocks/>
            </p:cNvSpPr>
            <p:nvPr/>
          </p:nvSpPr>
          <p:spPr bwMode="auto">
            <a:xfrm>
              <a:off x="4867275" y="3516314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720"/>
            <p:cNvSpPr>
              <a:spLocks/>
            </p:cNvSpPr>
            <p:nvPr/>
          </p:nvSpPr>
          <p:spPr bwMode="auto">
            <a:xfrm>
              <a:off x="4814888" y="3527426"/>
              <a:ext cx="3175" cy="26988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6"/>
                </a:cxn>
              </a:cxnLst>
              <a:rect l="0" t="0" r="r" b="b"/>
              <a:pathLst>
                <a:path w="2" h="17">
                  <a:moveTo>
                    <a:pt x="2" y="1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721"/>
            <p:cNvSpPr>
              <a:spLocks noChangeArrowheads="1"/>
            </p:cNvSpPr>
            <p:nvPr/>
          </p:nvSpPr>
          <p:spPr bwMode="auto">
            <a:xfrm>
              <a:off x="4814888" y="3519489"/>
              <a:ext cx="3175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722"/>
            <p:cNvSpPr>
              <a:spLocks/>
            </p:cNvSpPr>
            <p:nvPr/>
          </p:nvSpPr>
          <p:spPr bwMode="auto">
            <a:xfrm>
              <a:off x="4814888" y="3513139"/>
              <a:ext cx="3175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723"/>
            <p:cNvSpPr>
              <a:spLocks/>
            </p:cNvSpPr>
            <p:nvPr/>
          </p:nvSpPr>
          <p:spPr bwMode="auto">
            <a:xfrm>
              <a:off x="4867275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724"/>
            <p:cNvSpPr>
              <a:spLocks/>
            </p:cNvSpPr>
            <p:nvPr/>
          </p:nvSpPr>
          <p:spPr bwMode="auto">
            <a:xfrm>
              <a:off x="4814888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725"/>
            <p:cNvSpPr>
              <a:spLocks/>
            </p:cNvSpPr>
            <p:nvPr/>
          </p:nvSpPr>
          <p:spPr bwMode="auto">
            <a:xfrm>
              <a:off x="4816475" y="3557589"/>
              <a:ext cx="49213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1" h="2">
                  <a:moveTo>
                    <a:pt x="1" y="1"/>
                  </a:moveTo>
                  <a:lnTo>
                    <a:pt x="1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726"/>
            <p:cNvSpPr>
              <a:spLocks/>
            </p:cNvSpPr>
            <p:nvPr/>
          </p:nvSpPr>
          <p:spPr bwMode="auto">
            <a:xfrm>
              <a:off x="4814888" y="3557589"/>
              <a:ext cx="3175" cy="7778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2" y="2"/>
                </a:cxn>
              </a:cxnLst>
              <a:rect l="0" t="0" r="r" b="b"/>
              <a:pathLst>
                <a:path w="2" h="4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727"/>
            <p:cNvSpPr>
              <a:spLocks/>
            </p:cNvSpPr>
            <p:nvPr/>
          </p:nvSpPr>
          <p:spPr bwMode="auto">
            <a:xfrm>
              <a:off x="4914900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728"/>
            <p:cNvSpPr>
              <a:spLocks/>
            </p:cNvSpPr>
            <p:nvPr/>
          </p:nvSpPr>
          <p:spPr bwMode="auto">
            <a:xfrm>
              <a:off x="4864100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729"/>
            <p:cNvSpPr>
              <a:spLocks/>
            </p:cNvSpPr>
            <p:nvPr/>
          </p:nvSpPr>
          <p:spPr bwMode="auto">
            <a:xfrm>
              <a:off x="4914900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730"/>
            <p:cNvSpPr>
              <a:spLocks/>
            </p:cNvSpPr>
            <p:nvPr/>
          </p:nvSpPr>
          <p:spPr bwMode="auto">
            <a:xfrm>
              <a:off x="4865688" y="3549651"/>
              <a:ext cx="47625" cy="4763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29" y="3"/>
                </a:cxn>
                <a:cxn ang="0">
                  <a:pos x="29" y="2"/>
                </a:cxn>
              </a:cxnLst>
              <a:rect l="0" t="0" r="r" b="b"/>
              <a:pathLst>
                <a:path w="30" h="3">
                  <a:moveTo>
                    <a:pt x="29" y="2"/>
                  </a:moveTo>
                  <a:lnTo>
                    <a:pt x="29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731"/>
            <p:cNvSpPr>
              <a:spLocks/>
            </p:cNvSpPr>
            <p:nvPr/>
          </p:nvSpPr>
          <p:spPr bwMode="auto">
            <a:xfrm>
              <a:off x="4864100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732"/>
            <p:cNvSpPr>
              <a:spLocks/>
            </p:cNvSpPr>
            <p:nvPr/>
          </p:nvSpPr>
          <p:spPr bwMode="auto">
            <a:xfrm>
              <a:off x="4864100" y="3516314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733"/>
            <p:cNvSpPr>
              <a:spLocks/>
            </p:cNvSpPr>
            <p:nvPr/>
          </p:nvSpPr>
          <p:spPr bwMode="auto">
            <a:xfrm>
              <a:off x="4865688" y="3513139"/>
              <a:ext cx="47625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0" h="2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734"/>
            <p:cNvSpPr>
              <a:spLocks/>
            </p:cNvSpPr>
            <p:nvPr/>
          </p:nvSpPr>
          <p:spPr bwMode="auto">
            <a:xfrm>
              <a:off x="4914900" y="3516314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735"/>
            <p:cNvSpPr>
              <a:spLocks/>
            </p:cNvSpPr>
            <p:nvPr/>
          </p:nvSpPr>
          <p:spPr bwMode="auto">
            <a:xfrm>
              <a:off x="4864100" y="3527426"/>
              <a:ext cx="3175" cy="26988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6"/>
                </a:cxn>
              </a:cxnLst>
              <a:rect l="0" t="0" r="r" b="b"/>
              <a:pathLst>
                <a:path w="2" h="17">
                  <a:moveTo>
                    <a:pt x="2" y="1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Rectangle 736"/>
            <p:cNvSpPr>
              <a:spLocks noChangeArrowheads="1"/>
            </p:cNvSpPr>
            <p:nvPr/>
          </p:nvSpPr>
          <p:spPr bwMode="auto">
            <a:xfrm>
              <a:off x="4864100" y="3519489"/>
              <a:ext cx="3175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737"/>
            <p:cNvSpPr>
              <a:spLocks/>
            </p:cNvSpPr>
            <p:nvPr/>
          </p:nvSpPr>
          <p:spPr bwMode="auto">
            <a:xfrm>
              <a:off x="4864100" y="3513139"/>
              <a:ext cx="3175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738"/>
            <p:cNvSpPr>
              <a:spLocks/>
            </p:cNvSpPr>
            <p:nvPr/>
          </p:nvSpPr>
          <p:spPr bwMode="auto">
            <a:xfrm>
              <a:off x="4865688" y="3557589"/>
              <a:ext cx="47625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0" h="2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739"/>
            <p:cNvSpPr>
              <a:spLocks/>
            </p:cNvSpPr>
            <p:nvPr/>
          </p:nvSpPr>
          <p:spPr bwMode="auto">
            <a:xfrm>
              <a:off x="4864100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740"/>
            <p:cNvSpPr>
              <a:spLocks/>
            </p:cNvSpPr>
            <p:nvPr/>
          </p:nvSpPr>
          <p:spPr bwMode="auto">
            <a:xfrm>
              <a:off x="4914900" y="3560764"/>
              <a:ext cx="1588" cy="7461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0" y="47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Freeform 741"/>
            <p:cNvSpPr>
              <a:spLocks/>
            </p:cNvSpPr>
            <p:nvPr/>
          </p:nvSpPr>
          <p:spPr bwMode="auto">
            <a:xfrm>
              <a:off x="4864100" y="3557589"/>
              <a:ext cx="3175" cy="777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9">
                  <a:moveTo>
                    <a:pt x="0" y="1"/>
                  </a:moveTo>
                  <a:lnTo>
                    <a:pt x="0" y="49"/>
                  </a:lnTo>
                  <a:lnTo>
                    <a:pt x="2" y="49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Freeform 742"/>
            <p:cNvSpPr>
              <a:spLocks/>
            </p:cNvSpPr>
            <p:nvPr/>
          </p:nvSpPr>
          <p:spPr bwMode="auto">
            <a:xfrm>
              <a:off x="4959350" y="3524251"/>
              <a:ext cx="3175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2"/>
                </a:cxn>
              </a:cxnLst>
              <a:rect l="0" t="0" r="r" b="b"/>
              <a:pathLst>
                <a:path w="2" h="8">
                  <a:moveTo>
                    <a:pt x="1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743"/>
            <p:cNvSpPr>
              <a:spLocks/>
            </p:cNvSpPr>
            <p:nvPr/>
          </p:nvSpPr>
          <p:spPr bwMode="auto">
            <a:xfrm>
              <a:off x="4913313" y="3549651"/>
              <a:ext cx="46038" cy="47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29" h="3">
                  <a:moveTo>
                    <a:pt x="1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744"/>
            <p:cNvSpPr>
              <a:spLocks/>
            </p:cNvSpPr>
            <p:nvPr/>
          </p:nvSpPr>
          <p:spPr bwMode="auto">
            <a:xfrm>
              <a:off x="4911725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745"/>
            <p:cNvSpPr>
              <a:spLocks/>
            </p:cNvSpPr>
            <p:nvPr/>
          </p:nvSpPr>
          <p:spPr bwMode="auto">
            <a:xfrm>
              <a:off x="4911725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746"/>
            <p:cNvSpPr>
              <a:spLocks/>
            </p:cNvSpPr>
            <p:nvPr/>
          </p:nvSpPr>
          <p:spPr bwMode="auto">
            <a:xfrm>
              <a:off x="4959350" y="3519489"/>
              <a:ext cx="3175" cy="47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747"/>
            <p:cNvSpPr>
              <a:spLocks/>
            </p:cNvSpPr>
            <p:nvPr/>
          </p:nvSpPr>
          <p:spPr bwMode="auto">
            <a:xfrm>
              <a:off x="4913313" y="3513139"/>
              <a:ext cx="49213" cy="63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31" y="4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1" h="4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Freeform 748"/>
            <p:cNvSpPr>
              <a:spLocks/>
            </p:cNvSpPr>
            <p:nvPr/>
          </p:nvSpPr>
          <p:spPr bwMode="auto">
            <a:xfrm>
              <a:off x="4911725" y="3516314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749"/>
            <p:cNvSpPr>
              <a:spLocks/>
            </p:cNvSpPr>
            <p:nvPr/>
          </p:nvSpPr>
          <p:spPr bwMode="auto">
            <a:xfrm>
              <a:off x="4911725" y="3527426"/>
              <a:ext cx="3175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6"/>
                </a:cxn>
                <a:cxn ang="0">
                  <a:pos x="2" y="0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Rectangle 750"/>
            <p:cNvSpPr>
              <a:spLocks noChangeArrowheads="1"/>
            </p:cNvSpPr>
            <p:nvPr/>
          </p:nvSpPr>
          <p:spPr bwMode="auto">
            <a:xfrm>
              <a:off x="4911725" y="3519489"/>
              <a:ext cx="3175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Freeform 751"/>
            <p:cNvSpPr>
              <a:spLocks/>
            </p:cNvSpPr>
            <p:nvPr/>
          </p:nvSpPr>
          <p:spPr bwMode="auto">
            <a:xfrm>
              <a:off x="4911725" y="3513139"/>
              <a:ext cx="3175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Freeform 752"/>
            <p:cNvSpPr>
              <a:spLocks/>
            </p:cNvSpPr>
            <p:nvPr/>
          </p:nvSpPr>
          <p:spPr bwMode="auto">
            <a:xfrm>
              <a:off x="4911725" y="3560764"/>
              <a:ext cx="1588" cy="7461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0" y="47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Freeform 753"/>
            <p:cNvSpPr>
              <a:spLocks/>
            </p:cNvSpPr>
            <p:nvPr/>
          </p:nvSpPr>
          <p:spPr bwMode="auto">
            <a:xfrm>
              <a:off x="4913313" y="3557589"/>
              <a:ext cx="46038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9" h="2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754"/>
            <p:cNvSpPr>
              <a:spLocks/>
            </p:cNvSpPr>
            <p:nvPr/>
          </p:nvSpPr>
          <p:spPr bwMode="auto">
            <a:xfrm>
              <a:off x="4959350" y="3575051"/>
              <a:ext cx="3175" cy="603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38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755"/>
            <p:cNvSpPr>
              <a:spLocks/>
            </p:cNvSpPr>
            <p:nvPr/>
          </p:nvSpPr>
          <p:spPr bwMode="auto">
            <a:xfrm>
              <a:off x="4911725" y="3557589"/>
              <a:ext cx="3175" cy="777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49">
                  <a:moveTo>
                    <a:pt x="1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Rectangle 756"/>
            <p:cNvSpPr>
              <a:spLocks noChangeArrowheads="1"/>
            </p:cNvSpPr>
            <p:nvPr/>
          </p:nvSpPr>
          <p:spPr bwMode="auto">
            <a:xfrm>
              <a:off x="4914900" y="3635376"/>
              <a:ext cx="444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Rectangle 757"/>
            <p:cNvSpPr>
              <a:spLocks noChangeArrowheads="1"/>
            </p:cNvSpPr>
            <p:nvPr/>
          </p:nvSpPr>
          <p:spPr bwMode="auto">
            <a:xfrm>
              <a:off x="4867275" y="3635376"/>
              <a:ext cx="444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758"/>
            <p:cNvSpPr>
              <a:spLocks/>
            </p:cNvSpPr>
            <p:nvPr/>
          </p:nvSpPr>
          <p:spPr bwMode="auto">
            <a:xfrm>
              <a:off x="4976813" y="3294064"/>
              <a:ext cx="469900" cy="347663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287" y="4"/>
                </a:cxn>
                <a:cxn ang="0">
                  <a:pos x="287" y="108"/>
                </a:cxn>
                <a:cxn ang="0">
                  <a:pos x="293" y="108"/>
                </a:cxn>
                <a:cxn ang="0">
                  <a:pos x="293" y="111"/>
                </a:cxn>
                <a:cxn ang="0">
                  <a:pos x="287" y="111"/>
                </a:cxn>
                <a:cxn ang="0">
                  <a:pos x="287" y="215"/>
                </a:cxn>
                <a:cxn ang="0">
                  <a:pos x="0" y="215"/>
                </a:cxn>
                <a:cxn ang="0">
                  <a:pos x="0" y="219"/>
                </a:cxn>
                <a:cxn ang="0">
                  <a:pos x="296" y="219"/>
                </a:cxn>
                <a:cxn ang="0">
                  <a:pos x="296" y="0"/>
                </a:cxn>
                <a:cxn ang="0">
                  <a:pos x="296" y="2"/>
                </a:cxn>
                <a:cxn ang="0">
                  <a:pos x="295" y="3"/>
                </a:cxn>
                <a:cxn ang="0">
                  <a:pos x="293" y="4"/>
                </a:cxn>
                <a:cxn ang="0">
                  <a:pos x="292" y="4"/>
                </a:cxn>
              </a:cxnLst>
              <a:rect l="0" t="0" r="r" b="b"/>
              <a:pathLst>
                <a:path w="296" h="219">
                  <a:moveTo>
                    <a:pt x="292" y="4"/>
                  </a:moveTo>
                  <a:lnTo>
                    <a:pt x="287" y="4"/>
                  </a:lnTo>
                  <a:lnTo>
                    <a:pt x="287" y="108"/>
                  </a:lnTo>
                  <a:lnTo>
                    <a:pt x="293" y="108"/>
                  </a:lnTo>
                  <a:lnTo>
                    <a:pt x="293" y="111"/>
                  </a:lnTo>
                  <a:lnTo>
                    <a:pt x="287" y="111"/>
                  </a:lnTo>
                  <a:lnTo>
                    <a:pt x="287" y="215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296" y="219"/>
                  </a:lnTo>
                  <a:lnTo>
                    <a:pt x="296" y="0"/>
                  </a:lnTo>
                  <a:lnTo>
                    <a:pt x="296" y="2"/>
                  </a:lnTo>
                  <a:lnTo>
                    <a:pt x="295" y="3"/>
                  </a:lnTo>
                  <a:lnTo>
                    <a:pt x="293" y="4"/>
                  </a:lnTo>
                  <a:lnTo>
                    <a:pt x="29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Rectangle 759"/>
            <p:cNvSpPr>
              <a:spLocks noChangeArrowheads="1"/>
            </p:cNvSpPr>
            <p:nvPr/>
          </p:nvSpPr>
          <p:spPr bwMode="auto">
            <a:xfrm>
              <a:off x="4770438" y="3635376"/>
              <a:ext cx="444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Rectangle 760"/>
            <p:cNvSpPr>
              <a:spLocks noChangeArrowheads="1"/>
            </p:cNvSpPr>
            <p:nvPr/>
          </p:nvSpPr>
          <p:spPr bwMode="auto">
            <a:xfrm>
              <a:off x="4962525" y="3635376"/>
              <a:ext cx="63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761"/>
            <p:cNvSpPr>
              <a:spLocks/>
            </p:cNvSpPr>
            <p:nvPr/>
          </p:nvSpPr>
          <p:spPr bwMode="auto">
            <a:xfrm>
              <a:off x="4283075" y="3294064"/>
              <a:ext cx="469900" cy="347663"/>
            </a:xfrm>
            <a:custGeom>
              <a:avLst/>
              <a:gdLst/>
              <a:ahLst/>
              <a:cxnLst>
                <a:cxn ang="0">
                  <a:pos x="296" y="215"/>
                </a:cxn>
                <a:cxn ang="0">
                  <a:pos x="9" y="215"/>
                </a:cxn>
                <a:cxn ang="0">
                  <a:pos x="9" y="111"/>
                </a:cxn>
                <a:cxn ang="0">
                  <a:pos x="4" y="111"/>
                </a:cxn>
                <a:cxn ang="0">
                  <a:pos x="4" y="108"/>
                </a:cxn>
                <a:cxn ang="0">
                  <a:pos x="9" y="108"/>
                </a:cxn>
                <a:cxn ang="0">
                  <a:pos x="9" y="4"/>
                </a:cxn>
                <a:cxn ang="0">
                  <a:pos x="4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19"/>
                </a:cxn>
                <a:cxn ang="0">
                  <a:pos x="296" y="219"/>
                </a:cxn>
                <a:cxn ang="0">
                  <a:pos x="296" y="215"/>
                </a:cxn>
              </a:cxnLst>
              <a:rect l="0" t="0" r="r" b="b"/>
              <a:pathLst>
                <a:path w="296" h="219">
                  <a:moveTo>
                    <a:pt x="296" y="215"/>
                  </a:moveTo>
                  <a:lnTo>
                    <a:pt x="9" y="215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4" y="108"/>
                  </a:lnTo>
                  <a:lnTo>
                    <a:pt x="9" y="108"/>
                  </a:lnTo>
                  <a:lnTo>
                    <a:pt x="9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296" y="219"/>
                  </a:lnTo>
                  <a:lnTo>
                    <a:pt x="296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Rectangle 762"/>
            <p:cNvSpPr>
              <a:spLocks noChangeArrowheads="1"/>
            </p:cNvSpPr>
            <p:nvPr/>
          </p:nvSpPr>
          <p:spPr bwMode="auto">
            <a:xfrm>
              <a:off x="4818063" y="3635376"/>
              <a:ext cx="46038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Rectangle 763"/>
            <p:cNvSpPr>
              <a:spLocks noChangeArrowheads="1"/>
            </p:cNvSpPr>
            <p:nvPr/>
          </p:nvSpPr>
          <p:spPr bwMode="auto">
            <a:xfrm>
              <a:off x="4762500" y="3635376"/>
              <a:ext cx="4763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764"/>
            <p:cNvSpPr>
              <a:spLocks/>
            </p:cNvSpPr>
            <p:nvPr/>
          </p:nvSpPr>
          <p:spPr bwMode="auto">
            <a:xfrm>
              <a:off x="4283075" y="3641726"/>
              <a:ext cx="1163638" cy="635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729" y="4"/>
                </a:cxn>
                <a:cxn ang="0">
                  <a:pos x="731" y="3"/>
                </a:cxn>
                <a:cxn ang="0">
                  <a:pos x="732" y="2"/>
                </a:cxn>
                <a:cxn ang="0">
                  <a:pos x="733" y="0"/>
                </a:cxn>
                <a:cxn ang="0">
                  <a:pos x="437" y="0"/>
                </a:cxn>
                <a:cxn ang="0">
                  <a:pos x="437" y="1"/>
                </a:cxn>
                <a:cxn ang="0">
                  <a:pos x="435" y="3"/>
                </a:cxn>
                <a:cxn ang="0">
                  <a:pos x="298" y="3"/>
                </a:cxn>
                <a:cxn ang="0">
                  <a:pos x="296" y="1"/>
                </a:cxn>
                <a:cxn ang="0">
                  <a:pos x="296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5" y="4"/>
                </a:cxn>
              </a:cxnLst>
              <a:rect l="0" t="0" r="r" b="b"/>
              <a:pathLst>
                <a:path w="733" h="4">
                  <a:moveTo>
                    <a:pt x="5" y="4"/>
                  </a:moveTo>
                  <a:lnTo>
                    <a:pt x="729" y="4"/>
                  </a:lnTo>
                  <a:lnTo>
                    <a:pt x="731" y="3"/>
                  </a:lnTo>
                  <a:lnTo>
                    <a:pt x="732" y="2"/>
                  </a:lnTo>
                  <a:lnTo>
                    <a:pt x="733" y="0"/>
                  </a:lnTo>
                  <a:lnTo>
                    <a:pt x="437" y="0"/>
                  </a:lnTo>
                  <a:lnTo>
                    <a:pt x="437" y="1"/>
                  </a:lnTo>
                  <a:lnTo>
                    <a:pt x="435" y="3"/>
                  </a:lnTo>
                  <a:lnTo>
                    <a:pt x="298" y="3"/>
                  </a:lnTo>
                  <a:lnTo>
                    <a:pt x="296" y="1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Rectangle 765"/>
            <p:cNvSpPr>
              <a:spLocks noChangeArrowheads="1"/>
            </p:cNvSpPr>
            <p:nvPr/>
          </p:nvSpPr>
          <p:spPr bwMode="auto">
            <a:xfrm>
              <a:off x="4867275" y="3636964"/>
              <a:ext cx="444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766"/>
            <p:cNvSpPr>
              <a:spLocks/>
            </p:cNvSpPr>
            <p:nvPr/>
          </p:nvSpPr>
          <p:spPr bwMode="auto">
            <a:xfrm>
              <a:off x="4752975" y="3635376"/>
              <a:ext cx="14288" cy="6350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9" y="1"/>
                </a:cxn>
              </a:cxnLst>
              <a:rect l="0" t="0" r="r" b="b"/>
              <a:pathLst>
                <a:path w="9" h="4">
                  <a:moveTo>
                    <a:pt x="9" y="1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Rectangle 767"/>
            <p:cNvSpPr>
              <a:spLocks noChangeArrowheads="1"/>
            </p:cNvSpPr>
            <p:nvPr/>
          </p:nvSpPr>
          <p:spPr bwMode="auto">
            <a:xfrm>
              <a:off x="4818063" y="3636964"/>
              <a:ext cx="46038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Rectangle 768"/>
            <p:cNvSpPr>
              <a:spLocks noChangeArrowheads="1"/>
            </p:cNvSpPr>
            <p:nvPr/>
          </p:nvSpPr>
          <p:spPr bwMode="auto">
            <a:xfrm>
              <a:off x="4770438" y="3636964"/>
              <a:ext cx="444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Rectangle 769"/>
            <p:cNvSpPr>
              <a:spLocks noChangeArrowheads="1"/>
            </p:cNvSpPr>
            <p:nvPr/>
          </p:nvSpPr>
          <p:spPr bwMode="auto">
            <a:xfrm>
              <a:off x="4914900" y="3636964"/>
              <a:ext cx="444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770"/>
            <p:cNvSpPr>
              <a:spLocks/>
            </p:cNvSpPr>
            <p:nvPr/>
          </p:nvSpPr>
          <p:spPr bwMode="auto">
            <a:xfrm>
              <a:off x="4962525" y="3635376"/>
              <a:ext cx="14288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9" h="4">
                  <a:moveTo>
                    <a:pt x="4" y="0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771"/>
            <p:cNvSpPr>
              <a:spLocks/>
            </p:cNvSpPr>
            <p:nvPr/>
          </p:nvSpPr>
          <p:spPr bwMode="auto">
            <a:xfrm>
              <a:off x="4962525" y="3641726"/>
              <a:ext cx="14288" cy="47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772"/>
            <p:cNvSpPr>
              <a:spLocks/>
            </p:cNvSpPr>
            <p:nvPr/>
          </p:nvSpPr>
          <p:spPr bwMode="auto">
            <a:xfrm>
              <a:off x="4818063" y="3641726"/>
              <a:ext cx="4603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773"/>
            <p:cNvSpPr>
              <a:spLocks/>
            </p:cNvSpPr>
            <p:nvPr/>
          </p:nvSpPr>
          <p:spPr bwMode="auto">
            <a:xfrm>
              <a:off x="4914900" y="3641726"/>
              <a:ext cx="444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774"/>
            <p:cNvSpPr>
              <a:spLocks/>
            </p:cNvSpPr>
            <p:nvPr/>
          </p:nvSpPr>
          <p:spPr bwMode="auto">
            <a:xfrm>
              <a:off x="4770438" y="3641726"/>
              <a:ext cx="444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Freeform 775"/>
            <p:cNvSpPr>
              <a:spLocks/>
            </p:cNvSpPr>
            <p:nvPr/>
          </p:nvSpPr>
          <p:spPr bwMode="auto">
            <a:xfrm>
              <a:off x="4867275" y="3641726"/>
              <a:ext cx="444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Freeform 776"/>
            <p:cNvSpPr>
              <a:spLocks/>
            </p:cNvSpPr>
            <p:nvPr/>
          </p:nvSpPr>
          <p:spPr bwMode="auto">
            <a:xfrm>
              <a:off x="4752975" y="3641726"/>
              <a:ext cx="14288" cy="476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" y="3"/>
                </a:cxn>
                <a:cxn ang="0">
                  <a:pos x="9" y="2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9" y="3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Rectangle 777"/>
            <p:cNvSpPr>
              <a:spLocks noChangeArrowheads="1"/>
            </p:cNvSpPr>
            <p:nvPr/>
          </p:nvSpPr>
          <p:spPr bwMode="auto">
            <a:xfrm>
              <a:off x="4767263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Freeform 778"/>
            <p:cNvSpPr>
              <a:spLocks/>
            </p:cNvSpPr>
            <p:nvPr/>
          </p:nvSpPr>
          <p:spPr bwMode="auto">
            <a:xfrm>
              <a:off x="4818063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Freeform 779"/>
            <p:cNvSpPr>
              <a:spLocks/>
            </p:cNvSpPr>
            <p:nvPr/>
          </p:nvSpPr>
          <p:spPr bwMode="auto">
            <a:xfrm>
              <a:off x="4767263" y="3646489"/>
              <a:ext cx="49213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Rectangle 780"/>
            <p:cNvSpPr>
              <a:spLocks noChangeArrowheads="1"/>
            </p:cNvSpPr>
            <p:nvPr/>
          </p:nvSpPr>
          <p:spPr bwMode="auto">
            <a:xfrm>
              <a:off x="4767263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781"/>
            <p:cNvSpPr>
              <a:spLocks/>
            </p:cNvSpPr>
            <p:nvPr/>
          </p:nvSpPr>
          <p:spPr bwMode="auto">
            <a:xfrm>
              <a:off x="4818063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782"/>
            <p:cNvSpPr>
              <a:spLocks/>
            </p:cNvSpPr>
            <p:nvPr/>
          </p:nvSpPr>
          <p:spPr bwMode="auto">
            <a:xfrm>
              <a:off x="4767263" y="3641726"/>
              <a:ext cx="47625" cy="476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30" y="2"/>
                </a:cxn>
              </a:cxnLst>
              <a:rect l="0" t="0" r="r" b="b"/>
              <a:pathLst>
                <a:path w="30" h="3">
                  <a:moveTo>
                    <a:pt x="30" y="2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Freeform 783"/>
            <p:cNvSpPr>
              <a:spLocks/>
            </p:cNvSpPr>
            <p:nvPr/>
          </p:nvSpPr>
          <p:spPr bwMode="auto">
            <a:xfrm>
              <a:off x="4814888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Freeform 784"/>
            <p:cNvSpPr>
              <a:spLocks/>
            </p:cNvSpPr>
            <p:nvPr/>
          </p:nvSpPr>
          <p:spPr bwMode="auto">
            <a:xfrm>
              <a:off x="4867275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785"/>
            <p:cNvSpPr>
              <a:spLocks/>
            </p:cNvSpPr>
            <p:nvPr/>
          </p:nvSpPr>
          <p:spPr bwMode="auto">
            <a:xfrm>
              <a:off x="4816475" y="3646489"/>
              <a:ext cx="49213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1" y="0"/>
                </a:cxn>
              </a:cxnLst>
              <a:rect l="0" t="0" r="r" b="b"/>
              <a:pathLst>
                <a:path w="31">
                  <a:moveTo>
                    <a:pt x="1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786"/>
            <p:cNvSpPr>
              <a:spLocks/>
            </p:cNvSpPr>
            <p:nvPr/>
          </p:nvSpPr>
          <p:spPr bwMode="auto">
            <a:xfrm>
              <a:off x="4814888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787"/>
            <p:cNvSpPr>
              <a:spLocks/>
            </p:cNvSpPr>
            <p:nvPr/>
          </p:nvSpPr>
          <p:spPr bwMode="auto">
            <a:xfrm>
              <a:off x="4867275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788"/>
            <p:cNvSpPr>
              <a:spLocks/>
            </p:cNvSpPr>
            <p:nvPr/>
          </p:nvSpPr>
          <p:spPr bwMode="auto">
            <a:xfrm>
              <a:off x="4818063" y="3641726"/>
              <a:ext cx="46038" cy="4763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9" y="3"/>
                </a:cxn>
                <a:cxn ang="0">
                  <a:pos x="29" y="2"/>
                </a:cxn>
              </a:cxnLst>
              <a:rect l="0" t="0" r="r" b="b"/>
              <a:pathLst>
                <a:path w="29" h="3">
                  <a:moveTo>
                    <a:pt x="29" y="2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9" y="3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Rectangle 789"/>
            <p:cNvSpPr>
              <a:spLocks noChangeArrowheads="1"/>
            </p:cNvSpPr>
            <p:nvPr/>
          </p:nvSpPr>
          <p:spPr bwMode="auto">
            <a:xfrm>
              <a:off x="4814888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790"/>
            <p:cNvSpPr>
              <a:spLocks/>
            </p:cNvSpPr>
            <p:nvPr/>
          </p:nvSpPr>
          <p:spPr bwMode="auto">
            <a:xfrm>
              <a:off x="4814888" y="3646489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Rectangle 791"/>
            <p:cNvSpPr>
              <a:spLocks noChangeArrowheads="1"/>
            </p:cNvSpPr>
            <p:nvPr/>
          </p:nvSpPr>
          <p:spPr bwMode="auto">
            <a:xfrm>
              <a:off x="4814888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792"/>
            <p:cNvSpPr>
              <a:spLocks/>
            </p:cNvSpPr>
            <p:nvPr/>
          </p:nvSpPr>
          <p:spPr bwMode="auto">
            <a:xfrm>
              <a:off x="4814888" y="3641726"/>
              <a:ext cx="3175" cy="476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793"/>
            <p:cNvSpPr>
              <a:spLocks/>
            </p:cNvSpPr>
            <p:nvPr/>
          </p:nvSpPr>
          <p:spPr bwMode="auto">
            <a:xfrm>
              <a:off x="4864100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794"/>
            <p:cNvSpPr>
              <a:spLocks/>
            </p:cNvSpPr>
            <p:nvPr/>
          </p:nvSpPr>
          <p:spPr bwMode="auto">
            <a:xfrm>
              <a:off x="4914900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795"/>
            <p:cNvSpPr>
              <a:spLocks/>
            </p:cNvSpPr>
            <p:nvPr/>
          </p:nvSpPr>
          <p:spPr bwMode="auto">
            <a:xfrm>
              <a:off x="4865688" y="3646489"/>
              <a:ext cx="47625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1" y="0"/>
                </a:cxn>
              </a:cxnLst>
              <a:rect l="0" t="0" r="r" b="b"/>
              <a:pathLst>
                <a:path w="30">
                  <a:moveTo>
                    <a:pt x="1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796"/>
            <p:cNvSpPr>
              <a:spLocks/>
            </p:cNvSpPr>
            <p:nvPr/>
          </p:nvSpPr>
          <p:spPr bwMode="auto">
            <a:xfrm>
              <a:off x="4864100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797"/>
            <p:cNvSpPr>
              <a:spLocks/>
            </p:cNvSpPr>
            <p:nvPr/>
          </p:nvSpPr>
          <p:spPr bwMode="auto">
            <a:xfrm>
              <a:off x="4914900" y="3636964"/>
              <a:ext cx="15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3" name="Freeform 798"/>
            <p:cNvSpPr>
              <a:spLocks/>
            </p:cNvSpPr>
            <p:nvPr/>
          </p:nvSpPr>
          <p:spPr bwMode="auto">
            <a:xfrm>
              <a:off x="4867275" y="3641726"/>
              <a:ext cx="44450" cy="476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8" y="3"/>
                </a:cxn>
                <a:cxn ang="0">
                  <a:pos x="28" y="2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8" y="3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4" name="Rectangle 799"/>
            <p:cNvSpPr>
              <a:spLocks noChangeArrowheads="1"/>
            </p:cNvSpPr>
            <p:nvPr/>
          </p:nvSpPr>
          <p:spPr bwMode="auto">
            <a:xfrm>
              <a:off x="4864100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" name="Freeform 800"/>
            <p:cNvSpPr>
              <a:spLocks/>
            </p:cNvSpPr>
            <p:nvPr/>
          </p:nvSpPr>
          <p:spPr bwMode="auto">
            <a:xfrm>
              <a:off x="4864100" y="3646489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Rectangle 801"/>
            <p:cNvSpPr>
              <a:spLocks noChangeArrowheads="1"/>
            </p:cNvSpPr>
            <p:nvPr/>
          </p:nvSpPr>
          <p:spPr bwMode="auto">
            <a:xfrm>
              <a:off x="4864100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7" name="Freeform 802"/>
            <p:cNvSpPr>
              <a:spLocks/>
            </p:cNvSpPr>
            <p:nvPr/>
          </p:nvSpPr>
          <p:spPr bwMode="auto">
            <a:xfrm>
              <a:off x="4864100" y="3641726"/>
              <a:ext cx="3175" cy="476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803"/>
            <p:cNvSpPr>
              <a:spLocks/>
            </p:cNvSpPr>
            <p:nvPr/>
          </p:nvSpPr>
          <p:spPr bwMode="auto">
            <a:xfrm>
              <a:off x="4911725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9" name="Rectangle 804"/>
            <p:cNvSpPr>
              <a:spLocks noChangeArrowheads="1"/>
            </p:cNvSpPr>
            <p:nvPr/>
          </p:nvSpPr>
          <p:spPr bwMode="auto">
            <a:xfrm>
              <a:off x="4959350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0" name="Freeform 805"/>
            <p:cNvSpPr>
              <a:spLocks/>
            </p:cNvSpPr>
            <p:nvPr/>
          </p:nvSpPr>
          <p:spPr bwMode="auto">
            <a:xfrm>
              <a:off x="4913313" y="3646489"/>
              <a:ext cx="49213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1" name="Freeform 806"/>
            <p:cNvSpPr>
              <a:spLocks/>
            </p:cNvSpPr>
            <p:nvPr/>
          </p:nvSpPr>
          <p:spPr bwMode="auto">
            <a:xfrm>
              <a:off x="4911725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2" name="Rectangle 807"/>
            <p:cNvSpPr>
              <a:spLocks noChangeArrowheads="1"/>
            </p:cNvSpPr>
            <p:nvPr/>
          </p:nvSpPr>
          <p:spPr bwMode="auto">
            <a:xfrm>
              <a:off x="4959350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3" name="Freeform 808"/>
            <p:cNvSpPr>
              <a:spLocks/>
            </p:cNvSpPr>
            <p:nvPr/>
          </p:nvSpPr>
          <p:spPr bwMode="auto">
            <a:xfrm>
              <a:off x="4914900" y="3641726"/>
              <a:ext cx="47625" cy="476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30" y="2"/>
                </a:cxn>
              </a:cxnLst>
              <a:rect l="0" t="0" r="r" b="b"/>
              <a:pathLst>
                <a:path w="30" h="3">
                  <a:moveTo>
                    <a:pt x="30" y="2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44" name="Group 1010"/>
            <p:cNvGrpSpPr>
              <a:grpSpLocks/>
            </p:cNvGrpSpPr>
            <p:nvPr/>
          </p:nvGrpSpPr>
          <p:grpSpPr bwMode="auto">
            <a:xfrm>
              <a:off x="4283075" y="2641601"/>
              <a:ext cx="1163638" cy="1006475"/>
              <a:chOff x="2698" y="1664"/>
              <a:chExt cx="733" cy="634"/>
            </a:xfrm>
            <a:grpFill/>
          </p:grpSpPr>
          <p:sp>
            <p:nvSpPr>
              <p:cNvPr id="309" name="Rectangle 810"/>
              <p:cNvSpPr>
                <a:spLocks noChangeArrowheads="1"/>
              </p:cNvSpPr>
              <p:nvPr/>
            </p:nvSpPr>
            <p:spPr bwMode="auto">
              <a:xfrm>
                <a:off x="3094" y="2290"/>
                <a:ext cx="2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811"/>
              <p:cNvSpPr>
                <a:spLocks/>
              </p:cNvSpPr>
              <p:nvPr/>
            </p:nvSpPr>
            <p:spPr bwMode="auto">
              <a:xfrm>
                <a:off x="3094" y="2297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Rectangle 812"/>
              <p:cNvSpPr>
                <a:spLocks noChangeArrowheads="1"/>
              </p:cNvSpPr>
              <p:nvPr/>
            </p:nvSpPr>
            <p:spPr bwMode="auto">
              <a:xfrm>
                <a:off x="3094" y="2291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813"/>
              <p:cNvSpPr>
                <a:spLocks/>
              </p:cNvSpPr>
              <p:nvPr/>
            </p:nvSpPr>
            <p:spPr bwMode="auto">
              <a:xfrm>
                <a:off x="3094" y="2294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Rectangle 814"/>
              <p:cNvSpPr>
                <a:spLocks noChangeArrowheads="1"/>
              </p:cNvSpPr>
              <p:nvPr/>
            </p:nvSpPr>
            <p:spPr bwMode="auto">
              <a:xfrm>
                <a:off x="2773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Rectangle 815"/>
              <p:cNvSpPr>
                <a:spLocks noChangeArrowheads="1"/>
              </p:cNvSpPr>
              <p:nvPr/>
            </p:nvSpPr>
            <p:spPr bwMode="auto">
              <a:xfrm>
                <a:off x="2791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Rectangle 816"/>
              <p:cNvSpPr>
                <a:spLocks noChangeArrowheads="1"/>
              </p:cNvSpPr>
              <p:nvPr/>
            </p:nvSpPr>
            <p:spPr bwMode="auto">
              <a:xfrm>
                <a:off x="2773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Rectangle 817"/>
              <p:cNvSpPr>
                <a:spLocks noChangeArrowheads="1"/>
              </p:cNvSpPr>
              <p:nvPr/>
            </p:nvSpPr>
            <p:spPr bwMode="auto">
              <a:xfrm>
                <a:off x="2791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Rectangle 818"/>
              <p:cNvSpPr>
                <a:spLocks noChangeArrowheads="1"/>
              </p:cNvSpPr>
              <p:nvPr/>
            </p:nvSpPr>
            <p:spPr bwMode="auto">
              <a:xfrm>
                <a:off x="2773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Rectangle 819"/>
              <p:cNvSpPr>
                <a:spLocks noChangeArrowheads="1"/>
              </p:cNvSpPr>
              <p:nvPr/>
            </p:nvSpPr>
            <p:spPr bwMode="auto">
              <a:xfrm>
                <a:off x="2791" y="2214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Rectangle 820"/>
              <p:cNvSpPr>
                <a:spLocks noChangeArrowheads="1"/>
              </p:cNvSpPr>
              <p:nvPr/>
            </p:nvSpPr>
            <p:spPr bwMode="auto">
              <a:xfrm>
                <a:off x="2773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Rectangle 821"/>
              <p:cNvSpPr>
                <a:spLocks noChangeArrowheads="1"/>
              </p:cNvSpPr>
              <p:nvPr/>
            </p:nvSpPr>
            <p:spPr bwMode="auto">
              <a:xfrm>
                <a:off x="2791" y="2238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Rectangle 822"/>
              <p:cNvSpPr>
                <a:spLocks noChangeArrowheads="1"/>
              </p:cNvSpPr>
              <p:nvPr/>
            </p:nvSpPr>
            <p:spPr bwMode="auto">
              <a:xfrm>
                <a:off x="2851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Rectangle 823"/>
              <p:cNvSpPr>
                <a:spLocks noChangeArrowheads="1"/>
              </p:cNvSpPr>
              <p:nvPr/>
            </p:nvSpPr>
            <p:spPr bwMode="auto">
              <a:xfrm>
                <a:off x="2870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Rectangle 824"/>
              <p:cNvSpPr>
                <a:spLocks noChangeArrowheads="1"/>
              </p:cNvSpPr>
              <p:nvPr/>
            </p:nvSpPr>
            <p:spPr bwMode="auto">
              <a:xfrm>
                <a:off x="2851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Rectangle 825"/>
              <p:cNvSpPr>
                <a:spLocks noChangeArrowheads="1"/>
              </p:cNvSpPr>
              <p:nvPr/>
            </p:nvSpPr>
            <p:spPr bwMode="auto">
              <a:xfrm>
                <a:off x="2870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Rectangle 826"/>
              <p:cNvSpPr>
                <a:spLocks noChangeArrowheads="1"/>
              </p:cNvSpPr>
              <p:nvPr/>
            </p:nvSpPr>
            <p:spPr bwMode="auto">
              <a:xfrm>
                <a:off x="2851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Rectangle 827"/>
              <p:cNvSpPr>
                <a:spLocks noChangeArrowheads="1"/>
              </p:cNvSpPr>
              <p:nvPr/>
            </p:nvSpPr>
            <p:spPr bwMode="auto">
              <a:xfrm>
                <a:off x="2870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Rectangle 828"/>
              <p:cNvSpPr>
                <a:spLocks noChangeArrowheads="1"/>
              </p:cNvSpPr>
              <p:nvPr/>
            </p:nvSpPr>
            <p:spPr bwMode="auto">
              <a:xfrm>
                <a:off x="2851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Rectangle 829"/>
              <p:cNvSpPr>
                <a:spLocks noChangeArrowheads="1"/>
              </p:cNvSpPr>
              <p:nvPr/>
            </p:nvSpPr>
            <p:spPr bwMode="auto">
              <a:xfrm>
                <a:off x="2870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Rectangle 830"/>
              <p:cNvSpPr>
                <a:spLocks noChangeArrowheads="1"/>
              </p:cNvSpPr>
              <p:nvPr/>
            </p:nvSpPr>
            <p:spPr bwMode="auto">
              <a:xfrm>
                <a:off x="2930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Rectangle 831"/>
              <p:cNvSpPr>
                <a:spLocks noChangeArrowheads="1"/>
              </p:cNvSpPr>
              <p:nvPr/>
            </p:nvSpPr>
            <p:spPr bwMode="auto">
              <a:xfrm>
                <a:off x="2949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Rectangle 832"/>
              <p:cNvSpPr>
                <a:spLocks noChangeArrowheads="1"/>
              </p:cNvSpPr>
              <p:nvPr/>
            </p:nvSpPr>
            <p:spPr bwMode="auto">
              <a:xfrm>
                <a:off x="2930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Rectangle 833"/>
              <p:cNvSpPr>
                <a:spLocks noChangeArrowheads="1"/>
              </p:cNvSpPr>
              <p:nvPr/>
            </p:nvSpPr>
            <p:spPr bwMode="auto">
              <a:xfrm>
                <a:off x="2949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Rectangle 834"/>
              <p:cNvSpPr>
                <a:spLocks noChangeArrowheads="1"/>
              </p:cNvSpPr>
              <p:nvPr/>
            </p:nvSpPr>
            <p:spPr bwMode="auto">
              <a:xfrm>
                <a:off x="2930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Rectangle 835"/>
              <p:cNvSpPr>
                <a:spLocks noChangeArrowheads="1"/>
              </p:cNvSpPr>
              <p:nvPr/>
            </p:nvSpPr>
            <p:spPr bwMode="auto">
              <a:xfrm>
                <a:off x="2949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Rectangle 836"/>
              <p:cNvSpPr>
                <a:spLocks noChangeArrowheads="1"/>
              </p:cNvSpPr>
              <p:nvPr/>
            </p:nvSpPr>
            <p:spPr bwMode="auto">
              <a:xfrm>
                <a:off x="2930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Rectangle 837"/>
              <p:cNvSpPr>
                <a:spLocks noChangeArrowheads="1"/>
              </p:cNvSpPr>
              <p:nvPr/>
            </p:nvSpPr>
            <p:spPr bwMode="auto">
              <a:xfrm>
                <a:off x="2949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Rectangle 838"/>
              <p:cNvSpPr>
                <a:spLocks noChangeArrowheads="1"/>
              </p:cNvSpPr>
              <p:nvPr/>
            </p:nvSpPr>
            <p:spPr bwMode="auto">
              <a:xfrm>
                <a:off x="3008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Rectangle 839"/>
              <p:cNvSpPr>
                <a:spLocks noChangeArrowheads="1"/>
              </p:cNvSpPr>
              <p:nvPr/>
            </p:nvSpPr>
            <p:spPr bwMode="auto">
              <a:xfrm>
                <a:off x="3027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Rectangle 840"/>
              <p:cNvSpPr>
                <a:spLocks noChangeArrowheads="1"/>
              </p:cNvSpPr>
              <p:nvPr/>
            </p:nvSpPr>
            <p:spPr bwMode="auto">
              <a:xfrm>
                <a:off x="3008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Rectangle 841"/>
              <p:cNvSpPr>
                <a:spLocks noChangeArrowheads="1"/>
              </p:cNvSpPr>
              <p:nvPr/>
            </p:nvSpPr>
            <p:spPr bwMode="auto">
              <a:xfrm>
                <a:off x="3027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Rectangle 842"/>
              <p:cNvSpPr>
                <a:spLocks noChangeArrowheads="1"/>
              </p:cNvSpPr>
              <p:nvPr/>
            </p:nvSpPr>
            <p:spPr bwMode="auto">
              <a:xfrm>
                <a:off x="3087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Rectangle 843"/>
              <p:cNvSpPr>
                <a:spLocks noChangeArrowheads="1"/>
              </p:cNvSpPr>
              <p:nvPr/>
            </p:nvSpPr>
            <p:spPr bwMode="auto">
              <a:xfrm>
                <a:off x="3106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Rectangle 844"/>
              <p:cNvSpPr>
                <a:spLocks noChangeArrowheads="1"/>
              </p:cNvSpPr>
              <p:nvPr/>
            </p:nvSpPr>
            <p:spPr bwMode="auto">
              <a:xfrm>
                <a:off x="3087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Rectangle 845"/>
              <p:cNvSpPr>
                <a:spLocks noChangeArrowheads="1"/>
              </p:cNvSpPr>
              <p:nvPr/>
            </p:nvSpPr>
            <p:spPr bwMode="auto">
              <a:xfrm>
                <a:off x="3106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Rectangle 846"/>
              <p:cNvSpPr>
                <a:spLocks noChangeArrowheads="1"/>
              </p:cNvSpPr>
              <p:nvPr/>
            </p:nvSpPr>
            <p:spPr bwMode="auto">
              <a:xfrm>
                <a:off x="3165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Rectangle 847"/>
              <p:cNvSpPr>
                <a:spLocks noChangeArrowheads="1"/>
              </p:cNvSpPr>
              <p:nvPr/>
            </p:nvSpPr>
            <p:spPr bwMode="auto">
              <a:xfrm>
                <a:off x="3184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7" name="Rectangle 848"/>
              <p:cNvSpPr>
                <a:spLocks noChangeArrowheads="1"/>
              </p:cNvSpPr>
              <p:nvPr/>
            </p:nvSpPr>
            <p:spPr bwMode="auto">
              <a:xfrm>
                <a:off x="3165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8" name="Rectangle 849"/>
              <p:cNvSpPr>
                <a:spLocks noChangeArrowheads="1"/>
              </p:cNvSpPr>
              <p:nvPr/>
            </p:nvSpPr>
            <p:spPr bwMode="auto">
              <a:xfrm>
                <a:off x="3184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9" name="Rectangle 850"/>
              <p:cNvSpPr>
                <a:spLocks noChangeArrowheads="1"/>
              </p:cNvSpPr>
              <p:nvPr/>
            </p:nvSpPr>
            <p:spPr bwMode="auto">
              <a:xfrm>
                <a:off x="3165" y="2214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0" name="Rectangle 851"/>
              <p:cNvSpPr>
                <a:spLocks noChangeArrowheads="1"/>
              </p:cNvSpPr>
              <p:nvPr/>
            </p:nvSpPr>
            <p:spPr bwMode="auto">
              <a:xfrm>
                <a:off x="3184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1" name="Rectangle 852"/>
              <p:cNvSpPr>
                <a:spLocks noChangeArrowheads="1"/>
              </p:cNvSpPr>
              <p:nvPr/>
            </p:nvSpPr>
            <p:spPr bwMode="auto">
              <a:xfrm>
                <a:off x="3165" y="2238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2" name="Rectangle 853"/>
              <p:cNvSpPr>
                <a:spLocks noChangeArrowheads="1"/>
              </p:cNvSpPr>
              <p:nvPr/>
            </p:nvSpPr>
            <p:spPr bwMode="auto">
              <a:xfrm>
                <a:off x="3184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3" name="Rectangle 854"/>
              <p:cNvSpPr>
                <a:spLocks noChangeArrowheads="1"/>
              </p:cNvSpPr>
              <p:nvPr/>
            </p:nvSpPr>
            <p:spPr bwMode="auto">
              <a:xfrm>
                <a:off x="3244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4" name="Rectangle 855"/>
              <p:cNvSpPr>
                <a:spLocks noChangeArrowheads="1"/>
              </p:cNvSpPr>
              <p:nvPr/>
            </p:nvSpPr>
            <p:spPr bwMode="auto">
              <a:xfrm>
                <a:off x="3263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5" name="Rectangle 856"/>
              <p:cNvSpPr>
                <a:spLocks noChangeArrowheads="1"/>
              </p:cNvSpPr>
              <p:nvPr/>
            </p:nvSpPr>
            <p:spPr bwMode="auto">
              <a:xfrm>
                <a:off x="3244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6" name="Rectangle 857"/>
              <p:cNvSpPr>
                <a:spLocks noChangeArrowheads="1"/>
              </p:cNvSpPr>
              <p:nvPr/>
            </p:nvSpPr>
            <p:spPr bwMode="auto">
              <a:xfrm>
                <a:off x="3263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7" name="Rectangle 858"/>
              <p:cNvSpPr>
                <a:spLocks noChangeArrowheads="1"/>
              </p:cNvSpPr>
              <p:nvPr/>
            </p:nvSpPr>
            <p:spPr bwMode="auto">
              <a:xfrm>
                <a:off x="3244" y="2214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8" name="Rectangle 859"/>
              <p:cNvSpPr>
                <a:spLocks noChangeArrowheads="1"/>
              </p:cNvSpPr>
              <p:nvPr/>
            </p:nvSpPr>
            <p:spPr bwMode="auto">
              <a:xfrm>
                <a:off x="3263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59" name="Rectangle 860"/>
              <p:cNvSpPr>
                <a:spLocks noChangeArrowheads="1"/>
              </p:cNvSpPr>
              <p:nvPr/>
            </p:nvSpPr>
            <p:spPr bwMode="auto">
              <a:xfrm>
                <a:off x="3244" y="2238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0" name="Rectangle 861"/>
              <p:cNvSpPr>
                <a:spLocks noChangeArrowheads="1"/>
              </p:cNvSpPr>
              <p:nvPr/>
            </p:nvSpPr>
            <p:spPr bwMode="auto">
              <a:xfrm>
                <a:off x="3263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1" name="Rectangle 862"/>
              <p:cNvSpPr>
                <a:spLocks noChangeArrowheads="1"/>
              </p:cNvSpPr>
              <p:nvPr/>
            </p:nvSpPr>
            <p:spPr bwMode="auto">
              <a:xfrm>
                <a:off x="3323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2" name="Rectangle 863"/>
              <p:cNvSpPr>
                <a:spLocks noChangeArrowheads="1"/>
              </p:cNvSpPr>
              <p:nvPr/>
            </p:nvSpPr>
            <p:spPr bwMode="auto">
              <a:xfrm>
                <a:off x="3341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3" name="Rectangle 864"/>
              <p:cNvSpPr>
                <a:spLocks noChangeArrowheads="1"/>
              </p:cNvSpPr>
              <p:nvPr/>
            </p:nvSpPr>
            <p:spPr bwMode="auto">
              <a:xfrm>
                <a:off x="3323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4" name="Rectangle 865"/>
              <p:cNvSpPr>
                <a:spLocks noChangeArrowheads="1"/>
              </p:cNvSpPr>
              <p:nvPr/>
            </p:nvSpPr>
            <p:spPr bwMode="auto">
              <a:xfrm>
                <a:off x="3341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5" name="Rectangle 866"/>
              <p:cNvSpPr>
                <a:spLocks noChangeArrowheads="1"/>
              </p:cNvSpPr>
              <p:nvPr/>
            </p:nvSpPr>
            <p:spPr bwMode="auto">
              <a:xfrm>
                <a:off x="3323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6" name="Rectangle 867"/>
              <p:cNvSpPr>
                <a:spLocks noChangeArrowheads="1"/>
              </p:cNvSpPr>
              <p:nvPr/>
            </p:nvSpPr>
            <p:spPr bwMode="auto">
              <a:xfrm>
                <a:off x="3341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7" name="Rectangle 868"/>
              <p:cNvSpPr>
                <a:spLocks noChangeArrowheads="1"/>
              </p:cNvSpPr>
              <p:nvPr/>
            </p:nvSpPr>
            <p:spPr bwMode="auto">
              <a:xfrm>
                <a:off x="3323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8" name="Rectangle 869"/>
              <p:cNvSpPr>
                <a:spLocks noChangeArrowheads="1"/>
              </p:cNvSpPr>
              <p:nvPr/>
            </p:nvSpPr>
            <p:spPr bwMode="auto">
              <a:xfrm>
                <a:off x="3341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9" name="Freeform 870"/>
              <p:cNvSpPr>
                <a:spLocks/>
              </p:cNvSpPr>
              <p:nvPr/>
            </p:nvSpPr>
            <p:spPr bwMode="auto">
              <a:xfrm>
                <a:off x="3003" y="2238"/>
                <a:ext cx="2" cy="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0" name="Freeform 871"/>
              <p:cNvSpPr>
                <a:spLocks/>
              </p:cNvSpPr>
              <p:nvPr/>
            </p:nvSpPr>
            <p:spPr bwMode="auto">
              <a:xfrm>
                <a:off x="3003" y="2229"/>
                <a:ext cx="2" cy="1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2" y="1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0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1" name="Freeform 872"/>
              <p:cNvSpPr>
                <a:spLocks/>
              </p:cNvSpPr>
              <p:nvPr/>
            </p:nvSpPr>
            <p:spPr bwMode="auto">
              <a:xfrm>
                <a:off x="3003" y="2241"/>
                <a:ext cx="2" cy="12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2" y="1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" y="12"/>
                  </a:cxn>
                </a:cxnLst>
                <a:rect l="0" t="0" r="r" b="b"/>
                <a:pathLst>
                  <a:path w="2" h="12">
                    <a:moveTo>
                      <a:pt x="1" y="12"/>
                    </a:moveTo>
                    <a:lnTo>
                      <a:pt x="2" y="1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2" name="Freeform 873"/>
              <p:cNvSpPr>
                <a:spLocks/>
              </p:cNvSpPr>
              <p:nvPr/>
            </p:nvSpPr>
            <p:spPr bwMode="auto">
              <a:xfrm>
                <a:off x="3124" y="2238"/>
                <a:ext cx="2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</a:cxnLst>
                <a:rect l="0" t="0" r="r" b="b"/>
                <a:pathLst>
                  <a:path w="2" h="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3" name="Freeform 874"/>
              <p:cNvSpPr>
                <a:spLocks/>
              </p:cNvSpPr>
              <p:nvPr/>
            </p:nvSpPr>
            <p:spPr bwMode="auto">
              <a:xfrm>
                <a:off x="3124" y="2227"/>
                <a:ext cx="2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4" name="Freeform 875"/>
              <p:cNvSpPr>
                <a:spLocks/>
              </p:cNvSpPr>
              <p:nvPr/>
            </p:nvSpPr>
            <p:spPr bwMode="auto">
              <a:xfrm>
                <a:off x="3124" y="2241"/>
                <a:ext cx="2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5" name="Rectangle 876"/>
              <p:cNvSpPr>
                <a:spLocks noChangeArrowheads="1"/>
              </p:cNvSpPr>
              <p:nvPr/>
            </p:nvSpPr>
            <p:spPr bwMode="auto">
              <a:xfrm>
                <a:off x="3096" y="2219"/>
                <a:ext cx="28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6" name="Rectangle 877"/>
              <p:cNvSpPr>
                <a:spLocks noChangeArrowheads="1"/>
              </p:cNvSpPr>
              <p:nvPr/>
            </p:nvSpPr>
            <p:spPr bwMode="auto">
              <a:xfrm>
                <a:off x="3005" y="2219"/>
                <a:ext cx="28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7" name="Rectangle 878"/>
              <p:cNvSpPr>
                <a:spLocks noChangeArrowheads="1"/>
              </p:cNvSpPr>
              <p:nvPr/>
            </p:nvSpPr>
            <p:spPr bwMode="auto">
              <a:xfrm>
                <a:off x="3066" y="2219"/>
                <a:ext cx="28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8" name="Rectangle 879"/>
              <p:cNvSpPr>
                <a:spLocks noChangeArrowheads="1"/>
              </p:cNvSpPr>
              <p:nvPr/>
            </p:nvSpPr>
            <p:spPr bwMode="auto">
              <a:xfrm>
                <a:off x="3035" y="2219"/>
                <a:ext cx="29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9" name="Freeform 880"/>
              <p:cNvSpPr>
                <a:spLocks/>
              </p:cNvSpPr>
              <p:nvPr/>
            </p:nvSpPr>
            <p:spPr bwMode="auto">
              <a:xfrm>
                <a:off x="3035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0" name="Freeform 881"/>
              <p:cNvSpPr>
                <a:spLocks/>
              </p:cNvSpPr>
              <p:nvPr/>
            </p:nvSpPr>
            <p:spPr bwMode="auto">
              <a:xfrm>
                <a:off x="3003" y="2219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1" name="Freeform 882"/>
              <p:cNvSpPr>
                <a:spLocks/>
              </p:cNvSpPr>
              <p:nvPr/>
            </p:nvSpPr>
            <p:spPr bwMode="auto">
              <a:xfrm>
                <a:off x="3033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2" name="Freeform 883"/>
              <p:cNvSpPr>
                <a:spLocks/>
              </p:cNvSpPr>
              <p:nvPr/>
            </p:nvSpPr>
            <p:spPr bwMode="auto">
              <a:xfrm>
                <a:off x="3066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3" name="Rectangle 884"/>
              <p:cNvSpPr>
                <a:spLocks noChangeArrowheads="1"/>
              </p:cNvSpPr>
              <p:nvPr/>
            </p:nvSpPr>
            <p:spPr bwMode="auto">
              <a:xfrm>
                <a:off x="3033" y="2219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4" name="Freeform 885"/>
              <p:cNvSpPr>
                <a:spLocks/>
              </p:cNvSpPr>
              <p:nvPr/>
            </p:nvSpPr>
            <p:spPr bwMode="auto">
              <a:xfrm>
                <a:off x="3096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5" name="Freeform 886"/>
              <p:cNvSpPr>
                <a:spLocks/>
              </p:cNvSpPr>
              <p:nvPr/>
            </p:nvSpPr>
            <p:spPr bwMode="auto">
              <a:xfrm>
                <a:off x="3064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6" name="Rectangle 887"/>
              <p:cNvSpPr>
                <a:spLocks noChangeArrowheads="1"/>
              </p:cNvSpPr>
              <p:nvPr/>
            </p:nvSpPr>
            <p:spPr bwMode="auto">
              <a:xfrm>
                <a:off x="3064" y="2219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7" name="Freeform 888"/>
              <p:cNvSpPr>
                <a:spLocks/>
              </p:cNvSpPr>
              <p:nvPr/>
            </p:nvSpPr>
            <p:spPr bwMode="auto">
              <a:xfrm>
                <a:off x="3094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8" name="Freeform 889"/>
              <p:cNvSpPr>
                <a:spLocks/>
              </p:cNvSpPr>
              <p:nvPr/>
            </p:nvSpPr>
            <p:spPr bwMode="auto">
              <a:xfrm>
                <a:off x="3124" y="2219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9" name="Rectangle 890"/>
              <p:cNvSpPr>
                <a:spLocks noChangeArrowheads="1"/>
              </p:cNvSpPr>
              <p:nvPr/>
            </p:nvSpPr>
            <p:spPr bwMode="auto">
              <a:xfrm>
                <a:off x="3094" y="2219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0" name="Rectangle 891"/>
              <p:cNvSpPr>
                <a:spLocks noChangeArrowheads="1"/>
              </p:cNvSpPr>
              <p:nvPr/>
            </p:nvSpPr>
            <p:spPr bwMode="auto">
              <a:xfrm>
                <a:off x="2707" y="2183"/>
                <a:ext cx="715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1" name="Freeform 892"/>
              <p:cNvSpPr>
                <a:spLocks/>
              </p:cNvSpPr>
              <p:nvPr/>
            </p:nvSpPr>
            <p:spPr bwMode="auto">
              <a:xfrm>
                <a:off x="3422" y="2183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2" name="Freeform 893"/>
              <p:cNvSpPr>
                <a:spLocks/>
              </p:cNvSpPr>
              <p:nvPr/>
            </p:nvSpPr>
            <p:spPr bwMode="auto">
              <a:xfrm>
                <a:off x="2702" y="2183"/>
                <a:ext cx="5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3" name="Freeform 894"/>
              <p:cNvSpPr>
                <a:spLocks/>
              </p:cNvSpPr>
              <p:nvPr/>
            </p:nvSpPr>
            <p:spPr bwMode="auto">
              <a:xfrm>
                <a:off x="2698" y="1852"/>
                <a:ext cx="229" cy="223"/>
              </a:xfrm>
              <a:custGeom>
                <a:avLst/>
                <a:gdLst/>
                <a:ahLst/>
                <a:cxnLst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116"/>
                  </a:cxn>
                  <a:cxn ang="0">
                    <a:pos x="5" y="116"/>
                  </a:cxn>
                  <a:cxn ang="0">
                    <a:pos x="4" y="115"/>
                  </a:cxn>
                  <a:cxn ang="0">
                    <a:pos x="4" y="114"/>
                  </a:cxn>
                  <a:cxn ang="0">
                    <a:pos x="5" y="112"/>
                  </a:cxn>
                  <a:cxn ang="0">
                    <a:pos x="9" y="112"/>
                  </a:cxn>
                  <a:cxn ang="0">
                    <a:pos x="9" y="9"/>
                  </a:cxn>
                  <a:cxn ang="0">
                    <a:pos x="229" y="9"/>
                  </a:cxn>
                  <a:cxn ang="0">
                    <a:pos x="229" y="5"/>
                  </a:cxn>
                  <a:cxn ang="0">
                    <a:pos x="5" y="5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223"/>
                  </a:cxn>
                  <a:cxn ang="0">
                    <a:pos x="1" y="221"/>
                  </a:cxn>
                  <a:cxn ang="0">
                    <a:pos x="2" y="220"/>
                  </a:cxn>
                  <a:cxn ang="0">
                    <a:pos x="5" y="219"/>
                  </a:cxn>
                </a:cxnLst>
                <a:rect l="0" t="0" r="r" b="b"/>
                <a:pathLst>
                  <a:path w="229" h="223">
                    <a:moveTo>
                      <a:pt x="5" y="219"/>
                    </a:moveTo>
                    <a:lnTo>
                      <a:pt x="9" y="219"/>
                    </a:lnTo>
                    <a:lnTo>
                      <a:pt x="9" y="116"/>
                    </a:lnTo>
                    <a:lnTo>
                      <a:pt x="5" y="116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2"/>
                    </a:lnTo>
                    <a:lnTo>
                      <a:pt x="9" y="112"/>
                    </a:lnTo>
                    <a:lnTo>
                      <a:pt x="9" y="9"/>
                    </a:lnTo>
                    <a:lnTo>
                      <a:pt x="229" y="9"/>
                    </a:lnTo>
                    <a:lnTo>
                      <a:pt x="229" y="5"/>
                    </a:lnTo>
                    <a:lnTo>
                      <a:pt x="5" y="5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23"/>
                    </a:lnTo>
                    <a:lnTo>
                      <a:pt x="1" y="221"/>
                    </a:lnTo>
                    <a:lnTo>
                      <a:pt x="2" y="220"/>
                    </a:lnTo>
                    <a:lnTo>
                      <a:pt x="5" y="21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4" name="Freeform 895"/>
              <p:cNvSpPr>
                <a:spLocks/>
              </p:cNvSpPr>
              <p:nvPr/>
            </p:nvSpPr>
            <p:spPr bwMode="auto">
              <a:xfrm>
                <a:off x="3205" y="1852"/>
                <a:ext cx="226" cy="22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9"/>
                  </a:cxn>
                  <a:cxn ang="0">
                    <a:pos x="217" y="9"/>
                  </a:cxn>
                  <a:cxn ang="0">
                    <a:pos x="217" y="112"/>
                  </a:cxn>
                  <a:cxn ang="0">
                    <a:pos x="222" y="112"/>
                  </a:cxn>
                  <a:cxn ang="0">
                    <a:pos x="223" y="114"/>
                  </a:cxn>
                  <a:cxn ang="0">
                    <a:pos x="220" y="116"/>
                  </a:cxn>
                  <a:cxn ang="0">
                    <a:pos x="217" y="116"/>
                  </a:cxn>
                  <a:cxn ang="0">
                    <a:pos x="217" y="219"/>
                  </a:cxn>
                  <a:cxn ang="0">
                    <a:pos x="222" y="219"/>
                  </a:cxn>
                  <a:cxn ang="0">
                    <a:pos x="224" y="220"/>
                  </a:cxn>
                  <a:cxn ang="0">
                    <a:pos x="225" y="221"/>
                  </a:cxn>
                  <a:cxn ang="0">
                    <a:pos x="226" y="223"/>
                  </a:cxn>
                  <a:cxn ang="0">
                    <a:pos x="226" y="3"/>
                  </a:cxn>
                  <a:cxn ang="0">
                    <a:pos x="225" y="1"/>
                  </a:cxn>
                  <a:cxn ang="0">
                    <a:pos x="223" y="0"/>
                  </a:cxn>
                  <a:cxn ang="0">
                    <a:pos x="219" y="0"/>
                  </a:cxn>
                  <a:cxn ang="0">
                    <a:pos x="220" y="5"/>
                  </a:cxn>
                  <a:cxn ang="0">
                    <a:pos x="0" y="5"/>
                  </a:cxn>
                </a:cxnLst>
                <a:rect l="0" t="0" r="r" b="b"/>
                <a:pathLst>
                  <a:path w="226" h="223">
                    <a:moveTo>
                      <a:pt x="0" y="5"/>
                    </a:moveTo>
                    <a:lnTo>
                      <a:pt x="0" y="9"/>
                    </a:lnTo>
                    <a:lnTo>
                      <a:pt x="217" y="9"/>
                    </a:lnTo>
                    <a:lnTo>
                      <a:pt x="217" y="112"/>
                    </a:lnTo>
                    <a:lnTo>
                      <a:pt x="222" y="112"/>
                    </a:lnTo>
                    <a:lnTo>
                      <a:pt x="223" y="114"/>
                    </a:lnTo>
                    <a:lnTo>
                      <a:pt x="220" y="116"/>
                    </a:lnTo>
                    <a:lnTo>
                      <a:pt x="217" y="116"/>
                    </a:lnTo>
                    <a:lnTo>
                      <a:pt x="217" y="219"/>
                    </a:lnTo>
                    <a:lnTo>
                      <a:pt x="222" y="219"/>
                    </a:lnTo>
                    <a:lnTo>
                      <a:pt x="224" y="220"/>
                    </a:lnTo>
                    <a:lnTo>
                      <a:pt x="225" y="221"/>
                    </a:lnTo>
                    <a:lnTo>
                      <a:pt x="226" y="223"/>
                    </a:lnTo>
                    <a:lnTo>
                      <a:pt x="226" y="3"/>
                    </a:lnTo>
                    <a:lnTo>
                      <a:pt x="225" y="1"/>
                    </a:lnTo>
                    <a:lnTo>
                      <a:pt x="223" y="0"/>
                    </a:lnTo>
                    <a:lnTo>
                      <a:pt x="219" y="0"/>
                    </a:lnTo>
                    <a:lnTo>
                      <a:pt x="22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5" name="Freeform 896"/>
              <p:cNvSpPr>
                <a:spLocks/>
              </p:cNvSpPr>
              <p:nvPr/>
            </p:nvSpPr>
            <p:spPr bwMode="auto">
              <a:xfrm>
                <a:off x="3201" y="2071"/>
                <a:ext cx="230" cy="8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4" y="0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227" y="8"/>
                  </a:cxn>
                  <a:cxn ang="0">
                    <a:pos x="229" y="7"/>
                  </a:cxn>
                  <a:cxn ang="0">
                    <a:pos x="230" y="6"/>
                  </a:cxn>
                  <a:cxn ang="0">
                    <a:pos x="230" y="4"/>
                  </a:cxn>
                  <a:cxn ang="0">
                    <a:pos x="229" y="2"/>
                  </a:cxn>
                  <a:cxn ang="0">
                    <a:pos x="228" y="1"/>
                  </a:cxn>
                  <a:cxn ang="0">
                    <a:pos x="226" y="0"/>
                  </a:cxn>
                </a:cxnLst>
                <a:rect l="0" t="0" r="r" b="b"/>
                <a:pathLst>
                  <a:path w="230" h="8">
                    <a:moveTo>
                      <a:pt x="226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227" y="8"/>
                    </a:lnTo>
                    <a:lnTo>
                      <a:pt x="229" y="7"/>
                    </a:lnTo>
                    <a:lnTo>
                      <a:pt x="230" y="6"/>
                    </a:lnTo>
                    <a:lnTo>
                      <a:pt x="230" y="4"/>
                    </a:lnTo>
                    <a:lnTo>
                      <a:pt x="229" y="2"/>
                    </a:lnTo>
                    <a:lnTo>
                      <a:pt x="228" y="1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6" name="Freeform 897"/>
              <p:cNvSpPr>
                <a:spLocks/>
              </p:cNvSpPr>
              <p:nvPr/>
            </p:nvSpPr>
            <p:spPr bwMode="auto">
              <a:xfrm>
                <a:off x="2698" y="2071"/>
                <a:ext cx="233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33" y="8"/>
                  </a:cxn>
                  <a:cxn ang="0">
                    <a:pos x="232" y="8"/>
                  </a:cxn>
                  <a:cxn ang="0">
                    <a:pos x="230" y="7"/>
                  </a:cxn>
                  <a:cxn ang="0">
                    <a:pos x="229" y="6"/>
                  </a:cxn>
                  <a:cxn ang="0">
                    <a:pos x="229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5" y="8"/>
                  </a:cxn>
                </a:cxnLst>
                <a:rect l="0" t="0" r="r" b="b"/>
                <a:pathLst>
                  <a:path w="233" h="8">
                    <a:moveTo>
                      <a:pt x="5" y="8"/>
                    </a:moveTo>
                    <a:lnTo>
                      <a:pt x="233" y="8"/>
                    </a:lnTo>
                    <a:lnTo>
                      <a:pt x="232" y="8"/>
                    </a:lnTo>
                    <a:lnTo>
                      <a:pt x="230" y="7"/>
                    </a:lnTo>
                    <a:lnTo>
                      <a:pt x="229" y="6"/>
                    </a:lnTo>
                    <a:lnTo>
                      <a:pt x="22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7" name="Rectangle 898"/>
              <p:cNvSpPr>
                <a:spLocks noChangeArrowheads="1"/>
              </p:cNvSpPr>
              <p:nvPr/>
            </p:nvSpPr>
            <p:spPr bwMode="auto">
              <a:xfrm>
                <a:off x="2773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8" name="Rectangle 899"/>
              <p:cNvSpPr>
                <a:spLocks noChangeArrowheads="1"/>
              </p:cNvSpPr>
              <p:nvPr/>
            </p:nvSpPr>
            <p:spPr bwMode="auto">
              <a:xfrm>
                <a:off x="2791" y="1892"/>
                <a:ext cx="16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9" name="Rectangle 900"/>
              <p:cNvSpPr>
                <a:spLocks noChangeArrowheads="1"/>
              </p:cNvSpPr>
              <p:nvPr/>
            </p:nvSpPr>
            <p:spPr bwMode="auto">
              <a:xfrm>
                <a:off x="2773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0" name="Rectangle 901"/>
              <p:cNvSpPr>
                <a:spLocks noChangeArrowheads="1"/>
              </p:cNvSpPr>
              <p:nvPr/>
            </p:nvSpPr>
            <p:spPr bwMode="auto">
              <a:xfrm>
                <a:off x="2791" y="1916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1" name="Rectangle 902"/>
              <p:cNvSpPr>
                <a:spLocks noChangeArrowheads="1"/>
              </p:cNvSpPr>
              <p:nvPr/>
            </p:nvSpPr>
            <p:spPr bwMode="auto">
              <a:xfrm>
                <a:off x="2773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2" name="Rectangle 903"/>
              <p:cNvSpPr>
                <a:spLocks noChangeArrowheads="1"/>
              </p:cNvSpPr>
              <p:nvPr/>
            </p:nvSpPr>
            <p:spPr bwMode="auto">
              <a:xfrm>
                <a:off x="2791" y="1995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3" name="Rectangle 904"/>
              <p:cNvSpPr>
                <a:spLocks noChangeArrowheads="1"/>
              </p:cNvSpPr>
              <p:nvPr/>
            </p:nvSpPr>
            <p:spPr bwMode="auto">
              <a:xfrm>
                <a:off x="2773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4" name="Rectangle 905"/>
              <p:cNvSpPr>
                <a:spLocks noChangeArrowheads="1"/>
              </p:cNvSpPr>
              <p:nvPr/>
            </p:nvSpPr>
            <p:spPr bwMode="auto">
              <a:xfrm>
                <a:off x="2791" y="2019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5" name="Rectangle 906"/>
              <p:cNvSpPr>
                <a:spLocks noChangeArrowheads="1"/>
              </p:cNvSpPr>
              <p:nvPr/>
            </p:nvSpPr>
            <p:spPr bwMode="auto">
              <a:xfrm>
                <a:off x="2851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6" name="Rectangle 907"/>
              <p:cNvSpPr>
                <a:spLocks noChangeArrowheads="1"/>
              </p:cNvSpPr>
              <p:nvPr/>
            </p:nvSpPr>
            <p:spPr bwMode="auto">
              <a:xfrm>
                <a:off x="2870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7" name="Rectangle 908"/>
              <p:cNvSpPr>
                <a:spLocks noChangeArrowheads="1"/>
              </p:cNvSpPr>
              <p:nvPr/>
            </p:nvSpPr>
            <p:spPr bwMode="auto">
              <a:xfrm>
                <a:off x="2851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8" name="Rectangle 909"/>
              <p:cNvSpPr>
                <a:spLocks noChangeArrowheads="1"/>
              </p:cNvSpPr>
              <p:nvPr/>
            </p:nvSpPr>
            <p:spPr bwMode="auto">
              <a:xfrm>
                <a:off x="2870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" name="Rectangle 910"/>
              <p:cNvSpPr>
                <a:spLocks noChangeArrowheads="1"/>
              </p:cNvSpPr>
              <p:nvPr/>
            </p:nvSpPr>
            <p:spPr bwMode="auto">
              <a:xfrm>
                <a:off x="2851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" name="Rectangle 911"/>
              <p:cNvSpPr>
                <a:spLocks noChangeArrowheads="1"/>
              </p:cNvSpPr>
              <p:nvPr/>
            </p:nvSpPr>
            <p:spPr bwMode="auto">
              <a:xfrm>
                <a:off x="2870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" name="Rectangle 912"/>
              <p:cNvSpPr>
                <a:spLocks noChangeArrowheads="1"/>
              </p:cNvSpPr>
              <p:nvPr/>
            </p:nvSpPr>
            <p:spPr bwMode="auto">
              <a:xfrm>
                <a:off x="2851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" name="Rectangle 913"/>
              <p:cNvSpPr>
                <a:spLocks noChangeArrowheads="1"/>
              </p:cNvSpPr>
              <p:nvPr/>
            </p:nvSpPr>
            <p:spPr bwMode="auto">
              <a:xfrm>
                <a:off x="2870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" name="Rectangle 914"/>
              <p:cNvSpPr>
                <a:spLocks noChangeArrowheads="1"/>
              </p:cNvSpPr>
              <p:nvPr/>
            </p:nvSpPr>
            <p:spPr bwMode="auto">
              <a:xfrm>
                <a:off x="3244" y="1892"/>
                <a:ext cx="16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" name="Rectangle 915"/>
              <p:cNvSpPr>
                <a:spLocks noChangeArrowheads="1"/>
              </p:cNvSpPr>
              <p:nvPr/>
            </p:nvSpPr>
            <p:spPr bwMode="auto">
              <a:xfrm>
                <a:off x="3263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" name="Rectangle 916"/>
              <p:cNvSpPr>
                <a:spLocks noChangeArrowheads="1"/>
              </p:cNvSpPr>
              <p:nvPr/>
            </p:nvSpPr>
            <p:spPr bwMode="auto">
              <a:xfrm>
                <a:off x="3244" y="1916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6" name="Rectangle 917"/>
              <p:cNvSpPr>
                <a:spLocks noChangeArrowheads="1"/>
              </p:cNvSpPr>
              <p:nvPr/>
            </p:nvSpPr>
            <p:spPr bwMode="auto">
              <a:xfrm>
                <a:off x="3263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7" name="Rectangle 918"/>
              <p:cNvSpPr>
                <a:spLocks noChangeArrowheads="1"/>
              </p:cNvSpPr>
              <p:nvPr/>
            </p:nvSpPr>
            <p:spPr bwMode="auto">
              <a:xfrm>
                <a:off x="3244" y="1995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8" name="Rectangle 919"/>
              <p:cNvSpPr>
                <a:spLocks noChangeArrowheads="1"/>
              </p:cNvSpPr>
              <p:nvPr/>
            </p:nvSpPr>
            <p:spPr bwMode="auto">
              <a:xfrm>
                <a:off x="3263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9" name="Rectangle 920"/>
              <p:cNvSpPr>
                <a:spLocks noChangeArrowheads="1"/>
              </p:cNvSpPr>
              <p:nvPr/>
            </p:nvSpPr>
            <p:spPr bwMode="auto">
              <a:xfrm>
                <a:off x="3244" y="2019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0" name="Rectangle 921"/>
              <p:cNvSpPr>
                <a:spLocks noChangeArrowheads="1"/>
              </p:cNvSpPr>
              <p:nvPr/>
            </p:nvSpPr>
            <p:spPr bwMode="auto">
              <a:xfrm>
                <a:off x="3263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1" name="Rectangle 922"/>
              <p:cNvSpPr>
                <a:spLocks noChangeArrowheads="1"/>
              </p:cNvSpPr>
              <p:nvPr/>
            </p:nvSpPr>
            <p:spPr bwMode="auto">
              <a:xfrm>
                <a:off x="3323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2" name="Rectangle 923"/>
              <p:cNvSpPr>
                <a:spLocks noChangeArrowheads="1"/>
              </p:cNvSpPr>
              <p:nvPr/>
            </p:nvSpPr>
            <p:spPr bwMode="auto">
              <a:xfrm>
                <a:off x="3341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3" name="Rectangle 924"/>
              <p:cNvSpPr>
                <a:spLocks noChangeArrowheads="1"/>
              </p:cNvSpPr>
              <p:nvPr/>
            </p:nvSpPr>
            <p:spPr bwMode="auto">
              <a:xfrm>
                <a:off x="3323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4" name="Rectangle 925"/>
              <p:cNvSpPr>
                <a:spLocks noChangeArrowheads="1"/>
              </p:cNvSpPr>
              <p:nvPr/>
            </p:nvSpPr>
            <p:spPr bwMode="auto">
              <a:xfrm>
                <a:off x="3341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5" name="Rectangle 926"/>
              <p:cNvSpPr>
                <a:spLocks noChangeArrowheads="1"/>
              </p:cNvSpPr>
              <p:nvPr/>
            </p:nvSpPr>
            <p:spPr bwMode="auto">
              <a:xfrm>
                <a:off x="3323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6" name="Rectangle 927"/>
              <p:cNvSpPr>
                <a:spLocks noChangeArrowheads="1"/>
              </p:cNvSpPr>
              <p:nvPr/>
            </p:nvSpPr>
            <p:spPr bwMode="auto">
              <a:xfrm>
                <a:off x="3341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7" name="Rectangle 928"/>
              <p:cNvSpPr>
                <a:spLocks noChangeArrowheads="1"/>
              </p:cNvSpPr>
              <p:nvPr/>
            </p:nvSpPr>
            <p:spPr bwMode="auto">
              <a:xfrm>
                <a:off x="3323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8" name="Rectangle 929"/>
              <p:cNvSpPr>
                <a:spLocks noChangeArrowheads="1"/>
              </p:cNvSpPr>
              <p:nvPr/>
            </p:nvSpPr>
            <p:spPr bwMode="auto">
              <a:xfrm>
                <a:off x="3341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29" name="Rectangle 930"/>
              <p:cNvSpPr>
                <a:spLocks noChangeArrowheads="1"/>
              </p:cNvSpPr>
              <p:nvPr/>
            </p:nvSpPr>
            <p:spPr bwMode="auto">
              <a:xfrm>
                <a:off x="3205" y="1964"/>
                <a:ext cx="217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0" name="Rectangle 931"/>
              <p:cNvSpPr>
                <a:spLocks noChangeArrowheads="1"/>
              </p:cNvSpPr>
              <p:nvPr/>
            </p:nvSpPr>
            <p:spPr bwMode="auto">
              <a:xfrm>
                <a:off x="2707" y="1964"/>
                <a:ext cx="220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1" name="Freeform 932"/>
              <p:cNvSpPr>
                <a:spLocks/>
              </p:cNvSpPr>
              <p:nvPr/>
            </p:nvSpPr>
            <p:spPr bwMode="auto">
              <a:xfrm>
                <a:off x="2702" y="1964"/>
                <a:ext cx="5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2" name="Freeform 933"/>
              <p:cNvSpPr>
                <a:spLocks/>
              </p:cNvSpPr>
              <p:nvPr/>
            </p:nvSpPr>
            <p:spPr bwMode="auto">
              <a:xfrm>
                <a:off x="3422" y="1964"/>
                <a:ext cx="6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3" name="Rectangle 934"/>
              <p:cNvSpPr>
                <a:spLocks noChangeArrowheads="1"/>
              </p:cNvSpPr>
              <p:nvPr/>
            </p:nvSpPr>
            <p:spPr bwMode="auto">
              <a:xfrm>
                <a:off x="2927" y="1968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4" name="Rectangle 935"/>
              <p:cNvSpPr>
                <a:spLocks noChangeArrowheads="1"/>
              </p:cNvSpPr>
              <p:nvPr/>
            </p:nvSpPr>
            <p:spPr bwMode="auto">
              <a:xfrm>
                <a:off x="3201" y="1861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5" name="Rectangle 936"/>
              <p:cNvSpPr>
                <a:spLocks noChangeArrowheads="1"/>
              </p:cNvSpPr>
              <p:nvPr/>
            </p:nvSpPr>
            <p:spPr bwMode="auto">
              <a:xfrm>
                <a:off x="2927" y="1861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6" name="Rectangle 937"/>
              <p:cNvSpPr>
                <a:spLocks noChangeArrowheads="1"/>
              </p:cNvSpPr>
              <p:nvPr/>
            </p:nvSpPr>
            <p:spPr bwMode="auto">
              <a:xfrm>
                <a:off x="3201" y="1968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7" name="Freeform 938"/>
              <p:cNvSpPr>
                <a:spLocks/>
              </p:cNvSpPr>
              <p:nvPr/>
            </p:nvSpPr>
            <p:spPr bwMode="auto">
              <a:xfrm>
                <a:off x="2927" y="1664"/>
                <a:ext cx="6" cy="149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149"/>
                  </a:cxn>
                  <a:cxn ang="0">
                    <a:pos x="4" y="148"/>
                  </a:cxn>
                  <a:cxn ang="0">
                    <a:pos x="4" y="5"/>
                  </a:cxn>
                </a:cxnLst>
                <a:rect l="0" t="0" r="r" b="b"/>
                <a:pathLst>
                  <a:path w="6" h="149">
                    <a:moveTo>
                      <a:pt x="4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149"/>
                    </a:lnTo>
                    <a:lnTo>
                      <a:pt x="4" y="148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8" name="Freeform 939"/>
              <p:cNvSpPr>
                <a:spLocks/>
              </p:cNvSpPr>
              <p:nvPr/>
            </p:nvSpPr>
            <p:spPr bwMode="auto">
              <a:xfrm>
                <a:off x="3199" y="1664"/>
                <a:ext cx="6" cy="149"/>
              </a:xfrm>
              <a:custGeom>
                <a:avLst/>
                <a:gdLst/>
                <a:ahLst/>
                <a:cxnLst>
                  <a:cxn ang="0">
                    <a:pos x="2" y="148"/>
                  </a:cxn>
                  <a:cxn ang="0">
                    <a:pos x="6" y="149"/>
                  </a:cxn>
                  <a:cxn ang="0">
                    <a:pos x="6" y="5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148"/>
                  </a:cxn>
                </a:cxnLst>
                <a:rect l="0" t="0" r="r" b="b"/>
                <a:pathLst>
                  <a:path w="6" h="149">
                    <a:moveTo>
                      <a:pt x="2" y="148"/>
                    </a:moveTo>
                    <a:lnTo>
                      <a:pt x="6" y="149"/>
                    </a:lnTo>
                    <a:lnTo>
                      <a:pt x="6" y="5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14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39" name="Freeform 940"/>
              <p:cNvSpPr>
                <a:spLocks/>
              </p:cNvSpPr>
              <p:nvPr/>
            </p:nvSpPr>
            <p:spPr bwMode="auto">
              <a:xfrm>
                <a:off x="2931" y="1664"/>
                <a:ext cx="270" cy="5"/>
              </a:xfrm>
              <a:custGeom>
                <a:avLst/>
                <a:gdLst/>
                <a:ahLst/>
                <a:cxnLst>
                  <a:cxn ang="0">
                    <a:pos x="270" y="5"/>
                  </a:cxn>
                  <a:cxn ang="0">
                    <a:pos x="268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70" y="5"/>
                  </a:cxn>
                </a:cxnLst>
                <a:rect l="0" t="0" r="r" b="b"/>
                <a:pathLst>
                  <a:path w="270" h="5">
                    <a:moveTo>
                      <a:pt x="270" y="5"/>
                    </a:moveTo>
                    <a:lnTo>
                      <a:pt x="268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70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0" name="Rectangle 941"/>
              <p:cNvSpPr>
                <a:spLocks noChangeArrowheads="1"/>
              </p:cNvSpPr>
              <p:nvPr/>
            </p:nvSpPr>
            <p:spPr bwMode="auto">
              <a:xfrm>
                <a:off x="2927" y="1857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" name="Rectangle 942"/>
              <p:cNvSpPr>
                <a:spLocks noChangeArrowheads="1"/>
              </p:cNvSpPr>
              <p:nvPr/>
            </p:nvSpPr>
            <p:spPr bwMode="auto">
              <a:xfrm>
                <a:off x="3201" y="1857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" name="Freeform 943"/>
              <p:cNvSpPr>
                <a:spLocks/>
              </p:cNvSpPr>
              <p:nvPr/>
            </p:nvSpPr>
            <p:spPr bwMode="auto">
              <a:xfrm>
                <a:off x="2927" y="2071"/>
                <a:ext cx="278" cy="8"/>
              </a:xfrm>
              <a:custGeom>
                <a:avLst/>
                <a:gdLst/>
                <a:ahLst/>
                <a:cxnLst>
                  <a:cxn ang="0">
                    <a:pos x="278" y="4"/>
                  </a:cxn>
                  <a:cxn ang="0">
                    <a:pos x="278" y="0"/>
                  </a:cxn>
                  <a:cxn ang="0">
                    <a:pos x="274" y="0"/>
                  </a:cxn>
                  <a:cxn ang="0">
                    <a:pos x="274" y="4"/>
                  </a:cxn>
                  <a:cxn ang="0">
                    <a:pos x="250" y="4"/>
                  </a:cxn>
                  <a:cxn ang="0">
                    <a:pos x="248" y="6"/>
                  </a:cxn>
                  <a:cxn ang="0">
                    <a:pos x="30" y="6"/>
                  </a:cxn>
                  <a:cxn ang="0">
                    <a:pos x="28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275" y="8"/>
                  </a:cxn>
                  <a:cxn ang="0">
                    <a:pos x="277" y="7"/>
                  </a:cxn>
                  <a:cxn ang="0">
                    <a:pos x="278" y="6"/>
                  </a:cxn>
                  <a:cxn ang="0">
                    <a:pos x="278" y="4"/>
                  </a:cxn>
                </a:cxnLst>
                <a:rect l="0" t="0" r="r" b="b"/>
                <a:pathLst>
                  <a:path w="278" h="8">
                    <a:moveTo>
                      <a:pt x="278" y="4"/>
                    </a:moveTo>
                    <a:lnTo>
                      <a:pt x="278" y="0"/>
                    </a:lnTo>
                    <a:lnTo>
                      <a:pt x="274" y="0"/>
                    </a:lnTo>
                    <a:lnTo>
                      <a:pt x="274" y="4"/>
                    </a:lnTo>
                    <a:lnTo>
                      <a:pt x="250" y="4"/>
                    </a:lnTo>
                    <a:lnTo>
                      <a:pt x="248" y="6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275" y="8"/>
                    </a:lnTo>
                    <a:lnTo>
                      <a:pt x="277" y="7"/>
                    </a:lnTo>
                    <a:lnTo>
                      <a:pt x="278" y="6"/>
                    </a:lnTo>
                    <a:lnTo>
                      <a:pt x="278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" name="Rectangle 944"/>
              <p:cNvSpPr>
                <a:spLocks noChangeArrowheads="1"/>
              </p:cNvSpPr>
              <p:nvPr/>
            </p:nvSpPr>
            <p:spPr bwMode="auto">
              <a:xfrm>
                <a:off x="3201" y="1964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" name="Rectangle 945"/>
              <p:cNvSpPr>
                <a:spLocks noChangeArrowheads="1"/>
              </p:cNvSpPr>
              <p:nvPr/>
            </p:nvSpPr>
            <p:spPr bwMode="auto">
              <a:xfrm>
                <a:off x="2927" y="1964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" name="Rectangle 946"/>
              <p:cNvSpPr>
                <a:spLocks noChangeArrowheads="1"/>
              </p:cNvSpPr>
              <p:nvPr/>
            </p:nvSpPr>
            <p:spPr bwMode="auto">
              <a:xfrm>
                <a:off x="2931" y="1968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" name="Rectangle 947"/>
              <p:cNvSpPr>
                <a:spLocks noChangeArrowheads="1"/>
              </p:cNvSpPr>
              <p:nvPr/>
            </p:nvSpPr>
            <p:spPr bwMode="auto">
              <a:xfrm>
                <a:off x="3196" y="1968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" name="Rectangle 948"/>
              <p:cNvSpPr>
                <a:spLocks noChangeArrowheads="1"/>
              </p:cNvSpPr>
              <p:nvPr/>
            </p:nvSpPr>
            <p:spPr bwMode="auto">
              <a:xfrm>
                <a:off x="2931" y="1861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" name="Freeform 949"/>
              <p:cNvSpPr>
                <a:spLocks/>
              </p:cNvSpPr>
              <p:nvPr/>
            </p:nvSpPr>
            <p:spPr bwMode="auto">
              <a:xfrm>
                <a:off x="2931" y="1669"/>
                <a:ext cx="270" cy="18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65" y="4"/>
                  </a:cxn>
                  <a:cxn ang="0">
                    <a:pos x="265" y="183"/>
                  </a:cxn>
                  <a:cxn ang="0">
                    <a:pos x="267" y="183"/>
                  </a:cxn>
                  <a:cxn ang="0">
                    <a:pos x="267" y="143"/>
                  </a:cxn>
                  <a:cxn ang="0">
                    <a:pos x="270" y="143"/>
                  </a:cxn>
                  <a:cxn ang="0">
                    <a:pos x="270" y="0"/>
                  </a:cxn>
                  <a:cxn ang="0">
                    <a:pos x="0" y="0"/>
                  </a:cxn>
                  <a:cxn ang="0">
                    <a:pos x="0" y="183"/>
                  </a:cxn>
                  <a:cxn ang="0">
                    <a:pos x="5" y="183"/>
                  </a:cxn>
                  <a:cxn ang="0">
                    <a:pos x="5" y="4"/>
                  </a:cxn>
                </a:cxnLst>
                <a:rect l="0" t="0" r="r" b="b"/>
                <a:pathLst>
                  <a:path w="270" h="183">
                    <a:moveTo>
                      <a:pt x="5" y="4"/>
                    </a:moveTo>
                    <a:lnTo>
                      <a:pt x="265" y="4"/>
                    </a:lnTo>
                    <a:lnTo>
                      <a:pt x="265" y="183"/>
                    </a:lnTo>
                    <a:lnTo>
                      <a:pt x="267" y="183"/>
                    </a:lnTo>
                    <a:lnTo>
                      <a:pt x="267" y="143"/>
                    </a:lnTo>
                    <a:lnTo>
                      <a:pt x="270" y="143"/>
                    </a:lnTo>
                    <a:lnTo>
                      <a:pt x="270" y="0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5" y="183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" name="Rectangle 950"/>
              <p:cNvSpPr>
                <a:spLocks noChangeArrowheads="1"/>
              </p:cNvSpPr>
              <p:nvPr/>
            </p:nvSpPr>
            <p:spPr bwMode="auto">
              <a:xfrm>
                <a:off x="3196" y="1861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" name="Freeform 951"/>
              <p:cNvSpPr>
                <a:spLocks/>
              </p:cNvSpPr>
              <p:nvPr/>
            </p:nvSpPr>
            <p:spPr bwMode="auto">
              <a:xfrm>
                <a:off x="3196" y="1852"/>
                <a:ext cx="5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" name="Rectangle 952"/>
              <p:cNvSpPr>
                <a:spLocks noChangeArrowheads="1"/>
              </p:cNvSpPr>
              <p:nvPr/>
            </p:nvSpPr>
            <p:spPr bwMode="auto">
              <a:xfrm>
                <a:off x="2931" y="1852"/>
                <a:ext cx="5" cy="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" name="Rectangle 953"/>
              <p:cNvSpPr>
                <a:spLocks noChangeArrowheads="1"/>
              </p:cNvSpPr>
              <p:nvPr/>
            </p:nvSpPr>
            <p:spPr bwMode="auto">
              <a:xfrm>
                <a:off x="3134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" name="Rectangle 954"/>
              <p:cNvSpPr>
                <a:spLocks noChangeArrowheads="1"/>
              </p:cNvSpPr>
              <p:nvPr/>
            </p:nvSpPr>
            <p:spPr bwMode="auto">
              <a:xfrm>
                <a:off x="3177" y="2071"/>
                <a:ext cx="2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" name="Rectangle 955"/>
              <p:cNvSpPr>
                <a:spLocks noChangeArrowheads="1"/>
              </p:cNvSpPr>
              <p:nvPr/>
            </p:nvSpPr>
            <p:spPr bwMode="auto">
              <a:xfrm>
                <a:off x="3047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" name="Freeform 956"/>
              <p:cNvSpPr>
                <a:spLocks/>
              </p:cNvSpPr>
              <p:nvPr/>
            </p:nvSpPr>
            <p:spPr bwMode="auto">
              <a:xfrm>
                <a:off x="2931" y="2071"/>
                <a:ext cx="24" cy="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4" y="4"/>
                  </a:cxn>
                  <a:cxn ang="0">
                    <a:pos x="24" y="3"/>
                  </a:cxn>
                  <a:cxn ang="0">
                    <a:pos x="24" y="0"/>
                  </a:cxn>
                </a:cxnLst>
                <a:rect l="0" t="0" r="r" b="b"/>
                <a:pathLst>
                  <a:path w="24" h="4">
                    <a:moveTo>
                      <a:pt x="2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" name="Rectangle 957"/>
              <p:cNvSpPr>
                <a:spLocks noChangeArrowheads="1"/>
              </p:cNvSpPr>
              <p:nvPr/>
            </p:nvSpPr>
            <p:spPr bwMode="auto">
              <a:xfrm>
                <a:off x="3004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" name="Rectangle 958"/>
              <p:cNvSpPr>
                <a:spLocks noChangeArrowheads="1"/>
              </p:cNvSpPr>
              <p:nvPr/>
            </p:nvSpPr>
            <p:spPr bwMode="auto">
              <a:xfrm>
                <a:off x="2961" y="2071"/>
                <a:ext cx="37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" name="Rectangle 959"/>
              <p:cNvSpPr>
                <a:spLocks noChangeArrowheads="1"/>
              </p:cNvSpPr>
              <p:nvPr/>
            </p:nvSpPr>
            <p:spPr bwMode="auto">
              <a:xfrm>
                <a:off x="3091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" name="Rectangle 960"/>
              <p:cNvSpPr>
                <a:spLocks noChangeArrowheads="1"/>
              </p:cNvSpPr>
              <p:nvPr/>
            </p:nvSpPr>
            <p:spPr bwMode="auto">
              <a:xfrm>
                <a:off x="2931" y="1964"/>
                <a:ext cx="5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" name="Rectangle 961"/>
              <p:cNvSpPr>
                <a:spLocks noChangeArrowheads="1"/>
              </p:cNvSpPr>
              <p:nvPr/>
            </p:nvSpPr>
            <p:spPr bwMode="auto">
              <a:xfrm>
                <a:off x="3196" y="1964"/>
                <a:ext cx="5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" name="Freeform 962"/>
              <p:cNvSpPr>
                <a:spLocks/>
              </p:cNvSpPr>
              <p:nvPr/>
            </p:nvSpPr>
            <p:spPr bwMode="auto">
              <a:xfrm>
                <a:off x="2955" y="1692"/>
                <a:ext cx="46" cy="67"/>
              </a:xfrm>
              <a:custGeom>
                <a:avLst/>
                <a:gdLst/>
                <a:ahLst/>
                <a:cxnLst>
                  <a:cxn ang="0">
                    <a:pos x="2" y="67"/>
                  </a:cxn>
                  <a:cxn ang="0">
                    <a:pos x="46" y="67"/>
                  </a:cxn>
                  <a:cxn ang="0">
                    <a:pos x="43" y="64"/>
                  </a:cxn>
                  <a:cxn ang="0">
                    <a:pos x="43" y="61"/>
                  </a:cxn>
                  <a:cxn ang="0">
                    <a:pos x="6" y="61"/>
                  </a:cxn>
                  <a:cxn ang="0">
                    <a:pos x="6" y="6"/>
                  </a:cxn>
                  <a:cxn ang="0">
                    <a:pos x="43" y="6"/>
                  </a:cxn>
                  <a:cxn ang="0">
                    <a:pos x="43" y="3"/>
                  </a:cxn>
                  <a:cxn ang="0">
                    <a:pos x="4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</a:cxnLst>
                <a:rect l="0" t="0" r="r" b="b"/>
                <a:pathLst>
                  <a:path w="46" h="67">
                    <a:moveTo>
                      <a:pt x="2" y="67"/>
                    </a:moveTo>
                    <a:lnTo>
                      <a:pt x="46" y="67"/>
                    </a:lnTo>
                    <a:lnTo>
                      <a:pt x="43" y="64"/>
                    </a:lnTo>
                    <a:lnTo>
                      <a:pt x="43" y="61"/>
                    </a:lnTo>
                    <a:lnTo>
                      <a:pt x="6" y="61"/>
                    </a:lnTo>
                    <a:lnTo>
                      <a:pt x="6" y="6"/>
                    </a:lnTo>
                    <a:lnTo>
                      <a:pt x="43" y="6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4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" name="Freeform 963"/>
              <p:cNvSpPr>
                <a:spLocks/>
              </p:cNvSpPr>
              <p:nvPr/>
            </p:nvSpPr>
            <p:spPr bwMode="auto">
              <a:xfrm>
                <a:off x="3001" y="1692"/>
                <a:ext cx="4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6"/>
                  </a:cxn>
                  <a:cxn ang="0">
                    <a:pos x="41" y="6"/>
                  </a:cxn>
                  <a:cxn ang="0">
                    <a:pos x="41" y="3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</a:cxnLst>
                <a:rect l="0" t="0" r="r" b="b"/>
                <a:pathLst>
                  <a:path w="43" h="6">
                    <a:moveTo>
                      <a:pt x="3" y="3"/>
                    </a:moveTo>
                    <a:lnTo>
                      <a:pt x="3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" name="Freeform 964"/>
              <p:cNvSpPr>
                <a:spLocks/>
              </p:cNvSpPr>
              <p:nvPr/>
            </p:nvSpPr>
            <p:spPr bwMode="auto">
              <a:xfrm>
                <a:off x="3001" y="1753"/>
                <a:ext cx="43" cy="6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3"/>
                  </a:cxn>
                </a:cxnLst>
                <a:rect l="0" t="0" r="r" b="b"/>
                <a:pathLst>
                  <a:path w="43" h="6">
                    <a:moveTo>
                      <a:pt x="41" y="3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" name="Freeform 965"/>
              <p:cNvSpPr>
                <a:spLocks/>
              </p:cNvSpPr>
              <p:nvPr/>
            </p:nvSpPr>
            <p:spPr bwMode="auto">
              <a:xfrm>
                <a:off x="2998" y="1692"/>
                <a:ext cx="6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3" y="67"/>
                  </a:cxn>
                  <a:cxn ang="0">
                    <a:pos x="4" y="67"/>
                  </a:cxn>
                  <a:cxn ang="0">
                    <a:pos x="6" y="64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6" h="67">
                    <a:moveTo>
                      <a:pt x="0" y="3"/>
                    </a:moveTo>
                    <a:lnTo>
                      <a:pt x="0" y="64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6" y="64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" name="Freeform 966"/>
              <p:cNvSpPr>
                <a:spLocks/>
              </p:cNvSpPr>
              <p:nvPr/>
            </p:nvSpPr>
            <p:spPr bwMode="auto">
              <a:xfrm>
                <a:off x="3044" y="1753"/>
                <a:ext cx="43" cy="6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3"/>
                  </a:cxn>
                </a:cxnLst>
                <a:rect l="0" t="0" r="r" b="b"/>
                <a:pathLst>
                  <a:path w="43" h="6">
                    <a:moveTo>
                      <a:pt x="41" y="3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" name="Freeform 967"/>
              <p:cNvSpPr>
                <a:spLocks/>
              </p:cNvSpPr>
              <p:nvPr/>
            </p:nvSpPr>
            <p:spPr bwMode="auto">
              <a:xfrm>
                <a:off x="3044" y="1692"/>
                <a:ext cx="4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6"/>
                  </a:cxn>
                  <a:cxn ang="0">
                    <a:pos x="41" y="6"/>
                  </a:cxn>
                  <a:cxn ang="0">
                    <a:pos x="41" y="3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</a:cxnLst>
                <a:rect l="0" t="0" r="r" b="b"/>
                <a:pathLst>
                  <a:path w="43" h="6">
                    <a:moveTo>
                      <a:pt x="3" y="3"/>
                    </a:moveTo>
                    <a:lnTo>
                      <a:pt x="3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" name="Freeform 968"/>
              <p:cNvSpPr>
                <a:spLocks/>
              </p:cNvSpPr>
              <p:nvPr/>
            </p:nvSpPr>
            <p:spPr bwMode="auto">
              <a:xfrm>
                <a:off x="3042" y="1692"/>
                <a:ext cx="5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5" y="65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67">
                    <a:moveTo>
                      <a:pt x="0" y="3"/>
                    </a:moveTo>
                    <a:lnTo>
                      <a:pt x="0" y="64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5" y="65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" name="Freeform 969"/>
              <p:cNvSpPr>
                <a:spLocks/>
              </p:cNvSpPr>
              <p:nvPr/>
            </p:nvSpPr>
            <p:spPr bwMode="auto">
              <a:xfrm>
                <a:off x="3087" y="1692"/>
                <a:ext cx="4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6"/>
                  </a:cxn>
                  <a:cxn ang="0">
                    <a:pos x="42" y="6"/>
                  </a:cxn>
                  <a:cxn ang="0">
                    <a:pos x="42" y="3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4" y="2"/>
                  </a:cxn>
                  <a:cxn ang="0">
                    <a:pos x="4" y="3"/>
                  </a:cxn>
                </a:cxnLst>
                <a:rect l="0" t="0" r="r" b="b"/>
                <a:pathLst>
                  <a:path w="44" h="6">
                    <a:moveTo>
                      <a:pt x="4" y="3"/>
                    </a:moveTo>
                    <a:lnTo>
                      <a:pt x="4" y="6"/>
                    </a:lnTo>
                    <a:lnTo>
                      <a:pt x="42" y="6"/>
                    </a:lnTo>
                    <a:lnTo>
                      <a:pt x="42" y="3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9" name="Freeform 970"/>
              <p:cNvSpPr>
                <a:spLocks/>
              </p:cNvSpPr>
              <p:nvPr/>
            </p:nvSpPr>
            <p:spPr bwMode="auto">
              <a:xfrm>
                <a:off x="3087" y="1753"/>
                <a:ext cx="44" cy="6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44" y="6"/>
                  </a:cxn>
                  <a:cxn ang="0">
                    <a:pos x="42" y="3"/>
                  </a:cxn>
                </a:cxnLst>
                <a:rect l="0" t="0" r="r" b="b"/>
                <a:pathLst>
                  <a:path w="44" h="6">
                    <a:moveTo>
                      <a:pt x="42" y="3"/>
                    </a:moveTo>
                    <a:lnTo>
                      <a:pt x="42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44" y="6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0" name="Freeform 971"/>
              <p:cNvSpPr>
                <a:spLocks/>
              </p:cNvSpPr>
              <p:nvPr/>
            </p:nvSpPr>
            <p:spPr bwMode="auto">
              <a:xfrm>
                <a:off x="3085" y="1692"/>
                <a:ext cx="6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5" y="67"/>
                  </a:cxn>
                  <a:cxn ang="0">
                    <a:pos x="6" y="65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6" h="67">
                    <a:moveTo>
                      <a:pt x="0" y="3"/>
                    </a:moveTo>
                    <a:lnTo>
                      <a:pt x="0" y="64"/>
                    </a:lnTo>
                    <a:lnTo>
                      <a:pt x="2" y="67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1" name="Freeform 972"/>
              <p:cNvSpPr>
                <a:spLocks/>
              </p:cNvSpPr>
              <p:nvPr/>
            </p:nvSpPr>
            <p:spPr bwMode="auto">
              <a:xfrm>
                <a:off x="3131" y="1692"/>
                <a:ext cx="46" cy="6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6"/>
                  </a:cxn>
                  <a:cxn ang="0">
                    <a:pos x="41" y="6"/>
                  </a:cxn>
                  <a:cxn ang="0">
                    <a:pos x="41" y="61"/>
                  </a:cxn>
                  <a:cxn ang="0">
                    <a:pos x="3" y="61"/>
                  </a:cxn>
                  <a:cxn ang="0">
                    <a:pos x="3" y="65"/>
                  </a:cxn>
                  <a:cxn ang="0">
                    <a:pos x="2" y="67"/>
                  </a:cxn>
                  <a:cxn ang="0">
                    <a:pos x="0" y="67"/>
                  </a:cxn>
                  <a:cxn ang="0">
                    <a:pos x="45" y="67"/>
                  </a:cxn>
                  <a:cxn ang="0">
                    <a:pos x="46" y="65"/>
                  </a:cxn>
                  <a:cxn ang="0">
                    <a:pos x="46" y="2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</a:cxnLst>
                <a:rect l="0" t="0" r="r" b="b"/>
                <a:pathLst>
                  <a:path w="46" h="67">
                    <a:moveTo>
                      <a:pt x="3" y="3"/>
                    </a:moveTo>
                    <a:lnTo>
                      <a:pt x="3" y="6"/>
                    </a:lnTo>
                    <a:lnTo>
                      <a:pt x="41" y="6"/>
                    </a:lnTo>
                    <a:lnTo>
                      <a:pt x="41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45" y="67"/>
                    </a:lnTo>
                    <a:lnTo>
                      <a:pt x="46" y="65"/>
                    </a:lnTo>
                    <a:lnTo>
                      <a:pt x="46" y="2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2" name="Freeform 973"/>
              <p:cNvSpPr>
                <a:spLocks/>
              </p:cNvSpPr>
              <p:nvPr/>
            </p:nvSpPr>
            <p:spPr bwMode="auto">
              <a:xfrm>
                <a:off x="3129" y="1692"/>
                <a:ext cx="5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5" y="65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67">
                    <a:moveTo>
                      <a:pt x="0" y="3"/>
                    </a:moveTo>
                    <a:lnTo>
                      <a:pt x="0" y="64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5" y="65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3" name="Freeform 974"/>
              <p:cNvSpPr>
                <a:spLocks/>
              </p:cNvSpPr>
              <p:nvPr/>
            </p:nvSpPr>
            <p:spPr bwMode="auto">
              <a:xfrm>
                <a:off x="2955" y="1772"/>
                <a:ext cx="46" cy="67"/>
              </a:xfrm>
              <a:custGeom>
                <a:avLst/>
                <a:gdLst/>
                <a:ahLst/>
                <a:cxnLst>
                  <a:cxn ang="0">
                    <a:pos x="2" y="67"/>
                  </a:cxn>
                  <a:cxn ang="0">
                    <a:pos x="46" y="67"/>
                  </a:cxn>
                  <a:cxn ang="0">
                    <a:pos x="45" y="67"/>
                  </a:cxn>
                  <a:cxn ang="0">
                    <a:pos x="43" y="66"/>
                  </a:cxn>
                  <a:cxn ang="0">
                    <a:pos x="43" y="61"/>
                  </a:cxn>
                  <a:cxn ang="0">
                    <a:pos x="6" y="61"/>
                  </a:cxn>
                  <a:cxn ang="0">
                    <a:pos x="6" y="5"/>
                  </a:cxn>
                  <a:cxn ang="0">
                    <a:pos x="43" y="5"/>
                  </a:cxn>
                  <a:cxn ang="0">
                    <a:pos x="43" y="2"/>
                  </a:cxn>
                  <a:cxn ang="0">
                    <a:pos x="4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2" y="67"/>
                  </a:cxn>
                </a:cxnLst>
                <a:rect l="0" t="0" r="r" b="b"/>
                <a:pathLst>
                  <a:path w="46" h="67">
                    <a:moveTo>
                      <a:pt x="2" y="67"/>
                    </a:moveTo>
                    <a:lnTo>
                      <a:pt x="46" y="67"/>
                    </a:lnTo>
                    <a:lnTo>
                      <a:pt x="45" y="67"/>
                    </a:lnTo>
                    <a:lnTo>
                      <a:pt x="43" y="66"/>
                    </a:lnTo>
                    <a:lnTo>
                      <a:pt x="43" y="61"/>
                    </a:lnTo>
                    <a:lnTo>
                      <a:pt x="6" y="61"/>
                    </a:lnTo>
                    <a:lnTo>
                      <a:pt x="6" y="5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1" y="67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4" name="Freeform 975"/>
              <p:cNvSpPr>
                <a:spLocks/>
              </p:cNvSpPr>
              <p:nvPr/>
            </p:nvSpPr>
            <p:spPr bwMode="auto">
              <a:xfrm>
                <a:off x="3001" y="1772"/>
                <a:ext cx="4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43" h="5">
                    <a:moveTo>
                      <a:pt x="3" y="2"/>
                    </a:moveTo>
                    <a:lnTo>
                      <a:pt x="3" y="5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5" name="Freeform 976"/>
              <p:cNvSpPr>
                <a:spLocks/>
              </p:cNvSpPr>
              <p:nvPr/>
            </p:nvSpPr>
            <p:spPr bwMode="auto">
              <a:xfrm>
                <a:off x="3001" y="1833"/>
                <a:ext cx="43" cy="6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2" y="6"/>
                  </a:cxn>
                  <a:cxn ang="0">
                    <a:pos x="41" y="5"/>
                  </a:cxn>
                  <a:cxn ang="0">
                    <a:pos x="41" y="2"/>
                  </a:cxn>
                </a:cxnLst>
                <a:rect l="0" t="0" r="r" b="b"/>
                <a:pathLst>
                  <a:path w="43" h="6">
                    <a:moveTo>
                      <a:pt x="41" y="2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5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6" name="Freeform 977"/>
              <p:cNvSpPr>
                <a:spLocks/>
              </p:cNvSpPr>
              <p:nvPr/>
            </p:nvSpPr>
            <p:spPr bwMode="auto">
              <a:xfrm>
                <a:off x="2998" y="1772"/>
                <a:ext cx="6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6" y="65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67">
                    <a:moveTo>
                      <a:pt x="0" y="2"/>
                    </a:moveTo>
                    <a:lnTo>
                      <a:pt x="0" y="66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6" y="6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7" name="Freeform 978"/>
              <p:cNvSpPr>
                <a:spLocks/>
              </p:cNvSpPr>
              <p:nvPr/>
            </p:nvSpPr>
            <p:spPr bwMode="auto">
              <a:xfrm>
                <a:off x="3044" y="1833"/>
                <a:ext cx="43" cy="6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2" y="6"/>
                  </a:cxn>
                  <a:cxn ang="0">
                    <a:pos x="41" y="5"/>
                  </a:cxn>
                  <a:cxn ang="0">
                    <a:pos x="41" y="2"/>
                  </a:cxn>
                </a:cxnLst>
                <a:rect l="0" t="0" r="r" b="b"/>
                <a:pathLst>
                  <a:path w="43" h="6">
                    <a:moveTo>
                      <a:pt x="41" y="2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5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8" name="Freeform 979"/>
              <p:cNvSpPr>
                <a:spLocks/>
              </p:cNvSpPr>
              <p:nvPr/>
            </p:nvSpPr>
            <p:spPr bwMode="auto">
              <a:xfrm>
                <a:off x="3044" y="1772"/>
                <a:ext cx="4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</a:cxnLst>
                <a:rect l="0" t="0" r="r" b="b"/>
                <a:pathLst>
                  <a:path w="43" h="5">
                    <a:moveTo>
                      <a:pt x="3" y="2"/>
                    </a:moveTo>
                    <a:lnTo>
                      <a:pt x="3" y="5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9" name="Freeform 980"/>
              <p:cNvSpPr>
                <a:spLocks/>
              </p:cNvSpPr>
              <p:nvPr/>
            </p:nvSpPr>
            <p:spPr bwMode="auto">
              <a:xfrm>
                <a:off x="3042" y="1772"/>
                <a:ext cx="5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4" y="67"/>
                  </a:cxn>
                  <a:cxn ang="0">
                    <a:pos x="5" y="66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67">
                    <a:moveTo>
                      <a:pt x="0" y="2"/>
                    </a:moveTo>
                    <a:lnTo>
                      <a:pt x="0" y="66"/>
                    </a:lnTo>
                    <a:lnTo>
                      <a:pt x="1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0" name="Freeform 981"/>
              <p:cNvSpPr>
                <a:spLocks/>
              </p:cNvSpPr>
              <p:nvPr/>
            </p:nvSpPr>
            <p:spPr bwMode="auto">
              <a:xfrm>
                <a:off x="3087" y="1833"/>
                <a:ext cx="44" cy="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42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44" y="6"/>
                  </a:cxn>
                  <a:cxn ang="0">
                    <a:pos x="43" y="6"/>
                  </a:cxn>
                  <a:cxn ang="0">
                    <a:pos x="42" y="5"/>
                  </a:cxn>
                  <a:cxn ang="0">
                    <a:pos x="42" y="2"/>
                  </a:cxn>
                </a:cxnLst>
                <a:rect l="0" t="0" r="r" b="b"/>
                <a:pathLst>
                  <a:path w="44" h="6">
                    <a:moveTo>
                      <a:pt x="42" y="2"/>
                    </a:moveTo>
                    <a:lnTo>
                      <a:pt x="42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2" y="5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1" name="Freeform 982"/>
              <p:cNvSpPr>
                <a:spLocks/>
              </p:cNvSpPr>
              <p:nvPr/>
            </p:nvSpPr>
            <p:spPr bwMode="auto">
              <a:xfrm>
                <a:off x="3087" y="1772"/>
                <a:ext cx="4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5"/>
                  </a:cxn>
                  <a:cxn ang="0">
                    <a:pos x="42" y="5"/>
                  </a:cxn>
                  <a:cxn ang="0">
                    <a:pos x="42" y="2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4" y="2"/>
                  </a:cxn>
                </a:cxnLst>
                <a:rect l="0" t="0" r="r" b="b"/>
                <a:pathLst>
                  <a:path w="44" h="5">
                    <a:moveTo>
                      <a:pt x="4" y="2"/>
                    </a:moveTo>
                    <a:lnTo>
                      <a:pt x="4" y="5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2" name="Freeform 983"/>
              <p:cNvSpPr>
                <a:spLocks/>
              </p:cNvSpPr>
              <p:nvPr/>
            </p:nvSpPr>
            <p:spPr bwMode="auto">
              <a:xfrm>
                <a:off x="3085" y="1772"/>
                <a:ext cx="6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5" y="67"/>
                  </a:cxn>
                  <a:cxn ang="0">
                    <a:pos x="6" y="66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67">
                    <a:moveTo>
                      <a:pt x="0" y="2"/>
                    </a:moveTo>
                    <a:lnTo>
                      <a:pt x="0" y="66"/>
                    </a:lnTo>
                    <a:lnTo>
                      <a:pt x="1" y="67"/>
                    </a:lnTo>
                    <a:lnTo>
                      <a:pt x="5" y="67"/>
                    </a:lnTo>
                    <a:lnTo>
                      <a:pt x="6" y="66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3" name="Freeform 984"/>
              <p:cNvSpPr>
                <a:spLocks/>
              </p:cNvSpPr>
              <p:nvPr/>
            </p:nvSpPr>
            <p:spPr bwMode="auto">
              <a:xfrm>
                <a:off x="3131" y="1772"/>
                <a:ext cx="46" cy="6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41" y="5"/>
                  </a:cxn>
                  <a:cxn ang="0">
                    <a:pos x="41" y="61"/>
                  </a:cxn>
                  <a:cxn ang="0">
                    <a:pos x="3" y="61"/>
                  </a:cxn>
                  <a:cxn ang="0">
                    <a:pos x="3" y="66"/>
                  </a:cxn>
                  <a:cxn ang="0">
                    <a:pos x="2" y="67"/>
                  </a:cxn>
                  <a:cxn ang="0">
                    <a:pos x="0" y="67"/>
                  </a:cxn>
                  <a:cxn ang="0">
                    <a:pos x="45" y="67"/>
                  </a:cxn>
                  <a:cxn ang="0">
                    <a:pos x="46" y="66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</a:cxnLst>
                <a:rect l="0" t="0" r="r" b="b"/>
                <a:pathLst>
                  <a:path w="46" h="67">
                    <a:moveTo>
                      <a:pt x="3" y="2"/>
                    </a:moveTo>
                    <a:lnTo>
                      <a:pt x="3" y="5"/>
                    </a:lnTo>
                    <a:lnTo>
                      <a:pt x="41" y="5"/>
                    </a:lnTo>
                    <a:lnTo>
                      <a:pt x="41" y="61"/>
                    </a:lnTo>
                    <a:lnTo>
                      <a:pt x="3" y="61"/>
                    </a:lnTo>
                    <a:lnTo>
                      <a:pt x="3" y="66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45" y="67"/>
                    </a:lnTo>
                    <a:lnTo>
                      <a:pt x="46" y="66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4" name="Freeform 985"/>
              <p:cNvSpPr>
                <a:spLocks/>
              </p:cNvSpPr>
              <p:nvPr/>
            </p:nvSpPr>
            <p:spPr bwMode="auto">
              <a:xfrm>
                <a:off x="3129" y="1772"/>
                <a:ext cx="5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4" y="67"/>
                  </a:cxn>
                  <a:cxn ang="0">
                    <a:pos x="5" y="66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67">
                    <a:moveTo>
                      <a:pt x="0" y="2"/>
                    </a:moveTo>
                    <a:lnTo>
                      <a:pt x="0" y="66"/>
                    </a:lnTo>
                    <a:lnTo>
                      <a:pt x="1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5" name="Freeform 986"/>
              <p:cNvSpPr>
                <a:spLocks/>
              </p:cNvSpPr>
              <p:nvPr/>
            </p:nvSpPr>
            <p:spPr bwMode="auto">
              <a:xfrm>
                <a:off x="2955" y="1851"/>
                <a:ext cx="46" cy="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45" y="1"/>
                  </a:cxn>
                  <a:cxn ang="0">
                    <a:pos x="45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1">
                    <a:moveTo>
                      <a:pt x="46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6" name="Freeform 987"/>
              <p:cNvSpPr>
                <a:spLocks/>
              </p:cNvSpPr>
              <p:nvPr/>
            </p:nvSpPr>
            <p:spPr bwMode="auto">
              <a:xfrm>
                <a:off x="2955" y="1861"/>
                <a:ext cx="46" cy="57"/>
              </a:xfrm>
              <a:custGeom>
                <a:avLst/>
                <a:gdLst/>
                <a:ahLst/>
                <a:cxnLst>
                  <a:cxn ang="0">
                    <a:pos x="43" y="55"/>
                  </a:cxn>
                  <a:cxn ang="0">
                    <a:pos x="43" y="51"/>
                  </a:cxn>
                  <a:cxn ang="0">
                    <a:pos x="6" y="5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46" y="57"/>
                  </a:cxn>
                  <a:cxn ang="0">
                    <a:pos x="43" y="55"/>
                  </a:cxn>
                </a:cxnLst>
                <a:rect l="0" t="0" r="r" b="b"/>
                <a:pathLst>
                  <a:path w="46" h="57">
                    <a:moveTo>
                      <a:pt x="43" y="55"/>
                    </a:moveTo>
                    <a:lnTo>
                      <a:pt x="43" y="51"/>
                    </a:lnTo>
                    <a:lnTo>
                      <a:pt x="6" y="5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46" y="57"/>
                    </a:lnTo>
                    <a:lnTo>
                      <a:pt x="43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7" name="Freeform 988"/>
              <p:cNvSpPr>
                <a:spLocks/>
              </p:cNvSpPr>
              <p:nvPr/>
            </p:nvSpPr>
            <p:spPr bwMode="auto">
              <a:xfrm>
                <a:off x="2955" y="1852"/>
                <a:ext cx="43" cy="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3" y="4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4"/>
                  </a:cxn>
                </a:cxnLst>
                <a:rect l="0" t="0" r="r" b="b"/>
                <a:pathLst>
                  <a:path w="43" h="9">
                    <a:moveTo>
                      <a:pt x="6" y="4"/>
                    </a:moveTo>
                    <a:lnTo>
                      <a:pt x="43" y="4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8" name="Freeform 989"/>
              <p:cNvSpPr>
                <a:spLocks/>
              </p:cNvSpPr>
              <p:nvPr/>
            </p:nvSpPr>
            <p:spPr bwMode="auto">
              <a:xfrm>
                <a:off x="3001" y="1912"/>
                <a:ext cx="43" cy="6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4"/>
                  </a:cxn>
                </a:cxnLst>
                <a:rect l="0" t="0" r="r" b="b"/>
                <a:pathLst>
                  <a:path w="43" h="6">
                    <a:moveTo>
                      <a:pt x="41" y="4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9" name="Freeform 990"/>
              <p:cNvSpPr>
                <a:spLocks/>
              </p:cNvSpPr>
              <p:nvPr/>
            </p:nvSpPr>
            <p:spPr bwMode="auto">
              <a:xfrm>
                <a:off x="3001" y="1851"/>
                <a:ext cx="4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2" y="1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43" h="1">
                    <a:moveTo>
                      <a:pt x="2" y="1"/>
                    </a:move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0" name="Freeform 991"/>
              <p:cNvSpPr>
                <a:spLocks/>
              </p:cNvSpPr>
              <p:nvPr/>
            </p:nvSpPr>
            <p:spPr bwMode="auto">
              <a:xfrm>
                <a:off x="3003" y="1852"/>
                <a:ext cx="39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9" h="4">
                    <a:moveTo>
                      <a:pt x="1" y="4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1" name="Freeform 992"/>
              <p:cNvSpPr>
                <a:spLocks/>
              </p:cNvSpPr>
              <p:nvPr/>
            </p:nvSpPr>
            <p:spPr bwMode="auto">
              <a:xfrm>
                <a:off x="2998" y="1861"/>
                <a:ext cx="6" cy="57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5"/>
                  </a:cxn>
                </a:cxnLst>
                <a:rect l="0" t="0" r="r" b="b"/>
                <a:pathLst>
                  <a:path w="6" h="57">
                    <a:moveTo>
                      <a:pt x="6" y="55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2" name="Freeform 993"/>
              <p:cNvSpPr>
                <a:spLocks/>
              </p:cNvSpPr>
              <p:nvPr/>
            </p:nvSpPr>
            <p:spPr bwMode="auto">
              <a:xfrm>
                <a:off x="2998" y="1851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3" name="Freeform 994"/>
              <p:cNvSpPr>
                <a:spLocks/>
              </p:cNvSpPr>
              <p:nvPr/>
            </p:nvSpPr>
            <p:spPr bwMode="auto">
              <a:xfrm>
                <a:off x="2998" y="1852"/>
                <a:ext cx="6" cy="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2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4" name="Freeform 995"/>
              <p:cNvSpPr>
                <a:spLocks/>
              </p:cNvSpPr>
              <p:nvPr/>
            </p:nvSpPr>
            <p:spPr bwMode="auto">
              <a:xfrm>
                <a:off x="3044" y="1912"/>
                <a:ext cx="43" cy="6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4"/>
                  </a:cxn>
                </a:cxnLst>
                <a:rect l="0" t="0" r="r" b="b"/>
                <a:pathLst>
                  <a:path w="43" h="6">
                    <a:moveTo>
                      <a:pt x="41" y="4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5" name="Freeform 996"/>
              <p:cNvSpPr>
                <a:spLocks/>
              </p:cNvSpPr>
              <p:nvPr/>
            </p:nvSpPr>
            <p:spPr bwMode="auto">
              <a:xfrm>
                <a:off x="3044" y="1851"/>
                <a:ext cx="4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2" y="1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43" h="1">
                    <a:moveTo>
                      <a:pt x="2" y="1"/>
                    </a:move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6" name="Freeform 997"/>
              <p:cNvSpPr>
                <a:spLocks/>
              </p:cNvSpPr>
              <p:nvPr/>
            </p:nvSpPr>
            <p:spPr bwMode="auto">
              <a:xfrm>
                <a:off x="3046" y="1852"/>
                <a:ext cx="39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9" h="4">
                    <a:moveTo>
                      <a:pt x="1" y="4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7" name="Freeform 998"/>
              <p:cNvSpPr>
                <a:spLocks/>
              </p:cNvSpPr>
              <p:nvPr/>
            </p:nvSpPr>
            <p:spPr bwMode="auto">
              <a:xfrm>
                <a:off x="3042" y="185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8" name="Freeform 999"/>
              <p:cNvSpPr>
                <a:spLocks/>
              </p:cNvSpPr>
              <p:nvPr/>
            </p:nvSpPr>
            <p:spPr bwMode="auto">
              <a:xfrm>
                <a:off x="3042" y="1861"/>
                <a:ext cx="5" cy="57"/>
              </a:xfrm>
              <a:custGeom>
                <a:avLst/>
                <a:gdLst/>
                <a:ahLst/>
                <a:cxnLst>
                  <a:cxn ang="0">
                    <a:pos x="5" y="5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5" y="56"/>
                  </a:cxn>
                  <a:cxn ang="0">
                    <a:pos x="5" y="55"/>
                  </a:cxn>
                </a:cxnLst>
                <a:rect l="0" t="0" r="r" b="b"/>
                <a:pathLst>
                  <a:path w="5" h="57">
                    <a:moveTo>
                      <a:pt x="5" y="5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5" y="56"/>
                    </a:lnTo>
                    <a:lnTo>
                      <a:pt x="5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9" name="Freeform 1000"/>
              <p:cNvSpPr>
                <a:spLocks/>
              </p:cNvSpPr>
              <p:nvPr/>
            </p:nvSpPr>
            <p:spPr bwMode="auto">
              <a:xfrm>
                <a:off x="3042" y="1852"/>
                <a:ext cx="5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5" y="2"/>
                  </a:cxn>
                </a:cxnLst>
                <a:rect l="0" t="0" r="r" b="b"/>
                <a:pathLst>
                  <a:path w="5" h="9">
                    <a:moveTo>
                      <a:pt x="5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0" name="Freeform 1001"/>
              <p:cNvSpPr>
                <a:spLocks/>
              </p:cNvSpPr>
              <p:nvPr/>
            </p:nvSpPr>
            <p:spPr bwMode="auto">
              <a:xfrm>
                <a:off x="3087" y="1912"/>
                <a:ext cx="44" cy="6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42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44" y="6"/>
                  </a:cxn>
                  <a:cxn ang="0">
                    <a:pos x="42" y="4"/>
                  </a:cxn>
                </a:cxnLst>
                <a:rect l="0" t="0" r="r" b="b"/>
                <a:pathLst>
                  <a:path w="44" h="6">
                    <a:moveTo>
                      <a:pt x="42" y="4"/>
                    </a:moveTo>
                    <a:lnTo>
                      <a:pt x="42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44" y="6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1" name="Freeform 1002"/>
              <p:cNvSpPr>
                <a:spLocks/>
              </p:cNvSpPr>
              <p:nvPr/>
            </p:nvSpPr>
            <p:spPr bwMode="auto">
              <a:xfrm>
                <a:off x="3087" y="1851"/>
                <a:ext cx="44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</a:cxnLst>
                <a:rect l="0" t="0" r="r" b="b"/>
                <a:pathLst>
                  <a:path w="44" h="1">
                    <a:moveTo>
                      <a:pt x="3" y="1"/>
                    </a:moveTo>
                    <a:lnTo>
                      <a:pt x="43" y="1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2" name="Freeform 1003"/>
              <p:cNvSpPr>
                <a:spLocks/>
              </p:cNvSpPr>
              <p:nvPr/>
            </p:nvSpPr>
            <p:spPr bwMode="auto">
              <a:xfrm>
                <a:off x="3090" y="1852"/>
                <a:ext cx="39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9" h="4">
                    <a:moveTo>
                      <a:pt x="1" y="4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3" name="Freeform 1004"/>
              <p:cNvSpPr>
                <a:spLocks/>
              </p:cNvSpPr>
              <p:nvPr/>
            </p:nvSpPr>
            <p:spPr bwMode="auto">
              <a:xfrm>
                <a:off x="3085" y="1851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4" name="Freeform 1005"/>
              <p:cNvSpPr>
                <a:spLocks/>
              </p:cNvSpPr>
              <p:nvPr/>
            </p:nvSpPr>
            <p:spPr bwMode="auto">
              <a:xfrm>
                <a:off x="3085" y="1861"/>
                <a:ext cx="6" cy="57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5" y="57"/>
                  </a:cxn>
                  <a:cxn ang="0">
                    <a:pos x="6" y="56"/>
                  </a:cxn>
                  <a:cxn ang="0">
                    <a:pos x="6" y="55"/>
                  </a:cxn>
                </a:cxnLst>
                <a:rect l="0" t="0" r="r" b="b"/>
                <a:pathLst>
                  <a:path w="6" h="57">
                    <a:moveTo>
                      <a:pt x="6" y="55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5" y="57"/>
                    </a:lnTo>
                    <a:lnTo>
                      <a:pt x="6" y="56"/>
                    </a:lnTo>
                    <a:lnTo>
                      <a:pt x="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5" name="Freeform 1006"/>
              <p:cNvSpPr>
                <a:spLocks/>
              </p:cNvSpPr>
              <p:nvPr/>
            </p:nvSpPr>
            <p:spPr bwMode="auto">
              <a:xfrm>
                <a:off x="3085" y="1852"/>
                <a:ext cx="6" cy="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2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6" name="Freeform 1007"/>
              <p:cNvSpPr>
                <a:spLocks/>
              </p:cNvSpPr>
              <p:nvPr/>
            </p:nvSpPr>
            <p:spPr bwMode="auto">
              <a:xfrm>
                <a:off x="3131" y="1861"/>
                <a:ext cx="46" cy="57"/>
              </a:xfrm>
              <a:custGeom>
                <a:avLst/>
                <a:gdLst/>
                <a:ahLst/>
                <a:cxnLst>
                  <a:cxn ang="0">
                    <a:pos x="41" y="51"/>
                  </a:cxn>
                  <a:cxn ang="0">
                    <a:pos x="3" y="51"/>
                  </a:cxn>
                  <a:cxn ang="0">
                    <a:pos x="3" y="56"/>
                  </a:cxn>
                  <a:cxn ang="0">
                    <a:pos x="2" y="57"/>
                  </a:cxn>
                  <a:cxn ang="0">
                    <a:pos x="0" y="57"/>
                  </a:cxn>
                  <a:cxn ang="0">
                    <a:pos x="45" y="57"/>
                  </a:cxn>
                  <a:cxn ang="0">
                    <a:pos x="46" y="56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41" y="51"/>
                  </a:cxn>
                </a:cxnLst>
                <a:rect l="0" t="0" r="r" b="b"/>
                <a:pathLst>
                  <a:path w="46" h="57">
                    <a:moveTo>
                      <a:pt x="41" y="51"/>
                    </a:moveTo>
                    <a:lnTo>
                      <a:pt x="3" y="51"/>
                    </a:lnTo>
                    <a:lnTo>
                      <a:pt x="3" y="56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45" y="57"/>
                    </a:lnTo>
                    <a:lnTo>
                      <a:pt x="46" y="56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5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7" name="Freeform 1008"/>
              <p:cNvSpPr>
                <a:spLocks/>
              </p:cNvSpPr>
              <p:nvPr/>
            </p:nvSpPr>
            <p:spPr bwMode="auto">
              <a:xfrm>
                <a:off x="3131" y="1851"/>
                <a:ext cx="46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46" h="1">
                    <a:moveTo>
                      <a:pt x="2" y="1"/>
                    </a:moveTo>
                    <a:lnTo>
                      <a:pt x="46" y="1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8" name="Freeform 1009"/>
              <p:cNvSpPr>
                <a:spLocks/>
              </p:cNvSpPr>
              <p:nvPr/>
            </p:nvSpPr>
            <p:spPr bwMode="auto">
              <a:xfrm>
                <a:off x="3133" y="1852"/>
                <a:ext cx="44" cy="9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39" y="4"/>
                  </a:cxn>
                  <a:cxn ang="0">
                    <a:pos x="39" y="9"/>
                  </a:cxn>
                  <a:cxn ang="0">
                    <a:pos x="44" y="9"/>
                  </a:cxn>
                  <a:cxn ang="0">
                    <a:pos x="44" y="0"/>
                  </a:cxn>
                </a:cxnLst>
                <a:rect l="0" t="0" r="r" b="b"/>
                <a:pathLst>
                  <a:path w="44" h="9">
                    <a:moveTo>
                      <a:pt x="44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39" y="4"/>
                    </a:lnTo>
                    <a:lnTo>
                      <a:pt x="39" y="9"/>
                    </a:lnTo>
                    <a:lnTo>
                      <a:pt x="44" y="9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" name="Freeform 1011"/>
            <p:cNvSpPr>
              <a:spLocks/>
            </p:cNvSpPr>
            <p:nvPr/>
          </p:nvSpPr>
          <p:spPr bwMode="auto">
            <a:xfrm>
              <a:off x="4967288" y="2938463"/>
              <a:ext cx="6350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1012"/>
            <p:cNvSpPr>
              <a:spLocks/>
            </p:cNvSpPr>
            <p:nvPr/>
          </p:nvSpPr>
          <p:spPr bwMode="auto">
            <a:xfrm>
              <a:off x="4967288" y="2954338"/>
              <a:ext cx="7938" cy="90488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5"/>
                </a:cxn>
                <a:cxn ang="0">
                  <a:pos x="2" y="57"/>
                </a:cxn>
                <a:cxn ang="0">
                  <a:pos x="4" y="57"/>
                </a:cxn>
                <a:cxn ang="0">
                  <a:pos x="5" y="56"/>
                </a:cxn>
                <a:cxn ang="0">
                  <a:pos x="5" y="55"/>
                </a:cxn>
              </a:cxnLst>
              <a:rect l="0" t="0" r="r" b="b"/>
              <a:pathLst>
                <a:path w="5" h="57">
                  <a:moveTo>
                    <a:pt x="5" y="5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5" y="56"/>
                  </a:lnTo>
                  <a:lnTo>
                    <a:pt x="5" y="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1013"/>
            <p:cNvSpPr>
              <a:spLocks/>
            </p:cNvSpPr>
            <p:nvPr/>
          </p:nvSpPr>
          <p:spPr bwMode="auto">
            <a:xfrm>
              <a:off x="4967288" y="2940051"/>
              <a:ext cx="7938" cy="142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5" h="9">
                  <a:moveTo>
                    <a:pt x="0" y="2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1014"/>
            <p:cNvSpPr>
              <a:spLocks/>
            </p:cNvSpPr>
            <p:nvPr/>
          </p:nvSpPr>
          <p:spPr bwMode="auto">
            <a:xfrm>
              <a:off x="4691063" y="3065463"/>
              <a:ext cx="73025" cy="5238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43" y="5"/>
                </a:cxn>
                <a:cxn ang="0">
                  <a:pos x="43" y="2"/>
                </a:cxn>
                <a:cxn ang="0">
                  <a:pos x="4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6" y="5"/>
                </a:cxn>
              </a:cxnLst>
              <a:rect l="0" t="0" r="r" b="b"/>
              <a:pathLst>
                <a:path w="46" h="33">
                  <a:moveTo>
                    <a:pt x="6" y="5"/>
                  </a:moveTo>
                  <a:lnTo>
                    <a:pt x="43" y="5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1015"/>
            <p:cNvSpPr>
              <a:spLocks/>
            </p:cNvSpPr>
            <p:nvPr/>
          </p:nvSpPr>
          <p:spPr bwMode="auto">
            <a:xfrm>
              <a:off x="4691063" y="3124201"/>
              <a:ext cx="73025" cy="46038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3" y="24"/>
                </a:cxn>
                <a:cxn ang="0">
                  <a:pos x="6" y="2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6" y="29"/>
                </a:cxn>
                <a:cxn ang="0">
                  <a:pos x="43" y="27"/>
                </a:cxn>
              </a:cxnLst>
              <a:rect l="0" t="0" r="r" b="b"/>
              <a:pathLst>
                <a:path w="46" h="29">
                  <a:moveTo>
                    <a:pt x="43" y="27"/>
                  </a:moveTo>
                  <a:lnTo>
                    <a:pt x="43" y="24"/>
                  </a:lnTo>
                  <a:lnTo>
                    <a:pt x="6" y="2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6" y="29"/>
                  </a:lnTo>
                  <a:lnTo>
                    <a:pt x="43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Rectangle 1016"/>
            <p:cNvSpPr>
              <a:spLocks noChangeArrowheads="1"/>
            </p:cNvSpPr>
            <p:nvPr/>
          </p:nvSpPr>
          <p:spPr bwMode="auto">
            <a:xfrm>
              <a:off x="4691063" y="3117851"/>
              <a:ext cx="9525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1017"/>
            <p:cNvSpPr>
              <a:spLocks/>
            </p:cNvSpPr>
            <p:nvPr/>
          </p:nvSpPr>
          <p:spPr bwMode="auto">
            <a:xfrm>
              <a:off x="4764088" y="3065463"/>
              <a:ext cx="68263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2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</a:cxnLst>
              <a:rect l="0" t="0" r="r" b="b"/>
              <a:pathLst>
                <a:path w="43" h="5">
                  <a:moveTo>
                    <a:pt x="3" y="2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1018"/>
            <p:cNvSpPr>
              <a:spLocks/>
            </p:cNvSpPr>
            <p:nvPr/>
          </p:nvSpPr>
          <p:spPr bwMode="auto">
            <a:xfrm>
              <a:off x="4764088" y="3162301"/>
              <a:ext cx="68263" cy="7938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43" y="5"/>
                </a:cxn>
                <a:cxn ang="0">
                  <a:pos x="41" y="3"/>
                </a:cxn>
              </a:cxnLst>
              <a:rect l="0" t="0" r="r" b="b"/>
              <a:pathLst>
                <a:path w="43" h="5">
                  <a:moveTo>
                    <a:pt x="41" y="3"/>
                  </a:moveTo>
                  <a:lnTo>
                    <a:pt x="41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1019"/>
            <p:cNvSpPr>
              <a:spLocks/>
            </p:cNvSpPr>
            <p:nvPr/>
          </p:nvSpPr>
          <p:spPr bwMode="auto">
            <a:xfrm>
              <a:off x="4759325" y="3065463"/>
              <a:ext cx="9525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33">
                  <a:moveTo>
                    <a:pt x="0" y="2"/>
                  </a:moveTo>
                  <a:lnTo>
                    <a:pt x="0" y="33"/>
                  </a:lnTo>
                  <a:lnTo>
                    <a:pt x="6" y="3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4" name="Freeform 1020"/>
            <p:cNvSpPr>
              <a:spLocks/>
            </p:cNvSpPr>
            <p:nvPr/>
          </p:nvSpPr>
          <p:spPr bwMode="auto">
            <a:xfrm>
              <a:off x="4759325" y="3124201"/>
              <a:ext cx="9525" cy="46038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29"/>
                </a:cxn>
                <a:cxn ang="0">
                  <a:pos x="6" y="27"/>
                </a:cxn>
              </a:cxnLst>
              <a:rect l="0" t="0" r="r" b="b"/>
              <a:pathLst>
                <a:path w="6" h="29">
                  <a:moveTo>
                    <a:pt x="6" y="2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5" name="Rectangle 1021"/>
            <p:cNvSpPr>
              <a:spLocks noChangeArrowheads="1"/>
            </p:cNvSpPr>
            <p:nvPr/>
          </p:nvSpPr>
          <p:spPr bwMode="auto">
            <a:xfrm>
              <a:off x="4759325" y="3117851"/>
              <a:ext cx="9525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" name="Freeform 1022"/>
            <p:cNvSpPr>
              <a:spLocks/>
            </p:cNvSpPr>
            <p:nvPr/>
          </p:nvSpPr>
          <p:spPr bwMode="auto">
            <a:xfrm>
              <a:off x="4832350" y="3162301"/>
              <a:ext cx="68263" cy="7938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43" y="5"/>
                </a:cxn>
                <a:cxn ang="0">
                  <a:pos x="41" y="3"/>
                </a:cxn>
              </a:cxnLst>
              <a:rect l="0" t="0" r="r" b="b"/>
              <a:pathLst>
                <a:path w="43" h="5">
                  <a:moveTo>
                    <a:pt x="41" y="3"/>
                  </a:moveTo>
                  <a:lnTo>
                    <a:pt x="41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7" name="Freeform 1023"/>
            <p:cNvSpPr>
              <a:spLocks/>
            </p:cNvSpPr>
            <p:nvPr/>
          </p:nvSpPr>
          <p:spPr bwMode="auto">
            <a:xfrm>
              <a:off x="4832350" y="3065463"/>
              <a:ext cx="68263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2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2"/>
                </a:cxn>
              </a:cxnLst>
              <a:rect l="0" t="0" r="r" b="b"/>
              <a:pathLst>
                <a:path w="43" h="5">
                  <a:moveTo>
                    <a:pt x="3" y="2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1024"/>
            <p:cNvSpPr>
              <a:spLocks/>
            </p:cNvSpPr>
            <p:nvPr/>
          </p:nvSpPr>
          <p:spPr bwMode="auto">
            <a:xfrm>
              <a:off x="4829175" y="3065463"/>
              <a:ext cx="7938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5" y="3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33">
                  <a:moveTo>
                    <a:pt x="0" y="2"/>
                  </a:moveTo>
                  <a:lnTo>
                    <a:pt x="0" y="33"/>
                  </a:lnTo>
                  <a:lnTo>
                    <a:pt x="5" y="3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9" name="Freeform 1025"/>
            <p:cNvSpPr>
              <a:spLocks/>
            </p:cNvSpPr>
            <p:nvPr/>
          </p:nvSpPr>
          <p:spPr bwMode="auto">
            <a:xfrm>
              <a:off x="4829175" y="3124201"/>
              <a:ext cx="7938" cy="46038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9"/>
                </a:cxn>
                <a:cxn ang="0">
                  <a:pos x="5" y="28"/>
                </a:cxn>
                <a:cxn ang="0">
                  <a:pos x="5" y="27"/>
                </a:cxn>
              </a:cxnLst>
              <a:rect l="0" t="0" r="r" b="b"/>
              <a:pathLst>
                <a:path w="5" h="29">
                  <a:moveTo>
                    <a:pt x="5" y="2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5" y="28"/>
                  </a:lnTo>
                  <a:lnTo>
                    <a:pt x="5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Rectangle 1026"/>
            <p:cNvSpPr>
              <a:spLocks noChangeArrowheads="1"/>
            </p:cNvSpPr>
            <p:nvPr/>
          </p:nvSpPr>
          <p:spPr bwMode="auto">
            <a:xfrm>
              <a:off x="4829175" y="3117851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1" name="Freeform 1027"/>
            <p:cNvSpPr>
              <a:spLocks/>
            </p:cNvSpPr>
            <p:nvPr/>
          </p:nvSpPr>
          <p:spPr bwMode="auto">
            <a:xfrm>
              <a:off x="4900613" y="3065463"/>
              <a:ext cx="69850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5"/>
                </a:cxn>
                <a:cxn ang="0">
                  <a:pos x="42" y="5"/>
                </a:cxn>
                <a:cxn ang="0">
                  <a:pos x="42" y="2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2"/>
                </a:cxn>
              </a:cxnLst>
              <a:rect l="0" t="0" r="r" b="b"/>
              <a:pathLst>
                <a:path w="44" h="5">
                  <a:moveTo>
                    <a:pt x="4" y="2"/>
                  </a:moveTo>
                  <a:lnTo>
                    <a:pt x="4" y="5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2" name="Freeform 1028"/>
            <p:cNvSpPr>
              <a:spLocks/>
            </p:cNvSpPr>
            <p:nvPr/>
          </p:nvSpPr>
          <p:spPr bwMode="auto">
            <a:xfrm>
              <a:off x="4900613" y="3162301"/>
              <a:ext cx="69850" cy="79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2" y="3"/>
                </a:cxn>
              </a:cxnLst>
              <a:rect l="0" t="0" r="r" b="b"/>
              <a:pathLst>
                <a:path w="44" h="5">
                  <a:moveTo>
                    <a:pt x="42" y="3"/>
                  </a:moveTo>
                  <a:lnTo>
                    <a:pt x="42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44" y="5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3" name="Freeform 1029"/>
            <p:cNvSpPr>
              <a:spLocks/>
            </p:cNvSpPr>
            <p:nvPr/>
          </p:nvSpPr>
          <p:spPr bwMode="auto">
            <a:xfrm>
              <a:off x="4897438" y="3065463"/>
              <a:ext cx="9525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6" h="33">
                  <a:moveTo>
                    <a:pt x="0" y="2"/>
                  </a:moveTo>
                  <a:lnTo>
                    <a:pt x="0" y="33"/>
                  </a:lnTo>
                  <a:lnTo>
                    <a:pt x="6" y="33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4" name="Freeform 1030"/>
            <p:cNvSpPr>
              <a:spLocks/>
            </p:cNvSpPr>
            <p:nvPr/>
          </p:nvSpPr>
          <p:spPr bwMode="auto">
            <a:xfrm>
              <a:off x="4897438" y="3124201"/>
              <a:ext cx="9525" cy="46038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5" y="29"/>
                </a:cxn>
                <a:cxn ang="0">
                  <a:pos x="6" y="28"/>
                </a:cxn>
                <a:cxn ang="0">
                  <a:pos x="6" y="27"/>
                </a:cxn>
              </a:cxnLst>
              <a:rect l="0" t="0" r="r" b="b"/>
              <a:pathLst>
                <a:path w="6" h="29">
                  <a:moveTo>
                    <a:pt x="6" y="2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Rectangle 1031"/>
            <p:cNvSpPr>
              <a:spLocks noChangeArrowheads="1"/>
            </p:cNvSpPr>
            <p:nvPr/>
          </p:nvSpPr>
          <p:spPr bwMode="auto">
            <a:xfrm>
              <a:off x="4897438" y="3117851"/>
              <a:ext cx="9525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Freeform 1032"/>
            <p:cNvSpPr>
              <a:spLocks/>
            </p:cNvSpPr>
            <p:nvPr/>
          </p:nvSpPr>
          <p:spPr bwMode="auto">
            <a:xfrm>
              <a:off x="4970463" y="3124201"/>
              <a:ext cx="73025" cy="46038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3" y="24"/>
                </a:cxn>
                <a:cxn ang="0">
                  <a:pos x="3" y="28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5" y="29"/>
                </a:cxn>
                <a:cxn ang="0">
                  <a:pos x="46" y="28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41" y="24"/>
                </a:cxn>
              </a:cxnLst>
              <a:rect l="0" t="0" r="r" b="b"/>
              <a:pathLst>
                <a:path w="46" h="29">
                  <a:moveTo>
                    <a:pt x="41" y="24"/>
                  </a:moveTo>
                  <a:lnTo>
                    <a:pt x="3" y="24"/>
                  </a:lnTo>
                  <a:lnTo>
                    <a:pt x="3" y="28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Freeform 1033"/>
            <p:cNvSpPr>
              <a:spLocks/>
            </p:cNvSpPr>
            <p:nvPr/>
          </p:nvSpPr>
          <p:spPr bwMode="auto">
            <a:xfrm>
              <a:off x="4970463" y="3065463"/>
              <a:ext cx="73025" cy="5238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33"/>
                </a:cxn>
                <a:cxn ang="0">
                  <a:pos x="46" y="33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2"/>
                </a:cxn>
              </a:cxnLst>
              <a:rect l="0" t="0" r="r" b="b"/>
              <a:pathLst>
                <a:path w="46" h="33">
                  <a:moveTo>
                    <a:pt x="3" y="2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Rectangle 1034"/>
            <p:cNvSpPr>
              <a:spLocks noChangeArrowheads="1"/>
            </p:cNvSpPr>
            <p:nvPr/>
          </p:nvSpPr>
          <p:spPr bwMode="auto">
            <a:xfrm>
              <a:off x="5035550" y="3117851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Freeform 1035"/>
            <p:cNvSpPr>
              <a:spLocks/>
            </p:cNvSpPr>
            <p:nvPr/>
          </p:nvSpPr>
          <p:spPr bwMode="auto">
            <a:xfrm>
              <a:off x="4967288" y="3065463"/>
              <a:ext cx="7938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5" y="3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33">
                  <a:moveTo>
                    <a:pt x="0" y="2"/>
                  </a:moveTo>
                  <a:lnTo>
                    <a:pt x="0" y="33"/>
                  </a:lnTo>
                  <a:lnTo>
                    <a:pt x="5" y="3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Freeform 1036"/>
            <p:cNvSpPr>
              <a:spLocks/>
            </p:cNvSpPr>
            <p:nvPr/>
          </p:nvSpPr>
          <p:spPr bwMode="auto">
            <a:xfrm>
              <a:off x="4967288" y="3124201"/>
              <a:ext cx="7938" cy="46038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9"/>
                </a:cxn>
                <a:cxn ang="0">
                  <a:pos x="5" y="28"/>
                </a:cxn>
                <a:cxn ang="0">
                  <a:pos x="5" y="27"/>
                </a:cxn>
              </a:cxnLst>
              <a:rect l="0" t="0" r="r" b="b"/>
              <a:pathLst>
                <a:path w="5" h="29">
                  <a:moveTo>
                    <a:pt x="5" y="2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5" y="28"/>
                  </a:lnTo>
                  <a:lnTo>
                    <a:pt x="5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Rectangle 1037"/>
            <p:cNvSpPr>
              <a:spLocks noChangeArrowheads="1"/>
            </p:cNvSpPr>
            <p:nvPr/>
          </p:nvSpPr>
          <p:spPr bwMode="auto">
            <a:xfrm>
              <a:off x="4967288" y="3117851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Freeform 1038"/>
            <p:cNvSpPr>
              <a:spLocks/>
            </p:cNvSpPr>
            <p:nvPr/>
          </p:nvSpPr>
          <p:spPr bwMode="auto">
            <a:xfrm>
              <a:off x="4691063" y="3190876"/>
              <a:ext cx="73025" cy="9683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1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5"/>
                </a:cxn>
                <a:cxn ang="0">
                  <a:pos x="43" y="5"/>
                </a:cxn>
              </a:cxnLst>
              <a:rect l="0" t="0" r="r" b="b"/>
              <a:pathLst>
                <a:path w="46" h="61">
                  <a:moveTo>
                    <a:pt x="43" y="5"/>
                  </a:moveTo>
                  <a:lnTo>
                    <a:pt x="43" y="1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6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1039"/>
            <p:cNvSpPr>
              <a:spLocks/>
            </p:cNvSpPr>
            <p:nvPr/>
          </p:nvSpPr>
          <p:spPr bwMode="auto">
            <a:xfrm>
              <a:off x="4691063" y="3294063"/>
              <a:ext cx="73025" cy="31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6" y="2"/>
                </a:cxn>
                <a:cxn ang="0">
                  <a:pos x="43" y="0"/>
                </a:cxn>
              </a:cxnLst>
              <a:rect l="0" t="0" r="r" b="b"/>
              <a:pathLst>
                <a:path w="46" h="2">
                  <a:moveTo>
                    <a:pt x="4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6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1040"/>
            <p:cNvSpPr>
              <a:spLocks/>
            </p:cNvSpPr>
            <p:nvPr/>
          </p:nvSpPr>
          <p:spPr bwMode="auto">
            <a:xfrm>
              <a:off x="4691063" y="3287713"/>
              <a:ext cx="68263" cy="635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3" y="4"/>
                </a:cxn>
                <a:cxn ang="0">
                  <a:pos x="43" y="3"/>
                </a:cxn>
              </a:cxnLst>
              <a:rect l="0" t="0" r="r" b="b"/>
              <a:pathLst>
                <a:path w="43" h="4">
                  <a:moveTo>
                    <a:pt x="43" y="3"/>
                  </a:moveTo>
                  <a:lnTo>
                    <a:pt x="43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3" y="4"/>
                  </a:lnTo>
                  <a:lnTo>
                    <a:pt x="43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5" name="Freeform 1041"/>
            <p:cNvSpPr>
              <a:spLocks/>
            </p:cNvSpPr>
            <p:nvPr/>
          </p:nvSpPr>
          <p:spPr bwMode="auto">
            <a:xfrm>
              <a:off x="4764088" y="3190876"/>
              <a:ext cx="68263" cy="793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1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3"/>
                </a:cxn>
              </a:cxnLst>
              <a:rect l="0" t="0" r="r" b="b"/>
              <a:pathLst>
                <a:path w="43" h="5">
                  <a:moveTo>
                    <a:pt x="3" y="3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" name="Freeform 1042"/>
            <p:cNvSpPr>
              <a:spLocks/>
            </p:cNvSpPr>
            <p:nvPr/>
          </p:nvSpPr>
          <p:spPr bwMode="auto">
            <a:xfrm>
              <a:off x="4764088" y="3294063"/>
              <a:ext cx="68263" cy="31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3" y="2"/>
                </a:cxn>
                <a:cxn ang="0">
                  <a:pos x="41" y="0"/>
                </a:cxn>
              </a:cxnLst>
              <a:rect l="0" t="0" r="r" b="b"/>
              <a:pathLst>
                <a:path w="43" h="2">
                  <a:moveTo>
                    <a:pt x="41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7" name="Freeform 1043"/>
            <p:cNvSpPr>
              <a:spLocks/>
            </p:cNvSpPr>
            <p:nvPr/>
          </p:nvSpPr>
          <p:spPr bwMode="auto">
            <a:xfrm>
              <a:off x="4767263" y="3289301"/>
              <a:ext cx="61913" cy="476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9" y="3"/>
                </a:cxn>
                <a:cxn ang="0">
                  <a:pos x="39" y="2"/>
                </a:cxn>
                <a:cxn ang="0">
                  <a:pos x="39" y="0"/>
                </a:cxn>
              </a:cxnLst>
              <a:rect l="0" t="0" r="r" b="b"/>
              <a:pathLst>
                <a:path w="39" h="3">
                  <a:moveTo>
                    <a:pt x="39" y="0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8" name="Freeform 1044"/>
            <p:cNvSpPr>
              <a:spLocks/>
            </p:cNvSpPr>
            <p:nvPr/>
          </p:nvSpPr>
          <p:spPr bwMode="auto">
            <a:xfrm>
              <a:off x="4759325" y="3190876"/>
              <a:ext cx="9525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6" h="61">
                  <a:moveTo>
                    <a:pt x="0" y="3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9" name="Freeform 1045"/>
            <p:cNvSpPr>
              <a:spLocks/>
            </p:cNvSpPr>
            <p:nvPr/>
          </p:nvSpPr>
          <p:spPr bwMode="auto">
            <a:xfrm>
              <a:off x="4759325" y="3294063"/>
              <a:ext cx="7938" cy="3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1046"/>
            <p:cNvSpPr>
              <a:spLocks/>
            </p:cNvSpPr>
            <p:nvPr/>
          </p:nvSpPr>
          <p:spPr bwMode="auto">
            <a:xfrm>
              <a:off x="4759325" y="3287713"/>
              <a:ext cx="9525" cy="635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1047"/>
            <p:cNvSpPr>
              <a:spLocks/>
            </p:cNvSpPr>
            <p:nvPr/>
          </p:nvSpPr>
          <p:spPr bwMode="auto">
            <a:xfrm>
              <a:off x="4832350" y="3190876"/>
              <a:ext cx="68263" cy="793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1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43" h="5">
                  <a:moveTo>
                    <a:pt x="3" y="3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2" name="Freeform 1048"/>
            <p:cNvSpPr>
              <a:spLocks/>
            </p:cNvSpPr>
            <p:nvPr/>
          </p:nvSpPr>
          <p:spPr bwMode="auto">
            <a:xfrm>
              <a:off x="4832350" y="3294063"/>
              <a:ext cx="68263" cy="31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43" y="2"/>
                </a:cxn>
                <a:cxn ang="0">
                  <a:pos x="41" y="0"/>
                </a:cxn>
              </a:cxnLst>
              <a:rect l="0" t="0" r="r" b="b"/>
              <a:pathLst>
                <a:path w="43" h="2">
                  <a:moveTo>
                    <a:pt x="41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3" name="Freeform 1049"/>
            <p:cNvSpPr>
              <a:spLocks/>
            </p:cNvSpPr>
            <p:nvPr/>
          </p:nvSpPr>
          <p:spPr bwMode="auto">
            <a:xfrm>
              <a:off x="4837113" y="3289301"/>
              <a:ext cx="60325" cy="47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8" y="0"/>
                </a:cxn>
              </a:cxnLst>
              <a:rect l="0" t="0" r="r" b="b"/>
              <a:pathLst>
                <a:path w="38" h="3">
                  <a:moveTo>
                    <a:pt x="3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4" name="Freeform 1050"/>
            <p:cNvSpPr>
              <a:spLocks/>
            </p:cNvSpPr>
            <p:nvPr/>
          </p:nvSpPr>
          <p:spPr bwMode="auto">
            <a:xfrm>
              <a:off x="4829175" y="3190876"/>
              <a:ext cx="793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5" y="6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5" h="61">
                  <a:moveTo>
                    <a:pt x="0" y="3"/>
                  </a:moveTo>
                  <a:lnTo>
                    <a:pt x="0" y="61"/>
                  </a:lnTo>
                  <a:lnTo>
                    <a:pt x="5" y="61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5" name="Freeform 1051"/>
            <p:cNvSpPr>
              <a:spLocks/>
            </p:cNvSpPr>
            <p:nvPr/>
          </p:nvSpPr>
          <p:spPr bwMode="auto">
            <a:xfrm>
              <a:off x="4829175" y="3294063"/>
              <a:ext cx="7938" cy="3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" name="Freeform 1052"/>
            <p:cNvSpPr>
              <a:spLocks/>
            </p:cNvSpPr>
            <p:nvPr/>
          </p:nvSpPr>
          <p:spPr bwMode="auto">
            <a:xfrm>
              <a:off x="4829175" y="3287713"/>
              <a:ext cx="7938" cy="635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1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7" name="Freeform 1053"/>
            <p:cNvSpPr>
              <a:spLocks/>
            </p:cNvSpPr>
            <p:nvPr/>
          </p:nvSpPr>
          <p:spPr bwMode="auto">
            <a:xfrm>
              <a:off x="4900613" y="3190876"/>
              <a:ext cx="69850" cy="7938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2" y="5"/>
                </a:cxn>
                <a:cxn ang="0">
                  <a:pos x="42" y="1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</a:cxnLst>
              <a:rect l="0" t="0" r="r" b="b"/>
              <a:pathLst>
                <a:path w="44" h="5">
                  <a:moveTo>
                    <a:pt x="4" y="3"/>
                  </a:moveTo>
                  <a:lnTo>
                    <a:pt x="4" y="5"/>
                  </a:lnTo>
                  <a:lnTo>
                    <a:pt x="42" y="5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1054"/>
            <p:cNvSpPr>
              <a:spLocks/>
            </p:cNvSpPr>
            <p:nvPr/>
          </p:nvSpPr>
          <p:spPr bwMode="auto">
            <a:xfrm>
              <a:off x="4900613" y="3294063"/>
              <a:ext cx="69850" cy="317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44" y="2"/>
                </a:cxn>
                <a:cxn ang="0">
                  <a:pos x="42" y="0"/>
                </a:cxn>
              </a:cxnLst>
              <a:rect l="0" t="0" r="r" b="b"/>
              <a:pathLst>
                <a:path w="44" h="2">
                  <a:moveTo>
                    <a:pt x="42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Freeform 1055"/>
            <p:cNvSpPr>
              <a:spLocks/>
            </p:cNvSpPr>
            <p:nvPr/>
          </p:nvSpPr>
          <p:spPr bwMode="auto">
            <a:xfrm>
              <a:off x="4906963" y="3289301"/>
              <a:ext cx="60325" cy="47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8" y="0"/>
                </a:cxn>
              </a:cxnLst>
              <a:rect l="0" t="0" r="r" b="b"/>
              <a:pathLst>
                <a:path w="38" h="3">
                  <a:moveTo>
                    <a:pt x="3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Freeform 1056"/>
            <p:cNvSpPr>
              <a:spLocks/>
            </p:cNvSpPr>
            <p:nvPr/>
          </p:nvSpPr>
          <p:spPr bwMode="auto">
            <a:xfrm>
              <a:off x="4897438" y="3190876"/>
              <a:ext cx="9525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6" h="61">
                  <a:moveTo>
                    <a:pt x="0" y="3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6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Freeform 1057"/>
            <p:cNvSpPr>
              <a:spLocks/>
            </p:cNvSpPr>
            <p:nvPr/>
          </p:nvSpPr>
          <p:spPr bwMode="auto">
            <a:xfrm>
              <a:off x="4897438" y="3294063"/>
              <a:ext cx="9525" cy="31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1058"/>
            <p:cNvSpPr>
              <a:spLocks/>
            </p:cNvSpPr>
            <p:nvPr/>
          </p:nvSpPr>
          <p:spPr bwMode="auto">
            <a:xfrm>
              <a:off x="4897438" y="3287713"/>
              <a:ext cx="9525" cy="635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3" name="Freeform 1059"/>
            <p:cNvSpPr>
              <a:spLocks/>
            </p:cNvSpPr>
            <p:nvPr/>
          </p:nvSpPr>
          <p:spPr bwMode="auto">
            <a:xfrm>
              <a:off x="4970463" y="3190876"/>
              <a:ext cx="73025" cy="9683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61"/>
                </a:cxn>
                <a:cxn ang="0">
                  <a:pos x="46" y="61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3" y="0"/>
                </a:cxn>
              </a:cxnLst>
              <a:rect l="0" t="0" r="r" b="b"/>
              <a:pathLst>
                <a:path w="46" h="61">
                  <a:moveTo>
                    <a:pt x="4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5"/>
                  </a:lnTo>
                  <a:lnTo>
                    <a:pt x="41" y="5"/>
                  </a:lnTo>
                  <a:lnTo>
                    <a:pt x="41" y="61"/>
                  </a:lnTo>
                  <a:lnTo>
                    <a:pt x="46" y="61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4" name="Freeform 1060"/>
            <p:cNvSpPr>
              <a:spLocks/>
            </p:cNvSpPr>
            <p:nvPr/>
          </p:nvSpPr>
          <p:spPr bwMode="auto">
            <a:xfrm>
              <a:off x="4970463" y="3294063"/>
              <a:ext cx="7302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4" y="2"/>
                </a:cxn>
                <a:cxn ang="0">
                  <a:pos x="4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</a:cxnLst>
              <a:rect l="0" t="0" r="r" b="b"/>
              <a:pathLst>
                <a:path w="46" h="2">
                  <a:moveTo>
                    <a:pt x="0" y="2"/>
                  </a:moveTo>
                  <a:lnTo>
                    <a:pt x="44" y="2"/>
                  </a:lnTo>
                  <a:lnTo>
                    <a:pt x="4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5" name="Freeform 1061"/>
            <p:cNvSpPr>
              <a:spLocks/>
            </p:cNvSpPr>
            <p:nvPr/>
          </p:nvSpPr>
          <p:spPr bwMode="auto">
            <a:xfrm>
              <a:off x="4975225" y="3287713"/>
              <a:ext cx="68263" cy="63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43" y="4"/>
                </a:cxn>
                <a:cxn ang="0">
                  <a:pos x="43" y="3"/>
                </a:cxn>
                <a:cxn ang="0">
                  <a:pos x="43" y="0"/>
                </a:cxn>
              </a:cxnLst>
              <a:rect l="0" t="0" r="r" b="b"/>
              <a:pathLst>
                <a:path w="43" h="4">
                  <a:moveTo>
                    <a:pt x="43" y="0"/>
                  </a:moveTo>
                  <a:lnTo>
                    <a:pt x="38" y="0"/>
                  </a:lnTo>
                  <a:lnTo>
                    <a:pt x="38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6" name="Freeform 1062"/>
            <p:cNvSpPr>
              <a:spLocks/>
            </p:cNvSpPr>
            <p:nvPr/>
          </p:nvSpPr>
          <p:spPr bwMode="auto">
            <a:xfrm>
              <a:off x="4967288" y="3190876"/>
              <a:ext cx="793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5" y="6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5" h="61">
                  <a:moveTo>
                    <a:pt x="0" y="3"/>
                  </a:moveTo>
                  <a:lnTo>
                    <a:pt x="0" y="61"/>
                  </a:lnTo>
                  <a:lnTo>
                    <a:pt x="5" y="61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" name="Freeform 1063"/>
            <p:cNvSpPr>
              <a:spLocks/>
            </p:cNvSpPr>
            <p:nvPr/>
          </p:nvSpPr>
          <p:spPr bwMode="auto">
            <a:xfrm>
              <a:off x="4967288" y="3294063"/>
              <a:ext cx="7938" cy="3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Rectangle 1064"/>
            <p:cNvSpPr>
              <a:spLocks noChangeArrowheads="1"/>
            </p:cNvSpPr>
            <p:nvPr/>
          </p:nvSpPr>
          <p:spPr bwMode="auto">
            <a:xfrm>
              <a:off x="4967288" y="3287713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1065"/>
            <p:cNvSpPr>
              <a:spLocks/>
            </p:cNvSpPr>
            <p:nvPr/>
          </p:nvSpPr>
          <p:spPr bwMode="auto">
            <a:xfrm>
              <a:off x="4294188" y="2878138"/>
              <a:ext cx="352425" cy="61913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4" y="22"/>
                </a:cxn>
                <a:cxn ang="0">
                  <a:pos x="0" y="39"/>
                </a:cxn>
                <a:cxn ang="0">
                  <a:pos x="222" y="39"/>
                </a:cxn>
                <a:cxn ang="0">
                  <a:pos x="222" y="0"/>
                </a:cxn>
              </a:cxnLst>
              <a:rect l="0" t="0" r="r" b="b"/>
              <a:pathLst>
                <a:path w="222" h="39">
                  <a:moveTo>
                    <a:pt x="222" y="0"/>
                  </a:moveTo>
                  <a:lnTo>
                    <a:pt x="4" y="22"/>
                  </a:lnTo>
                  <a:lnTo>
                    <a:pt x="0" y="39"/>
                  </a:lnTo>
                  <a:lnTo>
                    <a:pt x="222" y="39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1066"/>
            <p:cNvSpPr>
              <a:spLocks/>
            </p:cNvSpPr>
            <p:nvPr/>
          </p:nvSpPr>
          <p:spPr bwMode="auto">
            <a:xfrm>
              <a:off x="4291013" y="2940051"/>
              <a:ext cx="355600" cy="7938"/>
            </a:xfrm>
            <a:custGeom>
              <a:avLst/>
              <a:gdLst/>
              <a:ahLst/>
              <a:cxnLst>
                <a:cxn ang="0">
                  <a:pos x="224" y="5"/>
                </a:cxn>
                <a:cxn ang="0">
                  <a:pos x="224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24" y="5"/>
                </a:cxn>
              </a:cxnLst>
              <a:rect l="0" t="0" r="r" b="b"/>
              <a:pathLst>
                <a:path w="224" h="5">
                  <a:moveTo>
                    <a:pt x="224" y="5"/>
                  </a:moveTo>
                  <a:lnTo>
                    <a:pt x="22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2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1" name="Freeform 1067"/>
            <p:cNvSpPr>
              <a:spLocks/>
            </p:cNvSpPr>
            <p:nvPr/>
          </p:nvSpPr>
          <p:spPr bwMode="auto">
            <a:xfrm>
              <a:off x="4646613" y="2876551"/>
              <a:ext cx="6350" cy="63500"/>
            </a:xfrm>
            <a:custGeom>
              <a:avLst/>
              <a:gdLst/>
              <a:ahLst/>
              <a:cxnLst>
                <a:cxn ang="0">
                  <a:pos x="4" y="4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0" y="40"/>
                </a:cxn>
                <a:cxn ang="0">
                  <a:pos x="4" y="40"/>
                </a:cxn>
              </a:cxnLst>
              <a:rect l="0" t="0" r="r" b="b"/>
              <a:pathLst>
                <a:path w="4" h="40">
                  <a:moveTo>
                    <a:pt x="4" y="4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40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2" name="Rectangle 1068"/>
            <p:cNvSpPr>
              <a:spLocks noChangeArrowheads="1"/>
            </p:cNvSpPr>
            <p:nvPr/>
          </p:nvSpPr>
          <p:spPr bwMode="auto">
            <a:xfrm>
              <a:off x="4646613" y="2940051"/>
              <a:ext cx="6350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3" name="Freeform 1069"/>
            <p:cNvSpPr>
              <a:spLocks/>
            </p:cNvSpPr>
            <p:nvPr/>
          </p:nvSpPr>
          <p:spPr bwMode="auto">
            <a:xfrm>
              <a:off x="5087938" y="2878138"/>
              <a:ext cx="347663" cy="61913"/>
            </a:xfrm>
            <a:custGeom>
              <a:avLst/>
              <a:gdLst/>
              <a:ahLst/>
              <a:cxnLst>
                <a:cxn ang="0">
                  <a:pos x="219" y="39"/>
                </a:cxn>
                <a:cxn ang="0">
                  <a:pos x="215" y="22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219" y="39"/>
                </a:cxn>
              </a:cxnLst>
              <a:rect l="0" t="0" r="r" b="b"/>
              <a:pathLst>
                <a:path w="219" h="39">
                  <a:moveTo>
                    <a:pt x="219" y="39"/>
                  </a:moveTo>
                  <a:lnTo>
                    <a:pt x="215" y="22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19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4" name="Freeform 1070"/>
            <p:cNvSpPr>
              <a:spLocks/>
            </p:cNvSpPr>
            <p:nvPr/>
          </p:nvSpPr>
          <p:spPr bwMode="auto">
            <a:xfrm>
              <a:off x="5087938" y="2940051"/>
              <a:ext cx="349250" cy="79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0" y="5"/>
                </a:cxn>
                <a:cxn ang="0">
                  <a:pos x="219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20" h="5">
                  <a:moveTo>
                    <a:pt x="0" y="5"/>
                  </a:moveTo>
                  <a:lnTo>
                    <a:pt x="220" y="5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1071"/>
            <p:cNvSpPr>
              <a:spLocks/>
            </p:cNvSpPr>
            <p:nvPr/>
          </p:nvSpPr>
          <p:spPr bwMode="auto">
            <a:xfrm>
              <a:off x="5081588" y="2876551"/>
              <a:ext cx="6350" cy="635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40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40"/>
                </a:cxn>
              </a:cxnLst>
              <a:rect l="0" t="0" r="r" b="b"/>
              <a:pathLst>
                <a:path w="4" h="40">
                  <a:moveTo>
                    <a:pt x="0" y="40"/>
                  </a:moveTo>
                  <a:lnTo>
                    <a:pt x="4" y="40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Rectangle 1072"/>
            <p:cNvSpPr>
              <a:spLocks noChangeArrowheads="1"/>
            </p:cNvSpPr>
            <p:nvPr/>
          </p:nvSpPr>
          <p:spPr bwMode="auto">
            <a:xfrm>
              <a:off x="5081588" y="2940051"/>
              <a:ext cx="6350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Rectangle 1073"/>
            <p:cNvSpPr>
              <a:spLocks noChangeArrowheads="1"/>
            </p:cNvSpPr>
            <p:nvPr/>
          </p:nvSpPr>
          <p:spPr bwMode="auto">
            <a:xfrm>
              <a:off x="5076825" y="2876551"/>
              <a:ext cx="4763" cy="635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Rectangle 1074"/>
            <p:cNvSpPr>
              <a:spLocks noChangeArrowheads="1"/>
            </p:cNvSpPr>
            <p:nvPr/>
          </p:nvSpPr>
          <p:spPr bwMode="auto">
            <a:xfrm>
              <a:off x="5076825" y="2940051"/>
              <a:ext cx="4763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9" name="Группа 508"/>
          <p:cNvGrpSpPr/>
          <p:nvPr/>
        </p:nvGrpSpPr>
        <p:grpSpPr>
          <a:xfrm>
            <a:off x="8765628" y="3505772"/>
            <a:ext cx="858404" cy="894606"/>
            <a:chOff x="4281488" y="2443164"/>
            <a:chExt cx="1166813" cy="1216025"/>
          </a:xfrm>
          <a:solidFill>
            <a:schemeClr val="bg1"/>
          </a:solidFill>
        </p:grpSpPr>
        <p:sp>
          <p:nvSpPr>
            <p:cNvPr id="510" name="Rectangle 692"/>
            <p:cNvSpPr>
              <a:spLocks noChangeArrowheads="1"/>
            </p:cNvSpPr>
            <p:nvPr/>
          </p:nvSpPr>
          <p:spPr bwMode="auto">
            <a:xfrm>
              <a:off x="4773613" y="2443164"/>
              <a:ext cx="187325" cy="2047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" name="Rectangle 693"/>
            <p:cNvSpPr>
              <a:spLocks noChangeArrowheads="1"/>
            </p:cNvSpPr>
            <p:nvPr/>
          </p:nvSpPr>
          <p:spPr bwMode="auto">
            <a:xfrm>
              <a:off x="4851400" y="2479676"/>
              <a:ext cx="33338" cy="111125"/>
            </a:xfrm>
            <a:prstGeom prst="rect">
              <a:avLst/>
            </a:prstGeom>
            <a:solidFill>
              <a:srgbClr val="00B0F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" name="Rectangle 694"/>
            <p:cNvSpPr>
              <a:spLocks noChangeArrowheads="1"/>
            </p:cNvSpPr>
            <p:nvPr/>
          </p:nvSpPr>
          <p:spPr bwMode="auto">
            <a:xfrm>
              <a:off x="4813300" y="2517776"/>
              <a:ext cx="107950" cy="34925"/>
            </a:xfrm>
            <a:prstGeom prst="rect">
              <a:avLst/>
            </a:prstGeom>
            <a:solidFill>
              <a:srgbClr val="00B0F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" name="Freeform 695"/>
            <p:cNvSpPr>
              <a:spLocks/>
            </p:cNvSpPr>
            <p:nvPr/>
          </p:nvSpPr>
          <p:spPr bwMode="auto">
            <a:xfrm>
              <a:off x="4656138" y="2622551"/>
              <a:ext cx="422275" cy="19050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266" y="12"/>
                </a:cxn>
                <a:cxn ang="0">
                  <a:pos x="262" y="0"/>
                </a:cxn>
              </a:cxnLst>
              <a:rect l="0" t="0" r="r" b="b"/>
              <a:pathLst>
                <a:path w="266" h="12">
                  <a:moveTo>
                    <a:pt x="262" y="0"/>
                  </a:moveTo>
                  <a:lnTo>
                    <a:pt x="4" y="0"/>
                  </a:lnTo>
                  <a:lnTo>
                    <a:pt x="0" y="12"/>
                  </a:lnTo>
                  <a:lnTo>
                    <a:pt x="266" y="12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" name="Freeform 696"/>
            <p:cNvSpPr>
              <a:spLocks/>
            </p:cNvSpPr>
            <p:nvPr/>
          </p:nvSpPr>
          <p:spPr bwMode="auto">
            <a:xfrm>
              <a:off x="4281488" y="3641726"/>
              <a:ext cx="1166813" cy="17463"/>
            </a:xfrm>
            <a:custGeom>
              <a:avLst/>
              <a:gdLst/>
              <a:ahLst/>
              <a:cxnLst>
                <a:cxn ang="0">
                  <a:pos x="734" y="0"/>
                </a:cxn>
                <a:cxn ang="0">
                  <a:pos x="733" y="2"/>
                </a:cxn>
                <a:cxn ang="0">
                  <a:pos x="732" y="3"/>
                </a:cxn>
                <a:cxn ang="0">
                  <a:pos x="730" y="4"/>
                </a:cxn>
                <a:cxn ang="0">
                  <a:pos x="6" y="4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35" y="11"/>
                </a:cxn>
                <a:cxn ang="0">
                  <a:pos x="735" y="0"/>
                </a:cxn>
                <a:cxn ang="0">
                  <a:pos x="734" y="0"/>
                </a:cxn>
              </a:cxnLst>
              <a:rect l="0" t="0" r="r" b="b"/>
              <a:pathLst>
                <a:path w="735" h="11">
                  <a:moveTo>
                    <a:pt x="734" y="0"/>
                  </a:moveTo>
                  <a:lnTo>
                    <a:pt x="733" y="2"/>
                  </a:lnTo>
                  <a:lnTo>
                    <a:pt x="732" y="3"/>
                  </a:lnTo>
                  <a:lnTo>
                    <a:pt x="730" y="4"/>
                  </a:lnTo>
                  <a:lnTo>
                    <a:pt x="6" y="4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735" y="11"/>
                  </a:lnTo>
                  <a:lnTo>
                    <a:pt x="735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" name="Freeform 697"/>
            <p:cNvSpPr>
              <a:spLocks/>
            </p:cNvSpPr>
            <p:nvPr/>
          </p:nvSpPr>
          <p:spPr bwMode="auto">
            <a:xfrm>
              <a:off x="4752975" y="3508376"/>
              <a:ext cx="223838" cy="127000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9" y="7"/>
                </a:cxn>
                <a:cxn ang="0">
                  <a:pos x="9" y="3"/>
                </a:cxn>
                <a:cxn ang="0">
                  <a:pos x="132" y="3"/>
                </a:cxn>
                <a:cxn ang="0">
                  <a:pos x="132" y="7"/>
                </a:cxn>
                <a:cxn ang="0">
                  <a:pos x="136" y="7"/>
                </a:cxn>
                <a:cxn ang="0">
                  <a:pos x="136" y="80"/>
                </a:cxn>
                <a:cxn ang="0">
                  <a:pos x="141" y="80"/>
                </a:cxn>
                <a:cxn ang="0">
                  <a:pos x="141" y="2"/>
                </a:cxn>
                <a:cxn ang="0">
                  <a:pos x="140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80"/>
                </a:cxn>
                <a:cxn ang="0">
                  <a:pos x="6" y="80"/>
                </a:cxn>
                <a:cxn ang="0">
                  <a:pos x="6" y="7"/>
                </a:cxn>
              </a:cxnLst>
              <a:rect l="0" t="0" r="r" b="b"/>
              <a:pathLst>
                <a:path w="141" h="80">
                  <a:moveTo>
                    <a:pt x="6" y="7"/>
                  </a:moveTo>
                  <a:lnTo>
                    <a:pt x="9" y="7"/>
                  </a:lnTo>
                  <a:lnTo>
                    <a:pt x="9" y="3"/>
                  </a:lnTo>
                  <a:lnTo>
                    <a:pt x="132" y="3"/>
                  </a:lnTo>
                  <a:lnTo>
                    <a:pt x="132" y="7"/>
                  </a:lnTo>
                  <a:lnTo>
                    <a:pt x="136" y="7"/>
                  </a:lnTo>
                  <a:lnTo>
                    <a:pt x="136" y="80"/>
                  </a:lnTo>
                  <a:lnTo>
                    <a:pt x="141" y="80"/>
                  </a:lnTo>
                  <a:lnTo>
                    <a:pt x="141" y="2"/>
                  </a:lnTo>
                  <a:lnTo>
                    <a:pt x="140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" name="Rectangle 698"/>
            <p:cNvSpPr>
              <a:spLocks noChangeArrowheads="1"/>
            </p:cNvSpPr>
            <p:nvPr/>
          </p:nvSpPr>
          <p:spPr bwMode="auto">
            <a:xfrm>
              <a:off x="4770438" y="3516314"/>
              <a:ext cx="44450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" name="Rectangle 699"/>
            <p:cNvSpPr>
              <a:spLocks noChangeArrowheads="1"/>
            </p:cNvSpPr>
            <p:nvPr/>
          </p:nvSpPr>
          <p:spPr bwMode="auto">
            <a:xfrm>
              <a:off x="4867275" y="3516314"/>
              <a:ext cx="44450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" name="Rectangle 700"/>
            <p:cNvSpPr>
              <a:spLocks noChangeArrowheads="1"/>
            </p:cNvSpPr>
            <p:nvPr/>
          </p:nvSpPr>
          <p:spPr bwMode="auto">
            <a:xfrm>
              <a:off x="4818063" y="3516314"/>
              <a:ext cx="46038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" name="Rectangle 701"/>
            <p:cNvSpPr>
              <a:spLocks noChangeArrowheads="1"/>
            </p:cNvSpPr>
            <p:nvPr/>
          </p:nvSpPr>
          <p:spPr bwMode="auto">
            <a:xfrm>
              <a:off x="4914900" y="3516314"/>
              <a:ext cx="44450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" name="Freeform 702"/>
            <p:cNvSpPr>
              <a:spLocks/>
            </p:cNvSpPr>
            <p:nvPr/>
          </p:nvSpPr>
          <p:spPr bwMode="auto">
            <a:xfrm>
              <a:off x="4818063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" name="Freeform 703"/>
            <p:cNvSpPr>
              <a:spLocks/>
            </p:cNvSpPr>
            <p:nvPr/>
          </p:nvSpPr>
          <p:spPr bwMode="auto">
            <a:xfrm>
              <a:off x="4767263" y="3524251"/>
              <a:ext cx="3175" cy="1587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2" y="9"/>
                </a:cxn>
                <a:cxn ang="0">
                  <a:pos x="2" y="1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9"/>
                </a:cxn>
              </a:cxnLst>
              <a:rect l="0" t="0" r="r" b="b"/>
              <a:pathLst>
                <a:path w="2" h="10">
                  <a:moveTo>
                    <a:pt x="1" y="9"/>
                  </a:moveTo>
                  <a:lnTo>
                    <a:pt x="2" y="9"/>
                  </a:lnTo>
                  <a:lnTo>
                    <a:pt x="2" y="1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" name="Freeform 704"/>
            <p:cNvSpPr>
              <a:spLocks/>
            </p:cNvSpPr>
            <p:nvPr/>
          </p:nvSpPr>
          <p:spPr bwMode="auto">
            <a:xfrm>
              <a:off x="4767263" y="3519489"/>
              <a:ext cx="3175" cy="47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3">
                  <a:moveTo>
                    <a:pt x="1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" name="Freeform 705"/>
            <p:cNvSpPr>
              <a:spLocks/>
            </p:cNvSpPr>
            <p:nvPr/>
          </p:nvSpPr>
          <p:spPr bwMode="auto">
            <a:xfrm>
              <a:off x="4818063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" name="Freeform 706"/>
            <p:cNvSpPr>
              <a:spLocks/>
            </p:cNvSpPr>
            <p:nvPr/>
          </p:nvSpPr>
          <p:spPr bwMode="auto">
            <a:xfrm>
              <a:off x="4770438" y="3549651"/>
              <a:ext cx="46038" cy="476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9" y="3"/>
                </a:cxn>
                <a:cxn ang="0">
                  <a:pos x="28" y="3"/>
                </a:cxn>
                <a:cxn ang="0">
                  <a:pos x="28" y="2"/>
                </a:cxn>
              </a:cxnLst>
              <a:rect l="0" t="0" r="r" b="b"/>
              <a:pathLst>
                <a:path w="29" h="3">
                  <a:moveTo>
                    <a:pt x="28" y="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" name="Freeform 707"/>
            <p:cNvSpPr>
              <a:spLocks/>
            </p:cNvSpPr>
            <p:nvPr/>
          </p:nvSpPr>
          <p:spPr bwMode="auto">
            <a:xfrm>
              <a:off x="4767263" y="3513139"/>
              <a:ext cx="49213" cy="635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</a:cxnLst>
              <a:rect l="0" t="0" r="r" b="b"/>
              <a:pathLst>
                <a:path w="31" h="4">
                  <a:moveTo>
                    <a:pt x="2" y="2"/>
                  </a:moveTo>
                  <a:lnTo>
                    <a:pt x="30" y="2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" name="Freeform 708"/>
            <p:cNvSpPr>
              <a:spLocks/>
            </p:cNvSpPr>
            <p:nvPr/>
          </p:nvSpPr>
          <p:spPr bwMode="auto">
            <a:xfrm>
              <a:off x="4818063" y="3516314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" name="Freeform 709"/>
            <p:cNvSpPr>
              <a:spLocks/>
            </p:cNvSpPr>
            <p:nvPr/>
          </p:nvSpPr>
          <p:spPr bwMode="auto">
            <a:xfrm>
              <a:off x="4818063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" name="Freeform 710"/>
            <p:cNvSpPr>
              <a:spLocks/>
            </p:cNvSpPr>
            <p:nvPr/>
          </p:nvSpPr>
          <p:spPr bwMode="auto">
            <a:xfrm>
              <a:off x="4767263" y="3575051"/>
              <a:ext cx="3175" cy="603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38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9" name="Freeform 711"/>
            <p:cNvSpPr>
              <a:spLocks/>
            </p:cNvSpPr>
            <p:nvPr/>
          </p:nvSpPr>
          <p:spPr bwMode="auto">
            <a:xfrm>
              <a:off x="4770438" y="3557589"/>
              <a:ext cx="46038" cy="317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8" y="2"/>
                </a:cxn>
                <a:cxn ang="0">
                  <a:pos x="28" y="0"/>
                </a:cxn>
                <a:cxn ang="0">
                  <a:pos x="29" y="0"/>
                </a:cxn>
              </a:cxnLst>
              <a:rect l="0" t="0" r="r" b="b"/>
              <a:pathLst>
                <a:path w="29" h="2">
                  <a:moveTo>
                    <a:pt x="29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0" name="Freeform 712"/>
            <p:cNvSpPr>
              <a:spLocks/>
            </p:cNvSpPr>
            <p:nvPr/>
          </p:nvSpPr>
          <p:spPr bwMode="auto">
            <a:xfrm>
              <a:off x="4867275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1" name="Freeform 713"/>
            <p:cNvSpPr>
              <a:spLocks/>
            </p:cNvSpPr>
            <p:nvPr/>
          </p:nvSpPr>
          <p:spPr bwMode="auto">
            <a:xfrm>
              <a:off x="4814888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2" name="Freeform 714"/>
            <p:cNvSpPr>
              <a:spLocks/>
            </p:cNvSpPr>
            <p:nvPr/>
          </p:nvSpPr>
          <p:spPr bwMode="auto">
            <a:xfrm>
              <a:off x="4814888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3" name="Freeform 715"/>
            <p:cNvSpPr>
              <a:spLocks/>
            </p:cNvSpPr>
            <p:nvPr/>
          </p:nvSpPr>
          <p:spPr bwMode="auto">
            <a:xfrm>
              <a:off x="4867275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4" name="Freeform 716"/>
            <p:cNvSpPr>
              <a:spLocks/>
            </p:cNvSpPr>
            <p:nvPr/>
          </p:nvSpPr>
          <p:spPr bwMode="auto">
            <a:xfrm>
              <a:off x="4816475" y="3549651"/>
              <a:ext cx="49213" cy="476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1" y="3"/>
                </a:cxn>
                <a:cxn ang="0">
                  <a:pos x="30" y="3"/>
                </a:cxn>
                <a:cxn ang="0">
                  <a:pos x="30" y="2"/>
                </a:cxn>
              </a:cxnLst>
              <a:rect l="0" t="0" r="r" b="b"/>
              <a:pathLst>
                <a:path w="31" h="3">
                  <a:moveTo>
                    <a:pt x="30" y="2"/>
                  </a:moveTo>
                  <a:lnTo>
                    <a:pt x="3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5" name="Freeform 717"/>
            <p:cNvSpPr>
              <a:spLocks/>
            </p:cNvSpPr>
            <p:nvPr/>
          </p:nvSpPr>
          <p:spPr bwMode="auto">
            <a:xfrm>
              <a:off x="4816475" y="3513139"/>
              <a:ext cx="49213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1" h="2">
                  <a:moveTo>
                    <a:pt x="1" y="1"/>
                  </a:moveTo>
                  <a:lnTo>
                    <a:pt x="1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6" name="Freeform 718"/>
            <p:cNvSpPr>
              <a:spLocks/>
            </p:cNvSpPr>
            <p:nvPr/>
          </p:nvSpPr>
          <p:spPr bwMode="auto">
            <a:xfrm>
              <a:off x="4814888" y="3516314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7" name="Freeform 719"/>
            <p:cNvSpPr>
              <a:spLocks/>
            </p:cNvSpPr>
            <p:nvPr/>
          </p:nvSpPr>
          <p:spPr bwMode="auto">
            <a:xfrm>
              <a:off x="4867275" y="3516314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8" name="Freeform 720"/>
            <p:cNvSpPr>
              <a:spLocks/>
            </p:cNvSpPr>
            <p:nvPr/>
          </p:nvSpPr>
          <p:spPr bwMode="auto">
            <a:xfrm>
              <a:off x="4814888" y="3527426"/>
              <a:ext cx="3175" cy="26988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6"/>
                </a:cxn>
              </a:cxnLst>
              <a:rect l="0" t="0" r="r" b="b"/>
              <a:pathLst>
                <a:path w="2" h="17">
                  <a:moveTo>
                    <a:pt x="2" y="1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9" name="Rectangle 721"/>
            <p:cNvSpPr>
              <a:spLocks noChangeArrowheads="1"/>
            </p:cNvSpPr>
            <p:nvPr/>
          </p:nvSpPr>
          <p:spPr bwMode="auto">
            <a:xfrm>
              <a:off x="4814888" y="3519489"/>
              <a:ext cx="3175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0" name="Freeform 722"/>
            <p:cNvSpPr>
              <a:spLocks/>
            </p:cNvSpPr>
            <p:nvPr/>
          </p:nvSpPr>
          <p:spPr bwMode="auto">
            <a:xfrm>
              <a:off x="4814888" y="3513139"/>
              <a:ext cx="3175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1" name="Freeform 723"/>
            <p:cNvSpPr>
              <a:spLocks/>
            </p:cNvSpPr>
            <p:nvPr/>
          </p:nvSpPr>
          <p:spPr bwMode="auto">
            <a:xfrm>
              <a:off x="4867275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2" name="Freeform 724"/>
            <p:cNvSpPr>
              <a:spLocks/>
            </p:cNvSpPr>
            <p:nvPr/>
          </p:nvSpPr>
          <p:spPr bwMode="auto">
            <a:xfrm>
              <a:off x="4814888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3" name="Freeform 725"/>
            <p:cNvSpPr>
              <a:spLocks/>
            </p:cNvSpPr>
            <p:nvPr/>
          </p:nvSpPr>
          <p:spPr bwMode="auto">
            <a:xfrm>
              <a:off x="4816475" y="3557589"/>
              <a:ext cx="49213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30" y="2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1" h="2">
                  <a:moveTo>
                    <a:pt x="1" y="1"/>
                  </a:moveTo>
                  <a:lnTo>
                    <a:pt x="1" y="2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4" name="Freeform 726"/>
            <p:cNvSpPr>
              <a:spLocks/>
            </p:cNvSpPr>
            <p:nvPr/>
          </p:nvSpPr>
          <p:spPr bwMode="auto">
            <a:xfrm>
              <a:off x="4814888" y="3557589"/>
              <a:ext cx="3175" cy="7778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2" y="2"/>
                </a:cxn>
              </a:cxnLst>
              <a:rect l="0" t="0" r="r" b="b"/>
              <a:pathLst>
                <a:path w="2" h="49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5" name="Freeform 727"/>
            <p:cNvSpPr>
              <a:spLocks/>
            </p:cNvSpPr>
            <p:nvPr/>
          </p:nvSpPr>
          <p:spPr bwMode="auto">
            <a:xfrm>
              <a:off x="4914900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6" name="Freeform 728"/>
            <p:cNvSpPr>
              <a:spLocks/>
            </p:cNvSpPr>
            <p:nvPr/>
          </p:nvSpPr>
          <p:spPr bwMode="auto">
            <a:xfrm>
              <a:off x="4864100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7" name="Freeform 729"/>
            <p:cNvSpPr>
              <a:spLocks/>
            </p:cNvSpPr>
            <p:nvPr/>
          </p:nvSpPr>
          <p:spPr bwMode="auto">
            <a:xfrm>
              <a:off x="4914900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8" name="Freeform 730"/>
            <p:cNvSpPr>
              <a:spLocks/>
            </p:cNvSpPr>
            <p:nvPr/>
          </p:nvSpPr>
          <p:spPr bwMode="auto">
            <a:xfrm>
              <a:off x="4865688" y="3549651"/>
              <a:ext cx="47625" cy="4763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29" y="3"/>
                </a:cxn>
                <a:cxn ang="0">
                  <a:pos x="29" y="2"/>
                </a:cxn>
              </a:cxnLst>
              <a:rect l="0" t="0" r="r" b="b"/>
              <a:pathLst>
                <a:path w="30" h="3">
                  <a:moveTo>
                    <a:pt x="29" y="2"/>
                  </a:moveTo>
                  <a:lnTo>
                    <a:pt x="29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0" y="3"/>
                  </a:lnTo>
                  <a:lnTo>
                    <a:pt x="29" y="3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9" name="Freeform 731"/>
            <p:cNvSpPr>
              <a:spLocks/>
            </p:cNvSpPr>
            <p:nvPr/>
          </p:nvSpPr>
          <p:spPr bwMode="auto">
            <a:xfrm>
              <a:off x="4864100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0" name="Freeform 732"/>
            <p:cNvSpPr>
              <a:spLocks/>
            </p:cNvSpPr>
            <p:nvPr/>
          </p:nvSpPr>
          <p:spPr bwMode="auto">
            <a:xfrm>
              <a:off x="4864100" y="3516314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1" name="Freeform 733"/>
            <p:cNvSpPr>
              <a:spLocks/>
            </p:cNvSpPr>
            <p:nvPr/>
          </p:nvSpPr>
          <p:spPr bwMode="auto">
            <a:xfrm>
              <a:off x="4865688" y="3513139"/>
              <a:ext cx="47625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0" h="2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2" name="Freeform 734"/>
            <p:cNvSpPr>
              <a:spLocks/>
            </p:cNvSpPr>
            <p:nvPr/>
          </p:nvSpPr>
          <p:spPr bwMode="auto">
            <a:xfrm>
              <a:off x="4914900" y="3516314"/>
              <a:ext cx="1588" cy="3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3" name="Freeform 735"/>
            <p:cNvSpPr>
              <a:spLocks/>
            </p:cNvSpPr>
            <p:nvPr/>
          </p:nvSpPr>
          <p:spPr bwMode="auto">
            <a:xfrm>
              <a:off x="4864100" y="3527426"/>
              <a:ext cx="3175" cy="26988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6"/>
                </a:cxn>
              </a:cxnLst>
              <a:rect l="0" t="0" r="r" b="b"/>
              <a:pathLst>
                <a:path w="2" h="17">
                  <a:moveTo>
                    <a:pt x="2" y="16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4" name="Rectangle 736"/>
            <p:cNvSpPr>
              <a:spLocks noChangeArrowheads="1"/>
            </p:cNvSpPr>
            <p:nvPr/>
          </p:nvSpPr>
          <p:spPr bwMode="auto">
            <a:xfrm>
              <a:off x="4864100" y="3519489"/>
              <a:ext cx="3175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5" name="Freeform 737"/>
            <p:cNvSpPr>
              <a:spLocks/>
            </p:cNvSpPr>
            <p:nvPr/>
          </p:nvSpPr>
          <p:spPr bwMode="auto">
            <a:xfrm>
              <a:off x="4864100" y="3513139"/>
              <a:ext cx="3175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6" name="Freeform 738"/>
            <p:cNvSpPr>
              <a:spLocks/>
            </p:cNvSpPr>
            <p:nvPr/>
          </p:nvSpPr>
          <p:spPr bwMode="auto">
            <a:xfrm>
              <a:off x="4865688" y="3557589"/>
              <a:ext cx="47625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0" h="2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7" name="Freeform 739"/>
            <p:cNvSpPr>
              <a:spLocks/>
            </p:cNvSpPr>
            <p:nvPr/>
          </p:nvSpPr>
          <p:spPr bwMode="auto">
            <a:xfrm>
              <a:off x="4864100" y="3560764"/>
              <a:ext cx="1588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0" y="0"/>
                </a:cxn>
              </a:cxnLst>
              <a:rect l="0" t="0" r="r" b="b"/>
              <a:pathLst>
                <a:path h="47">
                  <a:moveTo>
                    <a:pt x="0" y="0"/>
                  </a:move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8" name="Freeform 740"/>
            <p:cNvSpPr>
              <a:spLocks/>
            </p:cNvSpPr>
            <p:nvPr/>
          </p:nvSpPr>
          <p:spPr bwMode="auto">
            <a:xfrm>
              <a:off x="4914900" y="3560764"/>
              <a:ext cx="1588" cy="7461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0" y="47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9" name="Freeform 741"/>
            <p:cNvSpPr>
              <a:spLocks/>
            </p:cNvSpPr>
            <p:nvPr/>
          </p:nvSpPr>
          <p:spPr bwMode="auto">
            <a:xfrm>
              <a:off x="4864100" y="3557589"/>
              <a:ext cx="3175" cy="777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9">
                  <a:moveTo>
                    <a:pt x="0" y="1"/>
                  </a:moveTo>
                  <a:lnTo>
                    <a:pt x="0" y="49"/>
                  </a:lnTo>
                  <a:lnTo>
                    <a:pt x="2" y="49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0" name="Freeform 742"/>
            <p:cNvSpPr>
              <a:spLocks/>
            </p:cNvSpPr>
            <p:nvPr/>
          </p:nvSpPr>
          <p:spPr bwMode="auto">
            <a:xfrm>
              <a:off x="4959350" y="3524251"/>
              <a:ext cx="3175" cy="1270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1" y="2"/>
                </a:cxn>
              </a:cxnLst>
              <a:rect l="0" t="0" r="r" b="b"/>
              <a:pathLst>
                <a:path w="2" h="8">
                  <a:moveTo>
                    <a:pt x="1" y="2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1" name="Freeform 743"/>
            <p:cNvSpPr>
              <a:spLocks/>
            </p:cNvSpPr>
            <p:nvPr/>
          </p:nvSpPr>
          <p:spPr bwMode="auto">
            <a:xfrm>
              <a:off x="4913313" y="3549651"/>
              <a:ext cx="46038" cy="476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r" b="b"/>
              <a:pathLst>
                <a:path w="29" h="3">
                  <a:moveTo>
                    <a:pt x="1" y="2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2" name="Freeform 744"/>
            <p:cNvSpPr>
              <a:spLocks/>
            </p:cNvSpPr>
            <p:nvPr/>
          </p:nvSpPr>
          <p:spPr bwMode="auto">
            <a:xfrm>
              <a:off x="4911725" y="3527426"/>
              <a:ext cx="1588" cy="2222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0"/>
                </a:cxn>
                <a:cxn ang="0">
                  <a:pos x="0" y="14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3" name="Freeform 745"/>
            <p:cNvSpPr>
              <a:spLocks/>
            </p:cNvSpPr>
            <p:nvPr/>
          </p:nvSpPr>
          <p:spPr bwMode="auto">
            <a:xfrm>
              <a:off x="4911725" y="3519489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4" name="Freeform 746"/>
            <p:cNvSpPr>
              <a:spLocks/>
            </p:cNvSpPr>
            <p:nvPr/>
          </p:nvSpPr>
          <p:spPr bwMode="auto">
            <a:xfrm>
              <a:off x="4959350" y="3519489"/>
              <a:ext cx="3175" cy="47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5" name="Freeform 747"/>
            <p:cNvSpPr>
              <a:spLocks/>
            </p:cNvSpPr>
            <p:nvPr/>
          </p:nvSpPr>
          <p:spPr bwMode="auto">
            <a:xfrm>
              <a:off x="4913313" y="3513139"/>
              <a:ext cx="49213" cy="635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31" y="4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31" h="4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6" name="Freeform 748"/>
            <p:cNvSpPr>
              <a:spLocks/>
            </p:cNvSpPr>
            <p:nvPr/>
          </p:nvSpPr>
          <p:spPr bwMode="auto">
            <a:xfrm>
              <a:off x="4911725" y="3516314"/>
              <a:ext cx="1588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7" name="Freeform 749"/>
            <p:cNvSpPr>
              <a:spLocks/>
            </p:cNvSpPr>
            <p:nvPr/>
          </p:nvSpPr>
          <p:spPr bwMode="auto">
            <a:xfrm>
              <a:off x="4911725" y="3527426"/>
              <a:ext cx="3175" cy="269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2" y="17"/>
                </a:cxn>
                <a:cxn ang="0">
                  <a:pos x="2" y="16"/>
                </a:cxn>
                <a:cxn ang="0">
                  <a:pos x="2" y="0"/>
                </a:cxn>
              </a:cxnLst>
              <a:rect l="0" t="0" r="r" b="b"/>
              <a:pathLst>
                <a:path w="2" h="17">
                  <a:moveTo>
                    <a:pt x="2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8" name="Rectangle 750"/>
            <p:cNvSpPr>
              <a:spLocks noChangeArrowheads="1"/>
            </p:cNvSpPr>
            <p:nvPr/>
          </p:nvSpPr>
          <p:spPr bwMode="auto">
            <a:xfrm>
              <a:off x="4911725" y="3519489"/>
              <a:ext cx="3175" cy="31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9" name="Freeform 751"/>
            <p:cNvSpPr>
              <a:spLocks/>
            </p:cNvSpPr>
            <p:nvPr/>
          </p:nvSpPr>
          <p:spPr bwMode="auto">
            <a:xfrm>
              <a:off x="4911725" y="3513139"/>
              <a:ext cx="3175" cy="63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0" name="Freeform 752"/>
            <p:cNvSpPr>
              <a:spLocks/>
            </p:cNvSpPr>
            <p:nvPr/>
          </p:nvSpPr>
          <p:spPr bwMode="auto">
            <a:xfrm>
              <a:off x="4911725" y="3560764"/>
              <a:ext cx="1588" cy="7461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0" y="0"/>
                </a:cxn>
                <a:cxn ang="0">
                  <a:pos x="0" y="47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1" name="Freeform 753"/>
            <p:cNvSpPr>
              <a:spLocks/>
            </p:cNvSpPr>
            <p:nvPr/>
          </p:nvSpPr>
          <p:spPr bwMode="auto">
            <a:xfrm>
              <a:off x="4913313" y="3557589"/>
              <a:ext cx="46038" cy="317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9" h="2">
                  <a:moveTo>
                    <a:pt x="1" y="1"/>
                  </a:moveTo>
                  <a:lnTo>
                    <a:pt x="1" y="2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2" name="Freeform 754"/>
            <p:cNvSpPr>
              <a:spLocks/>
            </p:cNvSpPr>
            <p:nvPr/>
          </p:nvSpPr>
          <p:spPr bwMode="auto">
            <a:xfrm>
              <a:off x="4959350" y="3575051"/>
              <a:ext cx="3175" cy="6032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2" y="38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1" y="1"/>
                </a:cxn>
              </a:cxnLst>
              <a:rect l="0" t="0" r="r" b="b"/>
              <a:pathLst>
                <a:path w="2" h="38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3" name="Freeform 755"/>
            <p:cNvSpPr>
              <a:spLocks/>
            </p:cNvSpPr>
            <p:nvPr/>
          </p:nvSpPr>
          <p:spPr bwMode="auto">
            <a:xfrm>
              <a:off x="4911725" y="3557589"/>
              <a:ext cx="3175" cy="777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2" y="49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r" b="b"/>
              <a:pathLst>
                <a:path w="2" h="49">
                  <a:moveTo>
                    <a:pt x="1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2" y="49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4" name="Rectangle 756"/>
            <p:cNvSpPr>
              <a:spLocks noChangeArrowheads="1"/>
            </p:cNvSpPr>
            <p:nvPr/>
          </p:nvSpPr>
          <p:spPr bwMode="auto">
            <a:xfrm>
              <a:off x="4914900" y="3635376"/>
              <a:ext cx="444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5" name="Rectangle 757"/>
            <p:cNvSpPr>
              <a:spLocks noChangeArrowheads="1"/>
            </p:cNvSpPr>
            <p:nvPr/>
          </p:nvSpPr>
          <p:spPr bwMode="auto">
            <a:xfrm>
              <a:off x="4867275" y="3635376"/>
              <a:ext cx="444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6" name="Freeform 758"/>
            <p:cNvSpPr>
              <a:spLocks/>
            </p:cNvSpPr>
            <p:nvPr/>
          </p:nvSpPr>
          <p:spPr bwMode="auto">
            <a:xfrm>
              <a:off x="4976813" y="3294064"/>
              <a:ext cx="469900" cy="347663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287" y="4"/>
                </a:cxn>
                <a:cxn ang="0">
                  <a:pos x="287" y="108"/>
                </a:cxn>
                <a:cxn ang="0">
                  <a:pos x="293" y="108"/>
                </a:cxn>
                <a:cxn ang="0">
                  <a:pos x="293" y="111"/>
                </a:cxn>
                <a:cxn ang="0">
                  <a:pos x="287" y="111"/>
                </a:cxn>
                <a:cxn ang="0">
                  <a:pos x="287" y="215"/>
                </a:cxn>
                <a:cxn ang="0">
                  <a:pos x="0" y="215"/>
                </a:cxn>
                <a:cxn ang="0">
                  <a:pos x="0" y="219"/>
                </a:cxn>
                <a:cxn ang="0">
                  <a:pos x="296" y="219"/>
                </a:cxn>
                <a:cxn ang="0">
                  <a:pos x="296" y="0"/>
                </a:cxn>
                <a:cxn ang="0">
                  <a:pos x="296" y="2"/>
                </a:cxn>
                <a:cxn ang="0">
                  <a:pos x="295" y="3"/>
                </a:cxn>
                <a:cxn ang="0">
                  <a:pos x="293" y="4"/>
                </a:cxn>
                <a:cxn ang="0">
                  <a:pos x="292" y="4"/>
                </a:cxn>
              </a:cxnLst>
              <a:rect l="0" t="0" r="r" b="b"/>
              <a:pathLst>
                <a:path w="296" h="219">
                  <a:moveTo>
                    <a:pt x="292" y="4"/>
                  </a:moveTo>
                  <a:lnTo>
                    <a:pt x="287" y="4"/>
                  </a:lnTo>
                  <a:lnTo>
                    <a:pt x="287" y="108"/>
                  </a:lnTo>
                  <a:lnTo>
                    <a:pt x="293" y="108"/>
                  </a:lnTo>
                  <a:lnTo>
                    <a:pt x="293" y="111"/>
                  </a:lnTo>
                  <a:lnTo>
                    <a:pt x="287" y="111"/>
                  </a:lnTo>
                  <a:lnTo>
                    <a:pt x="287" y="215"/>
                  </a:lnTo>
                  <a:lnTo>
                    <a:pt x="0" y="215"/>
                  </a:lnTo>
                  <a:lnTo>
                    <a:pt x="0" y="219"/>
                  </a:lnTo>
                  <a:lnTo>
                    <a:pt x="296" y="219"/>
                  </a:lnTo>
                  <a:lnTo>
                    <a:pt x="296" y="0"/>
                  </a:lnTo>
                  <a:lnTo>
                    <a:pt x="296" y="2"/>
                  </a:lnTo>
                  <a:lnTo>
                    <a:pt x="295" y="3"/>
                  </a:lnTo>
                  <a:lnTo>
                    <a:pt x="293" y="4"/>
                  </a:lnTo>
                  <a:lnTo>
                    <a:pt x="292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7" name="Rectangle 759"/>
            <p:cNvSpPr>
              <a:spLocks noChangeArrowheads="1"/>
            </p:cNvSpPr>
            <p:nvPr/>
          </p:nvSpPr>
          <p:spPr bwMode="auto">
            <a:xfrm>
              <a:off x="4770438" y="3635376"/>
              <a:ext cx="444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8" name="Rectangle 760"/>
            <p:cNvSpPr>
              <a:spLocks noChangeArrowheads="1"/>
            </p:cNvSpPr>
            <p:nvPr/>
          </p:nvSpPr>
          <p:spPr bwMode="auto">
            <a:xfrm>
              <a:off x="4962525" y="3635376"/>
              <a:ext cx="6350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9" name="Freeform 761"/>
            <p:cNvSpPr>
              <a:spLocks/>
            </p:cNvSpPr>
            <p:nvPr/>
          </p:nvSpPr>
          <p:spPr bwMode="auto">
            <a:xfrm>
              <a:off x="4283075" y="3294064"/>
              <a:ext cx="469900" cy="347663"/>
            </a:xfrm>
            <a:custGeom>
              <a:avLst/>
              <a:gdLst/>
              <a:ahLst/>
              <a:cxnLst>
                <a:cxn ang="0">
                  <a:pos x="296" y="215"/>
                </a:cxn>
                <a:cxn ang="0">
                  <a:pos x="9" y="215"/>
                </a:cxn>
                <a:cxn ang="0">
                  <a:pos x="9" y="111"/>
                </a:cxn>
                <a:cxn ang="0">
                  <a:pos x="4" y="111"/>
                </a:cxn>
                <a:cxn ang="0">
                  <a:pos x="4" y="108"/>
                </a:cxn>
                <a:cxn ang="0">
                  <a:pos x="9" y="108"/>
                </a:cxn>
                <a:cxn ang="0">
                  <a:pos x="9" y="4"/>
                </a:cxn>
                <a:cxn ang="0">
                  <a:pos x="4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19"/>
                </a:cxn>
                <a:cxn ang="0">
                  <a:pos x="296" y="219"/>
                </a:cxn>
                <a:cxn ang="0">
                  <a:pos x="296" y="215"/>
                </a:cxn>
              </a:cxnLst>
              <a:rect l="0" t="0" r="r" b="b"/>
              <a:pathLst>
                <a:path w="296" h="219">
                  <a:moveTo>
                    <a:pt x="296" y="215"/>
                  </a:moveTo>
                  <a:lnTo>
                    <a:pt x="9" y="215"/>
                  </a:lnTo>
                  <a:lnTo>
                    <a:pt x="9" y="111"/>
                  </a:lnTo>
                  <a:lnTo>
                    <a:pt x="4" y="111"/>
                  </a:lnTo>
                  <a:lnTo>
                    <a:pt x="4" y="108"/>
                  </a:lnTo>
                  <a:lnTo>
                    <a:pt x="9" y="108"/>
                  </a:lnTo>
                  <a:lnTo>
                    <a:pt x="9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296" y="219"/>
                  </a:lnTo>
                  <a:lnTo>
                    <a:pt x="296" y="21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0" name="Rectangle 762"/>
            <p:cNvSpPr>
              <a:spLocks noChangeArrowheads="1"/>
            </p:cNvSpPr>
            <p:nvPr/>
          </p:nvSpPr>
          <p:spPr bwMode="auto">
            <a:xfrm>
              <a:off x="4818063" y="3635376"/>
              <a:ext cx="46038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1" name="Rectangle 763"/>
            <p:cNvSpPr>
              <a:spLocks noChangeArrowheads="1"/>
            </p:cNvSpPr>
            <p:nvPr/>
          </p:nvSpPr>
          <p:spPr bwMode="auto">
            <a:xfrm>
              <a:off x="4762500" y="3635376"/>
              <a:ext cx="4763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2" name="Freeform 764"/>
            <p:cNvSpPr>
              <a:spLocks/>
            </p:cNvSpPr>
            <p:nvPr/>
          </p:nvSpPr>
          <p:spPr bwMode="auto">
            <a:xfrm>
              <a:off x="4283075" y="3641726"/>
              <a:ext cx="1163638" cy="635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729" y="4"/>
                </a:cxn>
                <a:cxn ang="0">
                  <a:pos x="731" y="3"/>
                </a:cxn>
                <a:cxn ang="0">
                  <a:pos x="732" y="2"/>
                </a:cxn>
                <a:cxn ang="0">
                  <a:pos x="733" y="0"/>
                </a:cxn>
                <a:cxn ang="0">
                  <a:pos x="437" y="0"/>
                </a:cxn>
                <a:cxn ang="0">
                  <a:pos x="437" y="1"/>
                </a:cxn>
                <a:cxn ang="0">
                  <a:pos x="435" y="3"/>
                </a:cxn>
                <a:cxn ang="0">
                  <a:pos x="298" y="3"/>
                </a:cxn>
                <a:cxn ang="0">
                  <a:pos x="296" y="1"/>
                </a:cxn>
                <a:cxn ang="0">
                  <a:pos x="296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5" y="4"/>
                </a:cxn>
              </a:cxnLst>
              <a:rect l="0" t="0" r="r" b="b"/>
              <a:pathLst>
                <a:path w="733" h="4">
                  <a:moveTo>
                    <a:pt x="5" y="4"/>
                  </a:moveTo>
                  <a:lnTo>
                    <a:pt x="729" y="4"/>
                  </a:lnTo>
                  <a:lnTo>
                    <a:pt x="731" y="3"/>
                  </a:lnTo>
                  <a:lnTo>
                    <a:pt x="732" y="2"/>
                  </a:lnTo>
                  <a:lnTo>
                    <a:pt x="733" y="0"/>
                  </a:lnTo>
                  <a:lnTo>
                    <a:pt x="437" y="0"/>
                  </a:lnTo>
                  <a:lnTo>
                    <a:pt x="437" y="1"/>
                  </a:lnTo>
                  <a:lnTo>
                    <a:pt x="435" y="3"/>
                  </a:lnTo>
                  <a:lnTo>
                    <a:pt x="298" y="3"/>
                  </a:lnTo>
                  <a:lnTo>
                    <a:pt x="296" y="1"/>
                  </a:lnTo>
                  <a:lnTo>
                    <a:pt x="296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" name="Rectangle 765"/>
            <p:cNvSpPr>
              <a:spLocks noChangeArrowheads="1"/>
            </p:cNvSpPr>
            <p:nvPr/>
          </p:nvSpPr>
          <p:spPr bwMode="auto">
            <a:xfrm>
              <a:off x="4867275" y="3636964"/>
              <a:ext cx="444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4" name="Freeform 766"/>
            <p:cNvSpPr>
              <a:spLocks/>
            </p:cNvSpPr>
            <p:nvPr/>
          </p:nvSpPr>
          <p:spPr bwMode="auto">
            <a:xfrm>
              <a:off x="4752975" y="3635376"/>
              <a:ext cx="14288" cy="6350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9" y="1"/>
                </a:cxn>
              </a:cxnLst>
              <a:rect l="0" t="0" r="r" b="b"/>
              <a:pathLst>
                <a:path w="9" h="4">
                  <a:moveTo>
                    <a:pt x="9" y="1"/>
                  </a:move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" y="4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5" name="Rectangle 767"/>
            <p:cNvSpPr>
              <a:spLocks noChangeArrowheads="1"/>
            </p:cNvSpPr>
            <p:nvPr/>
          </p:nvSpPr>
          <p:spPr bwMode="auto">
            <a:xfrm>
              <a:off x="4818063" y="3636964"/>
              <a:ext cx="46038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6" name="Rectangle 768"/>
            <p:cNvSpPr>
              <a:spLocks noChangeArrowheads="1"/>
            </p:cNvSpPr>
            <p:nvPr/>
          </p:nvSpPr>
          <p:spPr bwMode="auto">
            <a:xfrm>
              <a:off x="4770438" y="3636964"/>
              <a:ext cx="444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7" name="Rectangle 769"/>
            <p:cNvSpPr>
              <a:spLocks noChangeArrowheads="1"/>
            </p:cNvSpPr>
            <p:nvPr/>
          </p:nvSpPr>
          <p:spPr bwMode="auto">
            <a:xfrm>
              <a:off x="4914900" y="3636964"/>
              <a:ext cx="44450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8" name="Freeform 770"/>
            <p:cNvSpPr>
              <a:spLocks/>
            </p:cNvSpPr>
            <p:nvPr/>
          </p:nvSpPr>
          <p:spPr bwMode="auto">
            <a:xfrm>
              <a:off x="4962525" y="3635376"/>
              <a:ext cx="14288" cy="63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9" y="4"/>
                </a:cxn>
                <a:cxn ang="0">
                  <a:pos x="9" y="0"/>
                </a:cxn>
                <a:cxn ang="0">
                  <a:pos x="4" y="0"/>
                </a:cxn>
              </a:cxnLst>
              <a:rect l="0" t="0" r="r" b="b"/>
              <a:pathLst>
                <a:path w="9" h="4">
                  <a:moveTo>
                    <a:pt x="4" y="0"/>
                  </a:moveTo>
                  <a:lnTo>
                    <a:pt x="4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9" y="4"/>
                  </a:lnTo>
                  <a:lnTo>
                    <a:pt x="9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9" name="Freeform 771"/>
            <p:cNvSpPr>
              <a:spLocks/>
            </p:cNvSpPr>
            <p:nvPr/>
          </p:nvSpPr>
          <p:spPr bwMode="auto">
            <a:xfrm>
              <a:off x="4962525" y="3641726"/>
              <a:ext cx="14288" cy="476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7" y="3"/>
                </a:cxn>
                <a:cxn ang="0">
                  <a:pos x="9" y="1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0" name="Freeform 772"/>
            <p:cNvSpPr>
              <a:spLocks/>
            </p:cNvSpPr>
            <p:nvPr/>
          </p:nvSpPr>
          <p:spPr bwMode="auto">
            <a:xfrm>
              <a:off x="4818063" y="3641726"/>
              <a:ext cx="4603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0" y="0"/>
                </a:cxn>
              </a:cxnLst>
              <a:rect l="0" t="0" r="r" b="b"/>
              <a:pathLst>
                <a:path w="29">
                  <a:moveTo>
                    <a:pt x="0" y="0"/>
                  </a:move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1" name="Freeform 773"/>
            <p:cNvSpPr>
              <a:spLocks/>
            </p:cNvSpPr>
            <p:nvPr/>
          </p:nvSpPr>
          <p:spPr bwMode="auto">
            <a:xfrm>
              <a:off x="4914900" y="3641726"/>
              <a:ext cx="444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2" name="Freeform 774"/>
            <p:cNvSpPr>
              <a:spLocks/>
            </p:cNvSpPr>
            <p:nvPr/>
          </p:nvSpPr>
          <p:spPr bwMode="auto">
            <a:xfrm>
              <a:off x="4770438" y="3641726"/>
              <a:ext cx="444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3" name="Freeform 775"/>
            <p:cNvSpPr>
              <a:spLocks/>
            </p:cNvSpPr>
            <p:nvPr/>
          </p:nvSpPr>
          <p:spPr bwMode="auto">
            <a:xfrm>
              <a:off x="4867275" y="3641726"/>
              <a:ext cx="44450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0" y="0"/>
                </a:cxn>
              </a:cxnLst>
              <a:rect l="0" t="0" r="r" b="b"/>
              <a:pathLst>
                <a:path w="28">
                  <a:moveTo>
                    <a:pt x="0" y="0"/>
                  </a:move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4" name="Freeform 776"/>
            <p:cNvSpPr>
              <a:spLocks/>
            </p:cNvSpPr>
            <p:nvPr/>
          </p:nvSpPr>
          <p:spPr bwMode="auto">
            <a:xfrm>
              <a:off x="4752975" y="3641726"/>
              <a:ext cx="14288" cy="4763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9" y="3"/>
                </a:cxn>
                <a:cxn ang="0">
                  <a:pos x="9" y="2"/>
                </a:cxn>
              </a:cxnLst>
              <a:rect l="0" t="0" r="r" b="b"/>
              <a:pathLst>
                <a:path w="9" h="3">
                  <a:moveTo>
                    <a:pt x="9" y="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9" y="3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5" name="Rectangle 777"/>
            <p:cNvSpPr>
              <a:spLocks noChangeArrowheads="1"/>
            </p:cNvSpPr>
            <p:nvPr/>
          </p:nvSpPr>
          <p:spPr bwMode="auto">
            <a:xfrm>
              <a:off x="4767263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6" name="Freeform 778"/>
            <p:cNvSpPr>
              <a:spLocks/>
            </p:cNvSpPr>
            <p:nvPr/>
          </p:nvSpPr>
          <p:spPr bwMode="auto">
            <a:xfrm>
              <a:off x="4818063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7" name="Freeform 779"/>
            <p:cNvSpPr>
              <a:spLocks/>
            </p:cNvSpPr>
            <p:nvPr/>
          </p:nvSpPr>
          <p:spPr bwMode="auto">
            <a:xfrm>
              <a:off x="4767263" y="3646489"/>
              <a:ext cx="49213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0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8" name="Rectangle 780"/>
            <p:cNvSpPr>
              <a:spLocks noChangeArrowheads="1"/>
            </p:cNvSpPr>
            <p:nvPr/>
          </p:nvSpPr>
          <p:spPr bwMode="auto">
            <a:xfrm>
              <a:off x="4767263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9" name="Freeform 781"/>
            <p:cNvSpPr>
              <a:spLocks/>
            </p:cNvSpPr>
            <p:nvPr/>
          </p:nvSpPr>
          <p:spPr bwMode="auto">
            <a:xfrm>
              <a:off x="4818063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0" name="Freeform 782"/>
            <p:cNvSpPr>
              <a:spLocks/>
            </p:cNvSpPr>
            <p:nvPr/>
          </p:nvSpPr>
          <p:spPr bwMode="auto">
            <a:xfrm>
              <a:off x="4767263" y="3641726"/>
              <a:ext cx="47625" cy="476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30" y="2"/>
                </a:cxn>
              </a:cxnLst>
              <a:rect l="0" t="0" r="r" b="b"/>
              <a:pathLst>
                <a:path w="30" h="3">
                  <a:moveTo>
                    <a:pt x="30" y="2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1" name="Freeform 783"/>
            <p:cNvSpPr>
              <a:spLocks/>
            </p:cNvSpPr>
            <p:nvPr/>
          </p:nvSpPr>
          <p:spPr bwMode="auto">
            <a:xfrm>
              <a:off x="4814888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2" name="Freeform 784"/>
            <p:cNvSpPr>
              <a:spLocks/>
            </p:cNvSpPr>
            <p:nvPr/>
          </p:nvSpPr>
          <p:spPr bwMode="auto">
            <a:xfrm>
              <a:off x="4867275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3" name="Freeform 785"/>
            <p:cNvSpPr>
              <a:spLocks/>
            </p:cNvSpPr>
            <p:nvPr/>
          </p:nvSpPr>
          <p:spPr bwMode="auto">
            <a:xfrm>
              <a:off x="4816475" y="3646489"/>
              <a:ext cx="49213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1" y="0"/>
                </a:cxn>
              </a:cxnLst>
              <a:rect l="0" t="0" r="r" b="b"/>
              <a:pathLst>
                <a:path w="31">
                  <a:moveTo>
                    <a:pt x="1" y="0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4" name="Freeform 786"/>
            <p:cNvSpPr>
              <a:spLocks/>
            </p:cNvSpPr>
            <p:nvPr/>
          </p:nvSpPr>
          <p:spPr bwMode="auto">
            <a:xfrm>
              <a:off x="4814888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5" name="Freeform 787"/>
            <p:cNvSpPr>
              <a:spLocks/>
            </p:cNvSpPr>
            <p:nvPr/>
          </p:nvSpPr>
          <p:spPr bwMode="auto">
            <a:xfrm>
              <a:off x="4867275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6" name="Freeform 788"/>
            <p:cNvSpPr>
              <a:spLocks/>
            </p:cNvSpPr>
            <p:nvPr/>
          </p:nvSpPr>
          <p:spPr bwMode="auto">
            <a:xfrm>
              <a:off x="4818063" y="3641726"/>
              <a:ext cx="46038" cy="4763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9" y="3"/>
                </a:cxn>
                <a:cxn ang="0">
                  <a:pos x="29" y="2"/>
                </a:cxn>
              </a:cxnLst>
              <a:rect l="0" t="0" r="r" b="b"/>
              <a:pathLst>
                <a:path w="29" h="3">
                  <a:moveTo>
                    <a:pt x="29" y="2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9" y="3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7" name="Rectangle 789"/>
            <p:cNvSpPr>
              <a:spLocks noChangeArrowheads="1"/>
            </p:cNvSpPr>
            <p:nvPr/>
          </p:nvSpPr>
          <p:spPr bwMode="auto">
            <a:xfrm>
              <a:off x="4814888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8" name="Freeform 790"/>
            <p:cNvSpPr>
              <a:spLocks/>
            </p:cNvSpPr>
            <p:nvPr/>
          </p:nvSpPr>
          <p:spPr bwMode="auto">
            <a:xfrm>
              <a:off x="4814888" y="3646489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9" name="Rectangle 791"/>
            <p:cNvSpPr>
              <a:spLocks noChangeArrowheads="1"/>
            </p:cNvSpPr>
            <p:nvPr/>
          </p:nvSpPr>
          <p:spPr bwMode="auto">
            <a:xfrm>
              <a:off x="4814888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0" name="Freeform 792"/>
            <p:cNvSpPr>
              <a:spLocks/>
            </p:cNvSpPr>
            <p:nvPr/>
          </p:nvSpPr>
          <p:spPr bwMode="auto">
            <a:xfrm>
              <a:off x="4814888" y="3641726"/>
              <a:ext cx="3175" cy="476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1" name="Freeform 793"/>
            <p:cNvSpPr>
              <a:spLocks/>
            </p:cNvSpPr>
            <p:nvPr/>
          </p:nvSpPr>
          <p:spPr bwMode="auto">
            <a:xfrm>
              <a:off x="4864100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2" name="Freeform 794"/>
            <p:cNvSpPr>
              <a:spLocks/>
            </p:cNvSpPr>
            <p:nvPr/>
          </p:nvSpPr>
          <p:spPr bwMode="auto">
            <a:xfrm>
              <a:off x="4914900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3" name="Freeform 795"/>
            <p:cNvSpPr>
              <a:spLocks/>
            </p:cNvSpPr>
            <p:nvPr/>
          </p:nvSpPr>
          <p:spPr bwMode="auto">
            <a:xfrm>
              <a:off x="4865688" y="3646489"/>
              <a:ext cx="47625" cy="1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1" y="0"/>
                </a:cxn>
              </a:cxnLst>
              <a:rect l="0" t="0" r="r" b="b"/>
              <a:pathLst>
                <a:path w="30">
                  <a:moveTo>
                    <a:pt x="1" y="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4" name="Freeform 796"/>
            <p:cNvSpPr>
              <a:spLocks/>
            </p:cNvSpPr>
            <p:nvPr/>
          </p:nvSpPr>
          <p:spPr bwMode="auto">
            <a:xfrm>
              <a:off x="4864100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5" name="Freeform 797"/>
            <p:cNvSpPr>
              <a:spLocks/>
            </p:cNvSpPr>
            <p:nvPr/>
          </p:nvSpPr>
          <p:spPr bwMode="auto">
            <a:xfrm>
              <a:off x="4914900" y="3636964"/>
              <a:ext cx="1588" cy="476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6" name="Freeform 798"/>
            <p:cNvSpPr>
              <a:spLocks/>
            </p:cNvSpPr>
            <p:nvPr/>
          </p:nvSpPr>
          <p:spPr bwMode="auto">
            <a:xfrm>
              <a:off x="4867275" y="3641726"/>
              <a:ext cx="44450" cy="4763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8" y="3"/>
                </a:cxn>
                <a:cxn ang="0">
                  <a:pos x="28" y="2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8" y="3"/>
                  </a:lnTo>
                  <a:lnTo>
                    <a:pt x="28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7" name="Rectangle 799"/>
            <p:cNvSpPr>
              <a:spLocks noChangeArrowheads="1"/>
            </p:cNvSpPr>
            <p:nvPr/>
          </p:nvSpPr>
          <p:spPr bwMode="auto">
            <a:xfrm>
              <a:off x="4864100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8" name="Freeform 800"/>
            <p:cNvSpPr>
              <a:spLocks/>
            </p:cNvSpPr>
            <p:nvPr/>
          </p:nvSpPr>
          <p:spPr bwMode="auto">
            <a:xfrm>
              <a:off x="4864100" y="3646489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9" name="Rectangle 801"/>
            <p:cNvSpPr>
              <a:spLocks noChangeArrowheads="1"/>
            </p:cNvSpPr>
            <p:nvPr/>
          </p:nvSpPr>
          <p:spPr bwMode="auto">
            <a:xfrm>
              <a:off x="4864100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0" name="Freeform 802"/>
            <p:cNvSpPr>
              <a:spLocks/>
            </p:cNvSpPr>
            <p:nvPr/>
          </p:nvSpPr>
          <p:spPr bwMode="auto">
            <a:xfrm>
              <a:off x="4864100" y="3641726"/>
              <a:ext cx="3175" cy="4763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2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1" name="Freeform 803"/>
            <p:cNvSpPr>
              <a:spLocks/>
            </p:cNvSpPr>
            <p:nvPr/>
          </p:nvSpPr>
          <p:spPr bwMode="auto">
            <a:xfrm>
              <a:off x="4911725" y="3635376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2" name="Rectangle 804"/>
            <p:cNvSpPr>
              <a:spLocks noChangeArrowheads="1"/>
            </p:cNvSpPr>
            <p:nvPr/>
          </p:nvSpPr>
          <p:spPr bwMode="auto">
            <a:xfrm>
              <a:off x="4959350" y="3635376"/>
              <a:ext cx="3175" cy="15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3" name="Freeform 805"/>
            <p:cNvSpPr>
              <a:spLocks/>
            </p:cNvSpPr>
            <p:nvPr/>
          </p:nvSpPr>
          <p:spPr bwMode="auto">
            <a:xfrm>
              <a:off x="4913313" y="3646489"/>
              <a:ext cx="49213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31">
                  <a:moveTo>
                    <a:pt x="0" y="0"/>
                  </a:move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4" name="Freeform 806"/>
            <p:cNvSpPr>
              <a:spLocks/>
            </p:cNvSpPr>
            <p:nvPr/>
          </p:nvSpPr>
          <p:spPr bwMode="auto">
            <a:xfrm>
              <a:off x="4911725" y="3636964"/>
              <a:ext cx="1588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5" name="Rectangle 807"/>
            <p:cNvSpPr>
              <a:spLocks noChangeArrowheads="1"/>
            </p:cNvSpPr>
            <p:nvPr/>
          </p:nvSpPr>
          <p:spPr bwMode="auto">
            <a:xfrm>
              <a:off x="4959350" y="3636964"/>
              <a:ext cx="3175" cy="47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6" name="Freeform 808"/>
            <p:cNvSpPr>
              <a:spLocks/>
            </p:cNvSpPr>
            <p:nvPr/>
          </p:nvSpPr>
          <p:spPr bwMode="auto">
            <a:xfrm>
              <a:off x="4914900" y="3641726"/>
              <a:ext cx="47625" cy="476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0" y="3"/>
                </a:cxn>
                <a:cxn ang="0">
                  <a:pos x="30" y="2"/>
                </a:cxn>
              </a:cxnLst>
              <a:rect l="0" t="0" r="r" b="b"/>
              <a:pathLst>
                <a:path w="30" h="3">
                  <a:moveTo>
                    <a:pt x="30" y="2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0" y="3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27" name="Group 1010"/>
            <p:cNvGrpSpPr>
              <a:grpSpLocks/>
            </p:cNvGrpSpPr>
            <p:nvPr/>
          </p:nvGrpSpPr>
          <p:grpSpPr bwMode="auto">
            <a:xfrm>
              <a:off x="4283075" y="2641601"/>
              <a:ext cx="1163638" cy="1006475"/>
              <a:chOff x="2698" y="1664"/>
              <a:chExt cx="733" cy="634"/>
            </a:xfrm>
            <a:grpFill/>
          </p:grpSpPr>
          <p:sp>
            <p:nvSpPr>
              <p:cNvPr id="692" name="Rectangle 810"/>
              <p:cNvSpPr>
                <a:spLocks noChangeArrowheads="1"/>
              </p:cNvSpPr>
              <p:nvPr/>
            </p:nvSpPr>
            <p:spPr bwMode="auto">
              <a:xfrm>
                <a:off x="3094" y="2290"/>
                <a:ext cx="2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3" name="Freeform 811"/>
              <p:cNvSpPr>
                <a:spLocks/>
              </p:cNvSpPr>
              <p:nvPr/>
            </p:nvSpPr>
            <p:spPr bwMode="auto">
              <a:xfrm>
                <a:off x="3094" y="2297"/>
                <a:ext cx="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4" name="Rectangle 812"/>
              <p:cNvSpPr>
                <a:spLocks noChangeArrowheads="1"/>
              </p:cNvSpPr>
              <p:nvPr/>
            </p:nvSpPr>
            <p:spPr bwMode="auto">
              <a:xfrm>
                <a:off x="3094" y="2291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5" name="Freeform 813"/>
              <p:cNvSpPr>
                <a:spLocks/>
              </p:cNvSpPr>
              <p:nvPr/>
            </p:nvSpPr>
            <p:spPr bwMode="auto">
              <a:xfrm>
                <a:off x="3094" y="2294"/>
                <a:ext cx="2" cy="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6" name="Rectangle 814"/>
              <p:cNvSpPr>
                <a:spLocks noChangeArrowheads="1"/>
              </p:cNvSpPr>
              <p:nvPr/>
            </p:nvSpPr>
            <p:spPr bwMode="auto">
              <a:xfrm>
                <a:off x="2773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7" name="Rectangle 815"/>
              <p:cNvSpPr>
                <a:spLocks noChangeArrowheads="1"/>
              </p:cNvSpPr>
              <p:nvPr/>
            </p:nvSpPr>
            <p:spPr bwMode="auto">
              <a:xfrm>
                <a:off x="2791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8" name="Rectangle 816"/>
              <p:cNvSpPr>
                <a:spLocks noChangeArrowheads="1"/>
              </p:cNvSpPr>
              <p:nvPr/>
            </p:nvSpPr>
            <p:spPr bwMode="auto">
              <a:xfrm>
                <a:off x="2773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9" name="Rectangle 817"/>
              <p:cNvSpPr>
                <a:spLocks noChangeArrowheads="1"/>
              </p:cNvSpPr>
              <p:nvPr/>
            </p:nvSpPr>
            <p:spPr bwMode="auto">
              <a:xfrm>
                <a:off x="2791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0" name="Rectangle 818"/>
              <p:cNvSpPr>
                <a:spLocks noChangeArrowheads="1"/>
              </p:cNvSpPr>
              <p:nvPr/>
            </p:nvSpPr>
            <p:spPr bwMode="auto">
              <a:xfrm>
                <a:off x="2773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1" name="Rectangle 819"/>
              <p:cNvSpPr>
                <a:spLocks noChangeArrowheads="1"/>
              </p:cNvSpPr>
              <p:nvPr/>
            </p:nvSpPr>
            <p:spPr bwMode="auto">
              <a:xfrm>
                <a:off x="2791" y="2214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2" name="Rectangle 820"/>
              <p:cNvSpPr>
                <a:spLocks noChangeArrowheads="1"/>
              </p:cNvSpPr>
              <p:nvPr/>
            </p:nvSpPr>
            <p:spPr bwMode="auto">
              <a:xfrm>
                <a:off x="2773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3" name="Rectangle 821"/>
              <p:cNvSpPr>
                <a:spLocks noChangeArrowheads="1"/>
              </p:cNvSpPr>
              <p:nvPr/>
            </p:nvSpPr>
            <p:spPr bwMode="auto">
              <a:xfrm>
                <a:off x="2791" y="2238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4" name="Rectangle 822"/>
              <p:cNvSpPr>
                <a:spLocks noChangeArrowheads="1"/>
              </p:cNvSpPr>
              <p:nvPr/>
            </p:nvSpPr>
            <p:spPr bwMode="auto">
              <a:xfrm>
                <a:off x="2851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5" name="Rectangle 823"/>
              <p:cNvSpPr>
                <a:spLocks noChangeArrowheads="1"/>
              </p:cNvSpPr>
              <p:nvPr/>
            </p:nvSpPr>
            <p:spPr bwMode="auto">
              <a:xfrm>
                <a:off x="2870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6" name="Rectangle 824"/>
              <p:cNvSpPr>
                <a:spLocks noChangeArrowheads="1"/>
              </p:cNvSpPr>
              <p:nvPr/>
            </p:nvSpPr>
            <p:spPr bwMode="auto">
              <a:xfrm>
                <a:off x="2851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7" name="Rectangle 825"/>
              <p:cNvSpPr>
                <a:spLocks noChangeArrowheads="1"/>
              </p:cNvSpPr>
              <p:nvPr/>
            </p:nvSpPr>
            <p:spPr bwMode="auto">
              <a:xfrm>
                <a:off x="2870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8" name="Rectangle 826"/>
              <p:cNvSpPr>
                <a:spLocks noChangeArrowheads="1"/>
              </p:cNvSpPr>
              <p:nvPr/>
            </p:nvSpPr>
            <p:spPr bwMode="auto">
              <a:xfrm>
                <a:off x="2851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9" name="Rectangle 827"/>
              <p:cNvSpPr>
                <a:spLocks noChangeArrowheads="1"/>
              </p:cNvSpPr>
              <p:nvPr/>
            </p:nvSpPr>
            <p:spPr bwMode="auto">
              <a:xfrm>
                <a:off x="2870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0" name="Rectangle 828"/>
              <p:cNvSpPr>
                <a:spLocks noChangeArrowheads="1"/>
              </p:cNvSpPr>
              <p:nvPr/>
            </p:nvSpPr>
            <p:spPr bwMode="auto">
              <a:xfrm>
                <a:off x="2851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1" name="Rectangle 829"/>
              <p:cNvSpPr>
                <a:spLocks noChangeArrowheads="1"/>
              </p:cNvSpPr>
              <p:nvPr/>
            </p:nvSpPr>
            <p:spPr bwMode="auto">
              <a:xfrm>
                <a:off x="2870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2" name="Rectangle 830"/>
              <p:cNvSpPr>
                <a:spLocks noChangeArrowheads="1"/>
              </p:cNvSpPr>
              <p:nvPr/>
            </p:nvSpPr>
            <p:spPr bwMode="auto">
              <a:xfrm>
                <a:off x="2930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3" name="Rectangle 831"/>
              <p:cNvSpPr>
                <a:spLocks noChangeArrowheads="1"/>
              </p:cNvSpPr>
              <p:nvPr/>
            </p:nvSpPr>
            <p:spPr bwMode="auto">
              <a:xfrm>
                <a:off x="2949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4" name="Rectangle 832"/>
              <p:cNvSpPr>
                <a:spLocks noChangeArrowheads="1"/>
              </p:cNvSpPr>
              <p:nvPr/>
            </p:nvSpPr>
            <p:spPr bwMode="auto">
              <a:xfrm>
                <a:off x="2930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5" name="Rectangle 833"/>
              <p:cNvSpPr>
                <a:spLocks noChangeArrowheads="1"/>
              </p:cNvSpPr>
              <p:nvPr/>
            </p:nvSpPr>
            <p:spPr bwMode="auto">
              <a:xfrm>
                <a:off x="2949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6" name="Rectangle 834"/>
              <p:cNvSpPr>
                <a:spLocks noChangeArrowheads="1"/>
              </p:cNvSpPr>
              <p:nvPr/>
            </p:nvSpPr>
            <p:spPr bwMode="auto">
              <a:xfrm>
                <a:off x="2930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7" name="Rectangle 835"/>
              <p:cNvSpPr>
                <a:spLocks noChangeArrowheads="1"/>
              </p:cNvSpPr>
              <p:nvPr/>
            </p:nvSpPr>
            <p:spPr bwMode="auto">
              <a:xfrm>
                <a:off x="2949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8" name="Rectangle 836"/>
              <p:cNvSpPr>
                <a:spLocks noChangeArrowheads="1"/>
              </p:cNvSpPr>
              <p:nvPr/>
            </p:nvSpPr>
            <p:spPr bwMode="auto">
              <a:xfrm>
                <a:off x="2930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9" name="Rectangle 837"/>
              <p:cNvSpPr>
                <a:spLocks noChangeArrowheads="1"/>
              </p:cNvSpPr>
              <p:nvPr/>
            </p:nvSpPr>
            <p:spPr bwMode="auto">
              <a:xfrm>
                <a:off x="2949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0" name="Rectangle 838"/>
              <p:cNvSpPr>
                <a:spLocks noChangeArrowheads="1"/>
              </p:cNvSpPr>
              <p:nvPr/>
            </p:nvSpPr>
            <p:spPr bwMode="auto">
              <a:xfrm>
                <a:off x="3008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1" name="Rectangle 839"/>
              <p:cNvSpPr>
                <a:spLocks noChangeArrowheads="1"/>
              </p:cNvSpPr>
              <p:nvPr/>
            </p:nvSpPr>
            <p:spPr bwMode="auto">
              <a:xfrm>
                <a:off x="3027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2" name="Rectangle 840"/>
              <p:cNvSpPr>
                <a:spLocks noChangeArrowheads="1"/>
              </p:cNvSpPr>
              <p:nvPr/>
            </p:nvSpPr>
            <p:spPr bwMode="auto">
              <a:xfrm>
                <a:off x="3008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3" name="Rectangle 841"/>
              <p:cNvSpPr>
                <a:spLocks noChangeArrowheads="1"/>
              </p:cNvSpPr>
              <p:nvPr/>
            </p:nvSpPr>
            <p:spPr bwMode="auto">
              <a:xfrm>
                <a:off x="3027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4" name="Rectangle 842"/>
              <p:cNvSpPr>
                <a:spLocks noChangeArrowheads="1"/>
              </p:cNvSpPr>
              <p:nvPr/>
            </p:nvSpPr>
            <p:spPr bwMode="auto">
              <a:xfrm>
                <a:off x="3087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5" name="Rectangle 843"/>
              <p:cNvSpPr>
                <a:spLocks noChangeArrowheads="1"/>
              </p:cNvSpPr>
              <p:nvPr/>
            </p:nvSpPr>
            <p:spPr bwMode="auto">
              <a:xfrm>
                <a:off x="3106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6" name="Rectangle 844"/>
              <p:cNvSpPr>
                <a:spLocks noChangeArrowheads="1"/>
              </p:cNvSpPr>
              <p:nvPr/>
            </p:nvSpPr>
            <p:spPr bwMode="auto">
              <a:xfrm>
                <a:off x="3087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7" name="Rectangle 845"/>
              <p:cNvSpPr>
                <a:spLocks noChangeArrowheads="1"/>
              </p:cNvSpPr>
              <p:nvPr/>
            </p:nvSpPr>
            <p:spPr bwMode="auto">
              <a:xfrm>
                <a:off x="3106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8" name="Rectangle 846"/>
              <p:cNvSpPr>
                <a:spLocks noChangeArrowheads="1"/>
              </p:cNvSpPr>
              <p:nvPr/>
            </p:nvSpPr>
            <p:spPr bwMode="auto">
              <a:xfrm>
                <a:off x="3165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9" name="Rectangle 847"/>
              <p:cNvSpPr>
                <a:spLocks noChangeArrowheads="1"/>
              </p:cNvSpPr>
              <p:nvPr/>
            </p:nvSpPr>
            <p:spPr bwMode="auto">
              <a:xfrm>
                <a:off x="3184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0" name="Rectangle 848"/>
              <p:cNvSpPr>
                <a:spLocks noChangeArrowheads="1"/>
              </p:cNvSpPr>
              <p:nvPr/>
            </p:nvSpPr>
            <p:spPr bwMode="auto">
              <a:xfrm>
                <a:off x="3165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1" name="Rectangle 849"/>
              <p:cNvSpPr>
                <a:spLocks noChangeArrowheads="1"/>
              </p:cNvSpPr>
              <p:nvPr/>
            </p:nvSpPr>
            <p:spPr bwMode="auto">
              <a:xfrm>
                <a:off x="3184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2" name="Rectangle 850"/>
              <p:cNvSpPr>
                <a:spLocks noChangeArrowheads="1"/>
              </p:cNvSpPr>
              <p:nvPr/>
            </p:nvSpPr>
            <p:spPr bwMode="auto">
              <a:xfrm>
                <a:off x="3165" y="2214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3" name="Rectangle 851"/>
              <p:cNvSpPr>
                <a:spLocks noChangeArrowheads="1"/>
              </p:cNvSpPr>
              <p:nvPr/>
            </p:nvSpPr>
            <p:spPr bwMode="auto">
              <a:xfrm>
                <a:off x="3184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4" name="Rectangle 852"/>
              <p:cNvSpPr>
                <a:spLocks noChangeArrowheads="1"/>
              </p:cNvSpPr>
              <p:nvPr/>
            </p:nvSpPr>
            <p:spPr bwMode="auto">
              <a:xfrm>
                <a:off x="3165" y="2238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5" name="Rectangle 853"/>
              <p:cNvSpPr>
                <a:spLocks noChangeArrowheads="1"/>
              </p:cNvSpPr>
              <p:nvPr/>
            </p:nvSpPr>
            <p:spPr bwMode="auto">
              <a:xfrm>
                <a:off x="3184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6" name="Rectangle 854"/>
              <p:cNvSpPr>
                <a:spLocks noChangeArrowheads="1"/>
              </p:cNvSpPr>
              <p:nvPr/>
            </p:nvSpPr>
            <p:spPr bwMode="auto">
              <a:xfrm>
                <a:off x="3244" y="2111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" name="Rectangle 855"/>
              <p:cNvSpPr>
                <a:spLocks noChangeArrowheads="1"/>
              </p:cNvSpPr>
              <p:nvPr/>
            </p:nvSpPr>
            <p:spPr bwMode="auto">
              <a:xfrm>
                <a:off x="3263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8" name="Rectangle 856"/>
              <p:cNvSpPr>
                <a:spLocks noChangeArrowheads="1"/>
              </p:cNvSpPr>
              <p:nvPr/>
            </p:nvSpPr>
            <p:spPr bwMode="auto">
              <a:xfrm>
                <a:off x="3244" y="2135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9" name="Rectangle 857"/>
              <p:cNvSpPr>
                <a:spLocks noChangeArrowheads="1"/>
              </p:cNvSpPr>
              <p:nvPr/>
            </p:nvSpPr>
            <p:spPr bwMode="auto">
              <a:xfrm>
                <a:off x="3263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0" name="Rectangle 858"/>
              <p:cNvSpPr>
                <a:spLocks noChangeArrowheads="1"/>
              </p:cNvSpPr>
              <p:nvPr/>
            </p:nvSpPr>
            <p:spPr bwMode="auto">
              <a:xfrm>
                <a:off x="3244" y="2214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1" name="Rectangle 859"/>
              <p:cNvSpPr>
                <a:spLocks noChangeArrowheads="1"/>
              </p:cNvSpPr>
              <p:nvPr/>
            </p:nvSpPr>
            <p:spPr bwMode="auto">
              <a:xfrm>
                <a:off x="3263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2" name="Rectangle 860"/>
              <p:cNvSpPr>
                <a:spLocks noChangeArrowheads="1"/>
              </p:cNvSpPr>
              <p:nvPr/>
            </p:nvSpPr>
            <p:spPr bwMode="auto">
              <a:xfrm>
                <a:off x="3244" y="2238"/>
                <a:ext cx="16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3" name="Rectangle 861"/>
              <p:cNvSpPr>
                <a:spLocks noChangeArrowheads="1"/>
              </p:cNvSpPr>
              <p:nvPr/>
            </p:nvSpPr>
            <p:spPr bwMode="auto">
              <a:xfrm>
                <a:off x="3263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4" name="Rectangle 862"/>
              <p:cNvSpPr>
                <a:spLocks noChangeArrowheads="1"/>
              </p:cNvSpPr>
              <p:nvPr/>
            </p:nvSpPr>
            <p:spPr bwMode="auto">
              <a:xfrm>
                <a:off x="3323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5" name="Rectangle 863"/>
              <p:cNvSpPr>
                <a:spLocks noChangeArrowheads="1"/>
              </p:cNvSpPr>
              <p:nvPr/>
            </p:nvSpPr>
            <p:spPr bwMode="auto">
              <a:xfrm>
                <a:off x="3341" y="2111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6" name="Rectangle 864"/>
              <p:cNvSpPr>
                <a:spLocks noChangeArrowheads="1"/>
              </p:cNvSpPr>
              <p:nvPr/>
            </p:nvSpPr>
            <p:spPr bwMode="auto">
              <a:xfrm>
                <a:off x="3323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7" name="Rectangle 865"/>
              <p:cNvSpPr>
                <a:spLocks noChangeArrowheads="1"/>
              </p:cNvSpPr>
              <p:nvPr/>
            </p:nvSpPr>
            <p:spPr bwMode="auto">
              <a:xfrm>
                <a:off x="3341" y="2135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8" name="Rectangle 866"/>
              <p:cNvSpPr>
                <a:spLocks noChangeArrowheads="1"/>
              </p:cNvSpPr>
              <p:nvPr/>
            </p:nvSpPr>
            <p:spPr bwMode="auto">
              <a:xfrm>
                <a:off x="3323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9" name="Rectangle 867"/>
              <p:cNvSpPr>
                <a:spLocks noChangeArrowheads="1"/>
              </p:cNvSpPr>
              <p:nvPr/>
            </p:nvSpPr>
            <p:spPr bwMode="auto">
              <a:xfrm>
                <a:off x="3341" y="2214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0" name="Rectangle 868"/>
              <p:cNvSpPr>
                <a:spLocks noChangeArrowheads="1"/>
              </p:cNvSpPr>
              <p:nvPr/>
            </p:nvSpPr>
            <p:spPr bwMode="auto">
              <a:xfrm>
                <a:off x="3323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1" name="Rectangle 869"/>
              <p:cNvSpPr>
                <a:spLocks noChangeArrowheads="1"/>
              </p:cNvSpPr>
              <p:nvPr/>
            </p:nvSpPr>
            <p:spPr bwMode="auto">
              <a:xfrm>
                <a:off x="3341" y="2238"/>
                <a:ext cx="15" cy="2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2" name="Freeform 870"/>
              <p:cNvSpPr>
                <a:spLocks/>
              </p:cNvSpPr>
              <p:nvPr/>
            </p:nvSpPr>
            <p:spPr bwMode="auto">
              <a:xfrm>
                <a:off x="3003" y="2238"/>
                <a:ext cx="2" cy="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3" name="Freeform 871"/>
              <p:cNvSpPr>
                <a:spLocks/>
              </p:cNvSpPr>
              <p:nvPr/>
            </p:nvSpPr>
            <p:spPr bwMode="auto">
              <a:xfrm>
                <a:off x="3003" y="2229"/>
                <a:ext cx="2" cy="1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2" y="1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1" y="10"/>
                  </a:cxn>
                </a:cxnLst>
                <a:rect l="0" t="0" r="r" b="b"/>
                <a:pathLst>
                  <a:path w="2" h="10">
                    <a:moveTo>
                      <a:pt x="1" y="1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4" name="Freeform 872"/>
              <p:cNvSpPr>
                <a:spLocks/>
              </p:cNvSpPr>
              <p:nvPr/>
            </p:nvSpPr>
            <p:spPr bwMode="auto">
              <a:xfrm>
                <a:off x="3003" y="2241"/>
                <a:ext cx="2" cy="12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2" y="1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1" y="12"/>
                  </a:cxn>
                </a:cxnLst>
                <a:rect l="0" t="0" r="r" b="b"/>
                <a:pathLst>
                  <a:path w="2" h="12">
                    <a:moveTo>
                      <a:pt x="1" y="12"/>
                    </a:moveTo>
                    <a:lnTo>
                      <a:pt x="2" y="1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5" name="Freeform 873"/>
              <p:cNvSpPr>
                <a:spLocks/>
              </p:cNvSpPr>
              <p:nvPr/>
            </p:nvSpPr>
            <p:spPr bwMode="auto">
              <a:xfrm>
                <a:off x="3124" y="2238"/>
                <a:ext cx="2" cy="4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1" y="1"/>
                  </a:cxn>
                </a:cxnLst>
                <a:rect l="0" t="0" r="r" b="b"/>
                <a:pathLst>
                  <a:path w="2" h="4">
                    <a:moveTo>
                      <a:pt x="1" y="1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6" name="Freeform 874"/>
              <p:cNvSpPr>
                <a:spLocks/>
              </p:cNvSpPr>
              <p:nvPr/>
            </p:nvSpPr>
            <p:spPr bwMode="auto">
              <a:xfrm>
                <a:off x="3124" y="2227"/>
                <a:ext cx="2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7" name="Freeform 875"/>
              <p:cNvSpPr>
                <a:spLocks/>
              </p:cNvSpPr>
              <p:nvPr/>
            </p:nvSpPr>
            <p:spPr bwMode="auto">
              <a:xfrm>
                <a:off x="3124" y="2241"/>
                <a:ext cx="2" cy="1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" y="12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12">
                    <a:moveTo>
                      <a:pt x="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8" name="Rectangle 876"/>
              <p:cNvSpPr>
                <a:spLocks noChangeArrowheads="1"/>
              </p:cNvSpPr>
              <p:nvPr/>
            </p:nvSpPr>
            <p:spPr bwMode="auto">
              <a:xfrm>
                <a:off x="3096" y="2219"/>
                <a:ext cx="28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9" name="Rectangle 877"/>
              <p:cNvSpPr>
                <a:spLocks noChangeArrowheads="1"/>
              </p:cNvSpPr>
              <p:nvPr/>
            </p:nvSpPr>
            <p:spPr bwMode="auto">
              <a:xfrm>
                <a:off x="3005" y="2219"/>
                <a:ext cx="28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0" name="Rectangle 878"/>
              <p:cNvSpPr>
                <a:spLocks noChangeArrowheads="1"/>
              </p:cNvSpPr>
              <p:nvPr/>
            </p:nvSpPr>
            <p:spPr bwMode="auto">
              <a:xfrm>
                <a:off x="3066" y="2219"/>
                <a:ext cx="28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1" name="Rectangle 879"/>
              <p:cNvSpPr>
                <a:spLocks noChangeArrowheads="1"/>
              </p:cNvSpPr>
              <p:nvPr/>
            </p:nvSpPr>
            <p:spPr bwMode="auto">
              <a:xfrm>
                <a:off x="3035" y="2219"/>
                <a:ext cx="29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2" name="Freeform 880"/>
              <p:cNvSpPr>
                <a:spLocks/>
              </p:cNvSpPr>
              <p:nvPr/>
            </p:nvSpPr>
            <p:spPr bwMode="auto">
              <a:xfrm>
                <a:off x="3035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3" name="Freeform 881"/>
              <p:cNvSpPr>
                <a:spLocks/>
              </p:cNvSpPr>
              <p:nvPr/>
            </p:nvSpPr>
            <p:spPr bwMode="auto">
              <a:xfrm>
                <a:off x="3003" y="2219"/>
                <a:ext cx="2" cy="3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" y="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4" name="Freeform 882"/>
              <p:cNvSpPr>
                <a:spLocks/>
              </p:cNvSpPr>
              <p:nvPr/>
            </p:nvSpPr>
            <p:spPr bwMode="auto">
              <a:xfrm>
                <a:off x="3033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5" name="Freeform 883"/>
              <p:cNvSpPr>
                <a:spLocks/>
              </p:cNvSpPr>
              <p:nvPr/>
            </p:nvSpPr>
            <p:spPr bwMode="auto">
              <a:xfrm>
                <a:off x="3066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6" name="Rectangle 884"/>
              <p:cNvSpPr>
                <a:spLocks noChangeArrowheads="1"/>
              </p:cNvSpPr>
              <p:nvPr/>
            </p:nvSpPr>
            <p:spPr bwMode="auto">
              <a:xfrm>
                <a:off x="3033" y="2219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7" name="Freeform 885"/>
              <p:cNvSpPr>
                <a:spLocks/>
              </p:cNvSpPr>
              <p:nvPr/>
            </p:nvSpPr>
            <p:spPr bwMode="auto">
              <a:xfrm>
                <a:off x="3096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8" name="Freeform 886"/>
              <p:cNvSpPr>
                <a:spLocks/>
              </p:cNvSpPr>
              <p:nvPr/>
            </p:nvSpPr>
            <p:spPr bwMode="auto">
              <a:xfrm>
                <a:off x="3064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9" name="Rectangle 887"/>
              <p:cNvSpPr>
                <a:spLocks noChangeArrowheads="1"/>
              </p:cNvSpPr>
              <p:nvPr/>
            </p:nvSpPr>
            <p:spPr bwMode="auto">
              <a:xfrm>
                <a:off x="3064" y="2219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0" name="Freeform 888"/>
              <p:cNvSpPr>
                <a:spLocks/>
              </p:cNvSpPr>
              <p:nvPr/>
            </p:nvSpPr>
            <p:spPr bwMode="auto">
              <a:xfrm>
                <a:off x="3094" y="2219"/>
                <a:ext cx="1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1" name="Freeform 889"/>
              <p:cNvSpPr>
                <a:spLocks/>
              </p:cNvSpPr>
              <p:nvPr/>
            </p:nvSpPr>
            <p:spPr bwMode="auto">
              <a:xfrm>
                <a:off x="3124" y="2219"/>
                <a:ext cx="2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2" y="0"/>
                  </a:cxn>
                  <a:cxn ang="0">
                    <a:pos x="1" y="0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2" name="Rectangle 890"/>
              <p:cNvSpPr>
                <a:spLocks noChangeArrowheads="1"/>
              </p:cNvSpPr>
              <p:nvPr/>
            </p:nvSpPr>
            <p:spPr bwMode="auto">
              <a:xfrm>
                <a:off x="3094" y="2219"/>
                <a:ext cx="2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3" name="Rectangle 891"/>
              <p:cNvSpPr>
                <a:spLocks noChangeArrowheads="1"/>
              </p:cNvSpPr>
              <p:nvPr/>
            </p:nvSpPr>
            <p:spPr bwMode="auto">
              <a:xfrm>
                <a:off x="2707" y="2183"/>
                <a:ext cx="715" cy="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4" name="Freeform 892"/>
              <p:cNvSpPr>
                <a:spLocks/>
              </p:cNvSpPr>
              <p:nvPr/>
            </p:nvSpPr>
            <p:spPr bwMode="auto">
              <a:xfrm>
                <a:off x="3422" y="2183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5" name="Freeform 893"/>
              <p:cNvSpPr>
                <a:spLocks/>
              </p:cNvSpPr>
              <p:nvPr/>
            </p:nvSpPr>
            <p:spPr bwMode="auto">
              <a:xfrm>
                <a:off x="2702" y="2183"/>
                <a:ext cx="5" cy="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3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6" name="Freeform 894"/>
              <p:cNvSpPr>
                <a:spLocks/>
              </p:cNvSpPr>
              <p:nvPr/>
            </p:nvSpPr>
            <p:spPr bwMode="auto">
              <a:xfrm>
                <a:off x="2698" y="1852"/>
                <a:ext cx="229" cy="223"/>
              </a:xfrm>
              <a:custGeom>
                <a:avLst/>
                <a:gdLst/>
                <a:ahLst/>
                <a:cxnLst>
                  <a:cxn ang="0">
                    <a:pos x="5" y="219"/>
                  </a:cxn>
                  <a:cxn ang="0">
                    <a:pos x="9" y="219"/>
                  </a:cxn>
                  <a:cxn ang="0">
                    <a:pos x="9" y="116"/>
                  </a:cxn>
                  <a:cxn ang="0">
                    <a:pos x="5" y="116"/>
                  </a:cxn>
                  <a:cxn ang="0">
                    <a:pos x="4" y="115"/>
                  </a:cxn>
                  <a:cxn ang="0">
                    <a:pos x="4" y="114"/>
                  </a:cxn>
                  <a:cxn ang="0">
                    <a:pos x="5" y="112"/>
                  </a:cxn>
                  <a:cxn ang="0">
                    <a:pos x="9" y="112"/>
                  </a:cxn>
                  <a:cxn ang="0">
                    <a:pos x="9" y="9"/>
                  </a:cxn>
                  <a:cxn ang="0">
                    <a:pos x="229" y="9"/>
                  </a:cxn>
                  <a:cxn ang="0">
                    <a:pos x="229" y="5"/>
                  </a:cxn>
                  <a:cxn ang="0">
                    <a:pos x="5" y="5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223"/>
                  </a:cxn>
                  <a:cxn ang="0">
                    <a:pos x="1" y="221"/>
                  </a:cxn>
                  <a:cxn ang="0">
                    <a:pos x="2" y="220"/>
                  </a:cxn>
                  <a:cxn ang="0">
                    <a:pos x="5" y="219"/>
                  </a:cxn>
                </a:cxnLst>
                <a:rect l="0" t="0" r="r" b="b"/>
                <a:pathLst>
                  <a:path w="229" h="223">
                    <a:moveTo>
                      <a:pt x="5" y="219"/>
                    </a:moveTo>
                    <a:lnTo>
                      <a:pt x="9" y="219"/>
                    </a:lnTo>
                    <a:lnTo>
                      <a:pt x="9" y="116"/>
                    </a:lnTo>
                    <a:lnTo>
                      <a:pt x="5" y="116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2"/>
                    </a:lnTo>
                    <a:lnTo>
                      <a:pt x="9" y="112"/>
                    </a:lnTo>
                    <a:lnTo>
                      <a:pt x="9" y="9"/>
                    </a:lnTo>
                    <a:lnTo>
                      <a:pt x="229" y="9"/>
                    </a:lnTo>
                    <a:lnTo>
                      <a:pt x="229" y="5"/>
                    </a:lnTo>
                    <a:lnTo>
                      <a:pt x="5" y="5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223"/>
                    </a:lnTo>
                    <a:lnTo>
                      <a:pt x="1" y="221"/>
                    </a:lnTo>
                    <a:lnTo>
                      <a:pt x="2" y="220"/>
                    </a:lnTo>
                    <a:lnTo>
                      <a:pt x="5" y="21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7" name="Freeform 895"/>
              <p:cNvSpPr>
                <a:spLocks/>
              </p:cNvSpPr>
              <p:nvPr/>
            </p:nvSpPr>
            <p:spPr bwMode="auto">
              <a:xfrm>
                <a:off x="3205" y="1852"/>
                <a:ext cx="226" cy="22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9"/>
                  </a:cxn>
                  <a:cxn ang="0">
                    <a:pos x="217" y="9"/>
                  </a:cxn>
                  <a:cxn ang="0">
                    <a:pos x="217" y="112"/>
                  </a:cxn>
                  <a:cxn ang="0">
                    <a:pos x="222" y="112"/>
                  </a:cxn>
                  <a:cxn ang="0">
                    <a:pos x="223" y="114"/>
                  </a:cxn>
                  <a:cxn ang="0">
                    <a:pos x="220" y="116"/>
                  </a:cxn>
                  <a:cxn ang="0">
                    <a:pos x="217" y="116"/>
                  </a:cxn>
                  <a:cxn ang="0">
                    <a:pos x="217" y="219"/>
                  </a:cxn>
                  <a:cxn ang="0">
                    <a:pos x="222" y="219"/>
                  </a:cxn>
                  <a:cxn ang="0">
                    <a:pos x="224" y="220"/>
                  </a:cxn>
                  <a:cxn ang="0">
                    <a:pos x="225" y="221"/>
                  </a:cxn>
                  <a:cxn ang="0">
                    <a:pos x="226" y="223"/>
                  </a:cxn>
                  <a:cxn ang="0">
                    <a:pos x="226" y="3"/>
                  </a:cxn>
                  <a:cxn ang="0">
                    <a:pos x="225" y="1"/>
                  </a:cxn>
                  <a:cxn ang="0">
                    <a:pos x="223" y="0"/>
                  </a:cxn>
                  <a:cxn ang="0">
                    <a:pos x="219" y="0"/>
                  </a:cxn>
                  <a:cxn ang="0">
                    <a:pos x="220" y="5"/>
                  </a:cxn>
                  <a:cxn ang="0">
                    <a:pos x="0" y="5"/>
                  </a:cxn>
                </a:cxnLst>
                <a:rect l="0" t="0" r="r" b="b"/>
                <a:pathLst>
                  <a:path w="226" h="223">
                    <a:moveTo>
                      <a:pt x="0" y="5"/>
                    </a:moveTo>
                    <a:lnTo>
                      <a:pt x="0" y="9"/>
                    </a:lnTo>
                    <a:lnTo>
                      <a:pt x="217" y="9"/>
                    </a:lnTo>
                    <a:lnTo>
                      <a:pt x="217" y="112"/>
                    </a:lnTo>
                    <a:lnTo>
                      <a:pt x="222" y="112"/>
                    </a:lnTo>
                    <a:lnTo>
                      <a:pt x="223" y="114"/>
                    </a:lnTo>
                    <a:lnTo>
                      <a:pt x="220" y="116"/>
                    </a:lnTo>
                    <a:lnTo>
                      <a:pt x="217" y="116"/>
                    </a:lnTo>
                    <a:lnTo>
                      <a:pt x="217" y="219"/>
                    </a:lnTo>
                    <a:lnTo>
                      <a:pt x="222" y="219"/>
                    </a:lnTo>
                    <a:lnTo>
                      <a:pt x="224" y="220"/>
                    </a:lnTo>
                    <a:lnTo>
                      <a:pt x="225" y="221"/>
                    </a:lnTo>
                    <a:lnTo>
                      <a:pt x="226" y="223"/>
                    </a:lnTo>
                    <a:lnTo>
                      <a:pt x="226" y="3"/>
                    </a:lnTo>
                    <a:lnTo>
                      <a:pt x="225" y="1"/>
                    </a:lnTo>
                    <a:lnTo>
                      <a:pt x="223" y="0"/>
                    </a:lnTo>
                    <a:lnTo>
                      <a:pt x="219" y="0"/>
                    </a:lnTo>
                    <a:lnTo>
                      <a:pt x="22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8" name="Freeform 896"/>
              <p:cNvSpPr>
                <a:spLocks/>
              </p:cNvSpPr>
              <p:nvPr/>
            </p:nvSpPr>
            <p:spPr bwMode="auto">
              <a:xfrm>
                <a:off x="3201" y="2071"/>
                <a:ext cx="230" cy="8"/>
              </a:xfrm>
              <a:custGeom>
                <a:avLst/>
                <a:gdLst/>
                <a:ahLst/>
                <a:cxnLst>
                  <a:cxn ang="0">
                    <a:pos x="226" y="0"/>
                  </a:cxn>
                  <a:cxn ang="0">
                    <a:pos x="4" y="0"/>
                  </a:cxn>
                  <a:cxn ang="0">
                    <a:pos x="4" y="6"/>
                  </a:cxn>
                  <a:cxn ang="0">
                    <a:pos x="3" y="7"/>
                  </a:cxn>
                  <a:cxn ang="0">
                    <a:pos x="1" y="8"/>
                  </a:cxn>
                  <a:cxn ang="0">
                    <a:pos x="0" y="8"/>
                  </a:cxn>
                  <a:cxn ang="0">
                    <a:pos x="227" y="8"/>
                  </a:cxn>
                  <a:cxn ang="0">
                    <a:pos x="229" y="7"/>
                  </a:cxn>
                  <a:cxn ang="0">
                    <a:pos x="230" y="6"/>
                  </a:cxn>
                  <a:cxn ang="0">
                    <a:pos x="230" y="4"/>
                  </a:cxn>
                  <a:cxn ang="0">
                    <a:pos x="229" y="2"/>
                  </a:cxn>
                  <a:cxn ang="0">
                    <a:pos x="228" y="1"/>
                  </a:cxn>
                  <a:cxn ang="0">
                    <a:pos x="226" y="0"/>
                  </a:cxn>
                </a:cxnLst>
                <a:rect l="0" t="0" r="r" b="b"/>
                <a:pathLst>
                  <a:path w="230" h="8">
                    <a:moveTo>
                      <a:pt x="226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227" y="8"/>
                    </a:lnTo>
                    <a:lnTo>
                      <a:pt x="229" y="7"/>
                    </a:lnTo>
                    <a:lnTo>
                      <a:pt x="230" y="6"/>
                    </a:lnTo>
                    <a:lnTo>
                      <a:pt x="230" y="4"/>
                    </a:lnTo>
                    <a:lnTo>
                      <a:pt x="229" y="2"/>
                    </a:lnTo>
                    <a:lnTo>
                      <a:pt x="228" y="1"/>
                    </a:lnTo>
                    <a:lnTo>
                      <a:pt x="2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9" name="Freeform 897"/>
              <p:cNvSpPr>
                <a:spLocks/>
              </p:cNvSpPr>
              <p:nvPr/>
            </p:nvSpPr>
            <p:spPr bwMode="auto">
              <a:xfrm>
                <a:off x="2698" y="2071"/>
                <a:ext cx="233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233" y="8"/>
                  </a:cxn>
                  <a:cxn ang="0">
                    <a:pos x="232" y="8"/>
                  </a:cxn>
                  <a:cxn ang="0">
                    <a:pos x="230" y="7"/>
                  </a:cxn>
                  <a:cxn ang="0">
                    <a:pos x="229" y="6"/>
                  </a:cxn>
                  <a:cxn ang="0">
                    <a:pos x="229" y="0"/>
                  </a:cxn>
                  <a:cxn ang="0">
                    <a:pos x="5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5" y="8"/>
                  </a:cxn>
                </a:cxnLst>
                <a:rect l="0" t="0" r="r" b="b"/>
                <a:pathLst>
                  <a:path w="233" h="8">
                    <a:moveTo>
                      <a:pt x="5" y="8"/>
                    </a:moveTo>
                    <a:lnTo>
                      <a:pt x="233" y="8"/>
                    </a:lnTo>
                    <a:lnTo>
                      <a:pt x="232" y="8"/>
                    </a:lnTo>
                    <a:lnTo>
                      <a:pt x="230" y="7"/>
                    </a:lnTo>
                    <a:lnTo>
                      <a:pt x="229" y="6"/>
                    </a:lnTo>
                    <a:lnTo>
                      <a:pt x="22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5" y="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0" name="Rectangle 898"/>
              <p:cNvSpPr>
                <a:spLocks noChangeArrowheads="1"/>
              </p:cNvSpPr>
              <p:nvPr/>
            </p:nvSpPr>
            <p:spPr bwMode="auto">
              <a:xfrm>
                <a:off x="2773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1" name="Rectangle 899"/>
              <p:cNvSpPr>
                <a:spLocks noChangeArrowheads="1"/>
              </p:cNvSpPr>
              <p:nvPr/>
            </p:nvSpPr>
            <p:spPr bwMode="auto">
              <a:xfrm>
                <a:off x="2791" y="1892"/>
                <a:ext cx="16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2" name="Rectangle 900"/>
              <p:cNvSpPr>
                <a:spLocks noChangeArrowheads="1"/>
              </p:cNvSpPr>
              <p:nvPr/>
            </p:nvSpPr>
            <p:spPr bwMode="auto">
              <a:xfrm>
                <a:off x="2773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3" name="Rectangle 901"/>
              <p:cNvSpPr>
                <a:spLocks noChangeArrowheads="1"/>
              </p:cNvSpPr>
              <p:nvPr/>
            </p:nvSpPr>
            <p:spPr bwMode="auto">
              <a:xfrm>
                <a:off x="2791" y="1916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4" name="Rectangle 902"/>
              <p:cNvSpPr>
                <a:spLocks noChangeArrowheads="1"/>
              </p:cNvSpPr>
              <p:nvPr/>
            </p:nvSpPr>
            <p:spPr bwMode="auto">
              <a:xfrm>
                <a:off x="2773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5" name="Rectangle 903"/>
              <p:cNvSpPr>
                <a:spLocks noChangeArrowheads="1"/>
              </p:cNvSpPr>
              <p:nvPr/>
            </p:nvSpPr>
            <p:spPr bwMode="auto">
              <a:xfrm>
                <a:off x="2791" y="1995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6" name="Rectangle 904"/>
              <p:cNvSpPr>
                <a:spLocks noChangeArrowheads="1"/>
              </p:cNvSpPr>
              <p:nvPr/>
            </p:nvSpPr>
            <p:spPr bwMode="auto">
              <a:xfrm>
                <a:off x="2773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7" name="Rectangle 905"/>
              <p:cNvSpPr>
                <a:spLocks noChangeArrowheads="1"/>
              </p:cNvSpPr>
              <p:nvPr/>
            </p:nvSpPr>
            <p:spPr bwMode="auto">
              <a:xfrm>
                <a:off x="2791" y="2019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8" name="Rectangle 906"/>
              <p:cNvSpPr>
                <a:spLocks noChangeArrowheads="1"/>
              </p:cNvSpPr>
              <p:nvPr/>
            </p:nvSpPr>
            <p:spPr bwMode="auto">
              <a:xfrm>
                <a:off x="2851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9" name="Rectangle 907"/>
              <p:cNvSpPr>
                <a:spLocks noChangeArrowheads="1"/>
              </p:cNvSpPr>
              <p:nvPr/>
            </p:nvSpPr>
            <p:spPr bwMode="auto">
              <a:xfrm>
                <a:off x="2870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0" name="Rectangle 908"/>
              <p:cNvSpPr>
                <a:spLocks noChangeArrowheads="1"/>
              </p:cNvSpPr>
              <p:nvPr/>
            </p:nvSpPr>
            <p:spPr bwMode="auto">
              <a:xfrm>
                <a:off x="2851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1" name="Rectangle 909"/>
              <p:cNvSpPr>
                <a:spLocks noChangeArrowheads="1"/>
              </p:cNvSpPr>
              <p:nvPr/>
            </p:nvSpPr>
            <p:spPr bwMode="auto">
              <a:xfrm>
                <a:off x="2870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2" name="Rectangle 910"/>
              <p:cNvSpPr>
                <a:spLocks noChangeArrowheads="1"/>
              </p:cNvSpPr>
              <p:nvPr/>
            </p:nvSpPr>
            <p:spPr bwMode="auto">
              <a:xfrm>
                <a:off x="2851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3" name="Rectangle 911"/>
              <p:cNvSpPr>
                <a:spLocks noChangeArrowheads="1"/>
              </p:cNvSpPr>
              <p:nvPr/>
            </p:nvSpPr>
            <p:spPr bwMode="auto">
              <a:xfrm>
                <a:off x="2870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4" name="Rectangle 912"/>
              <p:cNvSpPr>
                <a:spLocks noChangeArrowheads="1"/>
              </p:cNvSpPr>
              <p:nvPr/>
            </p:nvSpPr>
            <p:spPr bwMode="auto">
              <a:xfrm>
                <a:off x="2851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5" name="Rectangle 913"/>
              <p:cNvSpPr>
                <a:spLocks noChangeArrowheads="1"/>
              </p:cNvSpPr>
              <p:nvPr/>
            </p:nvSpPr>
            <p:spPr bwMode="auto">
              <a:xfrm>
                <a:off x="2870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6" name="Rectangle 914"/>
              <p:cNvSpPr>
                <a:spLocks noChangeArrowheads="1"/>
              </p:cNvSpPr>
              <p:nvPr/>
            </p:nvSpPr>
            <p:spPr bwMode="auto">
              <a:xfrm>
                <a:off x="3244" y="1892"/>
                <a:ext cx="16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7" name="Rectangle 915"/>
              <p:cNvSpPr>
                <a:spLocks noChangeArrowheads="1"/>
              </p:cNvSpPr>
              <p:nvPr/>
            </p:nvSpPr>
            <p:spPr bwMode="auto">
              <a:xfrm>
                <a:off x="3263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8" name="Rectangle 916"/>
              <p:cNvSpPr>
                <a:spLocks noChangeArrowheads="1"/>
              </p:cNvSpPr>
              <p:nvPr/>
            </p:nvSpPr>
            <p:spPr bwMode="auto">
              <a:xfrm>
                <a:off x="3244" y="1916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9" name="Rectangle 917"/>
              <p:cNvSpPr>
                <a:spLocks noChangeArrowheads="1"/>
              </p:cNvSpPr>
              <p:nvPr/>
            </p:nvSpPr>
            <p:spPr bwMode="auto">
              <a:xfrm>
                <a:off x="3263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0" name="Rectangle 918"/>
              <p:cNvSpPr>
                <a:spLocks noChangeArrowheads="1"/>
              </p:cNvSpPr>
              <p:nvPr/>
            </p:nvSpPr>
            <p:spPr bwMode="auto">
              <a:xfrm>
                <a:off x="3244" y="1995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1" name="Rectangle 919"/>
              <p:cNvSpPr>
                <a:spLocks noChangeArrowheads="1"/>
              </p:cNvSpPr>
              <p:nvPr/>
            </p:nvSpPr>
            <p:spPr bwMode="auto">
              <a:xfrm>
                <a:off x="3263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2" name="Rectangle 920"/>
              <p:cNvSpPr>
                <a:spLocks noChangeArrowheads="1"/>
              </p:cNvSpPr>
              <p:nvPr/>
            </p:nvSpPr>
            <p:spPr bwMode="auto">
              <a:xfrm>
                <a:off x="3244" y="2019"/>
                <a:ext cx="16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3" name="Rectangle 921"/>
              <p:cNvSpPr>
                <a:spLocks noChangeArrowheads="1"/>
              </p:cNvSpPr>
              <p:nvPr/>
            </p:nvSpPr>
            <p:spPr bwMode="auto">
              <a:xfrm>
                <a:off x="3263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4" name="Rectangle 922"/>
              <p:cNvSpPr>
                <a:spLocks noChangeArrowheads="1"/>
              </p:cNvSpPr>
              <p:nvPr/>
            </p:nvSpPr>
            <p:spPr bwMode="auto">
              <a:xfrm>
                <a:off x="3323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5" name="Rectangle 923"/>
              <p:cNvSpPr>
                <a:spLocks noChangeArrowheads="1"/>
              </p:cNvSpPr>
              <p:nvPr/>
            </p:nvSpPr>
            <p:spPr bwMode="auto">
              <a:xfrm>
                <a:off x="3341" y="1892"/>
                <a:ext cx="15" cy="22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6" name="Rectangle 924"/>
              <p:cNvSpPr>
                <a:spLocks noChangeArrowheads="1"/>
              </p:cNvSpPr>
              <p:nvPr/>
            </p:nvSpPr>
            <p:spPr bwMode="auto">
              <a:xfrm>
                <a:off x="3323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7" name="Rectangle 925"/>
              <p:cNvSpPr>
                <a:spLocks noChangeArrowheads="1"/>
              </p:cNvSpPr>
              <p:nvPr/>
            </p:nvSpPr>
            <p:spPr bwMode="auto">
              <a:xfrm>
                <a:off x="3341" y="1916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8" name="Rectangle 926"/>
              <p:cNvSpPr>
                <a:spLocks noChangeArrowheads="1"/>
              </p:cNvSpPr>
              <p:nvPr/>
            </p:nvSpPr>
            <p:spPr bwMode="auto">
              <a:xfrm>
                <a:off x="3323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9" name="Rectangle 927"/>
              <p:cNvSpPr>
                <a:spLocks noChangeArrowheads="1"/>
              </p:cNvSpPr>
              <p:nvPr/>
            </p:nvSpPr>
            <p:spPr bwMode="auto">
              <a:xfrm>
                <a:off x="3341" y="1995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0" name="Rectangle 928"/>
              <p:cNvSpPr>
                <a:spLocks noChangeArrowheads="1"/>
              </p:cNvSpPr>
              <p:nvPr/>
            </p:nvSpPr>
            <p:spPr bwMode="auto">
              <a:xfrm>
                <a:off x="3323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1" name="Rectangle 929"/>
              <p:cNvSpPr>
                <a:spLocks noChangeArrowheads="1"/>
              </p:cNvSpPr>
              <p:nvPr/>
            </p:nvSpPr>
            <p:spPr bwMode="auto">
              <a:xfrm>
                <a:off x="3341" y="2019"/>
                <a:ext cx="15" cy="2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2" name="Rectangle 930"/>
              <p:cNvSpPr>
                <a:spLocks noChangeArrowheads="1"/>
              </p:cNvSpPr>
              <p:nvPr/>
            </p:nvSpPr>
            <p:spPr bwMode="auto">
              <a:xfrm>
                <a:off x="3205" y="1964"/>
                <a:ext cx="217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3" name="Rectangle 931"/>
              <p:cNvSpPr>
                <a:spLocks noChangeArrowheads="1"/>
              </p:cNvSpPr>
              <p:nvPr/>
            </p:nvSpPr>
            <p:spPr bwMode="auto">
              <a:xfrm>
                <a:off x="2707" y="1964"/>
                <a:ext cx="220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4" name="Freeform 932"/>
              <p:cNvSpPr>
                <a:spLocks/>
              </p:cNvSpPr>
              <p:nvPr/>
            </p:nvSpPr>
            <p:spPr bwMode="auto">
              <a:xfrm>
                <a:off x="2702" y="1964"/>
                <a:ext cx="5" cy="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5" y="4"/>
                  </a:cxn>
                  <a:cxn ang="0">
                    <a:pos x="5" y="0"/>
                  </a:cxn>
                  <a:cxn ang="0">
                    <a:pos x="1" y="0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5" y="4"/>
                    </a:lnTo>
                    <a:lnTo>
                      <a:pt x="5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5" name="Freeform 933"/>
              <p:cNvSpPr>
                <a:spLocks/>
              </p:cNvSpPr>
              <p:nvPr/>
            </p:nvSpPr>
            <p:spPr bwMode="auto">
              <a:xfrm>
                <a:off x="3422" y="1964"/>
                <a:ext cx="6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" y="4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lnTo>
                      <a:pt x="6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6" name="Rectangle 934"/>
              <p:cNvSpPr>
                <a:spLocks noChangeArrowheads="1"/>
              </p:cNvSpPr>
              <p:nvPr/>
            </p:nvSpPr>
            <p:spPr bwMode="auto">
              <a:xfrm>
                <a:off x="2927" y="1968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7" name="Rectangle 935"/>
              <p:cNvSpPr>
                <a:spLocks noChangeArrowheads="1"/>
              </p:cNvSpPr>
              <p:nvPr/>
            </p:nvSpPr>
            <p:spPr bwMode="auto">
              <a:xfrm>
                <a:off x="3201" y="1861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8" name="Rectangle 936"/>
              <p:cNvSpPr>
                <a:spLocks noChangeArrowheads="1"/>
              </p:cNvSpPr>
              <p:nvPr/>
            </p:nvSpPr>
            <p:spPr bwMode="auto">
              <a:xfrm>
                <a:off x="2927" y="1861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9" name="Rectangle 937"/>
              <p:cNvSpPr>
                <a:spLocks noChangeArrowheads="1"/>
              </p:cNvSpPr>
              <p:nvPr/>
            </p:nvSpPr>
            <p:spPr bwMode="auto">
              <a:xfrm>
                <a:off x="3201" y="1968"/>
                <a:ext cx="4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0" name="Freeform 938"/>
              <p:cNvSpPr>
                <a:spLocks/>
              </p:cNvSpPr>
              <p:nvPr/>
            </p:nvSpPr>
            <p:spPr bwMode="auto">
              <a:xfrm>
                <a:off x="2927" y="1664"/>
                <a:ext cx="6" cy="149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149"/>
                  </a:cxn>
                  <a:cxn ang="0">
                    <a:pos x="4" y="148"/>
                  </a:cxn>
                  <a:cxn ang="0">
                    <a:pos x="4" y="5"/>
                  </a:cxn>
                </a:cxnLst>
                <a:rect l="0" t="0" r="r" b="b"/>
                <a:pathLst>
                  <a:path w="6" h="149">
                    <a:moveTo>
                      <a:pt x="4" y="5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149"/>
                    </a:lnTo>
                    <a:lnTo>
                      <a:pt x="4" y="148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1" name="Freeform 939"/>
              <p:cNvSpPr>
                <a:spLocks/>
              </p:cNvSpPr>
              <p:nvPr/>
            </p:nvSpPr>
            <p:spPr bwMode="auto">
              <a:xfrm>
                <a:off x="3199" y="1664"/>
                <a:ext cx="6" cy="149"/>
              </a:xfrm>
              <a:custGeom>
                <a:avLst/>
                <a:gdLst/>
                <a:ahLst/>
                <a:cxnLst>
                  <a:cxn ang="0">
                    <a:pos x="2" y="148"/>
                  </a:cxn>
                  <a:cxn ang="0">
                    <a:pos x="6" y="149"/>
                  </a:cxn>
                  <a:cxn ang="0">
                    <a:pos x="6" y="5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148"/>
                  </a:cxn>
                </a:cxnLst>
                <a:rect l="0" t="0" r="r" b="b"/>
                <a:pathLst>
                  <a:path w="6" h="149">
                    <a:moveTo>
                      <a:pt x="2" y="148"/>
                    </a:moveTo>
                    <a:lnTo>
                      <a:pt x="6" y="149"/>
                    </a:lnTo>
                    <a:lnTo>
                      <a:pt x="6" y="5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2" y="14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2" name="Freeform 940"/>
              <p:cNvSpPr>
                <a:spLocks/>
              </p:cNvSpPr>
              <p:nvPr/>
            </p:nvSpPr>
            <p:spPr bwMode="auto">
              <a:xfrm>
                <a:off x="2931" y="1664"/>
                <a:ext cx="270" cy="5"/>
              </a:xfrm>
              <a:custGeom>
                <a:avLst/>
                <a:gdLst/>
                <a:ahLst/>
                <a:cxnLst>
                  <a:cxn ang="0">
                    <a:pos x="270" y="5"/>
                  </a:cxn>
                  <a:cxn ang="0">
                    <a:pos x="268" y="0"/>
                  </a:cxn>
                  <a:cxn ang="0">
                    <a:pos x="2" y="0"/>
                  </a:cxn>
                  <a:cxn ang="0">
                    <a:pos x="0" y="5"/>
                  </a:cxn>
                  <a:cxn ang="0">
                    <a:pos x="270" y="5"/>
                  </a:cxn>
                </a:cxnLst>
                <a:rect l="0" t="0" r="r" b="b"/>
                <a:pathLst>
                  <a:path w="270" h="5">
                    <a:moveTo>
                      <a:pt x="270" y="5"/>
                    </a:moveTo>
                    <a:lnTo>
                      <a:pt x="268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70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3" name="Rectangle 941"/>
              <p:cNvSpPr>
                <a:spLocks noChangeArrowheads="1"/>
              </p:cNvSpPr>
              <p:nvPr/>
            </p:nvSpPr>
            <p:spPr bwMode="auto">
              <a:xfrm>
                <a:off x="2927" y="1857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4" name="Rectangle 942"/>
              <p:cNvSpPr>
                <a:spLocks noChangeArrowheads="1"/>
              </p:cNvSpPr>
              <p:nvPr/>
            </p:nvSpPr>
            <p:spPr bwMode="auto">
              <a:xfrm>
                <a:off x="3201" y="1857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5" name="Freeform 943"/>
              <p:cNvSpPr>
                <a:spLocks/>
              </p:cNvSpPr>
              <p:nvPr/>
            </p:nvSpPr>
            <p:spPr bwMode="auto">
              <a:xfrm>
                <a:off x="2927" y="2071"/>
                <a:ext cx="278" cy="8"/>
              </a:xfrm>
              <a:custGeom>
                <a:avLst/>
                <a:gdLst/>
                <a:ahLst/>
                <a:cxnLst>
                  <a:cxn ang="0">
                    <a:pos x="278" y="4"/>
                  </a:cxn>
                  <a:cxn ang="0">
                    <a:pos x="278" y="0"/>
                  </a:cxn>
                  <a:cxn ang="0">
                    <a:pos x="274" y="0"/>
                  </a:cxn>
                  <a:cxn ang="0">
                    <a:pos x="274" y="4"/>
                  </a:cxn>
                  <a:cxn ang="0">
                    <a:pos x="250" y="4"/>
                  </a:cxn>
                  <a:cxn ang="0">
                    <a:pos x="248" y="6"/>
                  </a:cxn>
                  <a:cxn ang="0">
                    <a:pos x="30" y="6"/>
                  </a:cxn>
                  <a:cxn ang="0">
                    <a:pos x="28" y="4"/>
                  </a:cxn>
                  <a:cxn ang="0">
                    <a:pos x="4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3" y="8"/>
                  </a:cxn>
                  <a:cxn ang="0">
                    <a:pos x="275" y="8"/>
                  </a:cxn>
                  <a:cxn ang="0">
                    <a:pos x="277" y="7"/>
                  </a:cxn>
                  <a:cxn ang="0">
                    <a:pos x="278" y="6"/>
                  </a:cxn>
                  <a:cxn ang="0">
                    <a:pos x="278" y="4"/>
                  </a:cxn>
                </a:cxnLst>
                <a:rect l="0" t="0" r="r" b="b"/>
                <a:pathLst>
                  <a:path w="278" h="8">
                    <a:moveTo>
                      <a:pt x="278" y="4"/>
                    </a:moveTo>
                    <a:lnTo>
                      <a:pt x="278" y="0"/>
                    </a:lnTo>
                    <a:lnTo>
                      <a:pt x="274" y="0"/>
                    </a:lnTo>
                    <a:lnTo>
                      <a:pt x="274" y="4"/>
                    </a:lnTo>
                    <a:lnTo>
                      <a:pt x="250" y="4"/>
                    </a:lnTo>
                    <a:lnTo>
                      <a:pt x="248" y="6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3" y="8"/>
                    </a:lnTo>
                    <a:lnTo>
                      <a:pt x="275" y="8"/>
                    </a:lnTo>
                    <a:lnTo>
                      <a:pt x="277" y="7"/>
                    </a:lnTo>
                    <a:lnTo>
                      <a:pt x="278" y="6"/>
                    </a:lnTo>
                    <a:lnTo>
                      <a:pt x="278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6" name="Rectangle 944"/>
              <p:cNvSpPr>
                <a:spLocks noChangeArrowheads="1"/>
              </p:cNvSpPr>
              <p:nvPr/>
            </p:nvSpPr>
            <p:spPr bwMode="auto">
              <a:xfrm>
                <a:off x="3201" y="1964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7" name="Rectangle 945"/>
              <p:cNvSpPr>
                <a:spLocks noChangeArrowheads="1"/>
              </p:cNvSpPr>
              <p:nvPr/>
            </p:nvSpPr>
            <p:spPr bwMode="auto">
              <a:xfrm>
                <a:off x="2927" y="1964"/>
                <a:ext cx="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8" name="Rectangle 946"/>
              <p:cNvSpPr>
                <a:spLocks noChangeArrowheads="1"/>
              </p:cNvSpPr>
              <p:nvPr/>
            </p:nvSpPr>
            <p:spPr bwMode="auto">
              <a:xfrm>
                <a:off x="2931" y="1968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9" name="Rectangle 947"/>
              <p:cNvSpPr>
                <a:spLocks noChangeArrowheads="1"/>
              </p:cNvSpPr>
              <p:nvPr/>
            </p:nvSpPr>
            <p:spPr bwMode="auto">
              <a:xfrm>
                <a:off x="3196" y="1968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0" name="Rectangle 948"/>
              <p:cNvSpPr>
                <a:spLocks noChangeArrowheads="1"/>
              </p:cNvSpPr>
              <p:nvPr/>
            </p:nvSpPr>
            <p:spPr bwMode="auto">
              <a:xfrm>
                <a:off x="2931" y="1861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1" name="Freeform 949"/>
              <p:cNvSpPr>
                <a:spLocks/>
              </p:cNvSpPr>
              <p:nvPr/>
            </p:nvSpPr>
            <p:spPr bwMode="auto">
              <a:xfrm>
                <a:off x="2931" y="1669"/>
                <a:ext cx="270" cy="18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265" y="4"/>
                  </a:cxn>
                  <a:cxn ang="0">
                    <a:pos x="265" y="183"/>
                  </a:cxn>
                  <a:cxn ang="0">
                    <a:pos x="267" y="183"/>
                  </a:cxn>
                  <a:cxn ang="0">
                    <a:pos x="267" y="143"/>
                  </a:cxn>
                  <a:cxn ang="0">
                    <a:pos x="270" y="143"/>
                  </a:cxn>
                  <a:cxn ang="0">
                    <a:pos x="270" y="0"/>
                  </a:cxn>
                  <a:cxn ang="0">
                    <a:pos x="0" y="0"/>
                  </a:cxn>
                  <a:cxn ang="0">
                    <a:pos x="0" y="183"/>
                  </a:cxn>
                  <a:cxn ang="0">
                    <a:pos x="5" y="183"/>
                  </a:cxn>
                  <a:cxn ang="0">
                    <a:pos x="5" y="4"/>
                  </a:cxn>
                </a:cxnLst>
                <a:rect l="0" t="0" r="r" b="b"/>
                <a:pathLst>
                  <a:path w="270" h="183">
                    <a:moveTo>
                      <a:pt x="5" y="4"/>
                    </a:moveTo>
                    <a:lnTo>
                      <a:pt x="265" y="4"/>
                    </a:lnTo>
                    <a:lnTo>
                      <a:pt x="265" y="183"/>
                    </a:lnTo>
                    <a:lnTo>
                      <a:pt x="267" y="183"/>
                    </a:lnTo>
                    <a:lnTo>
                      <a:pt x="267" y="143"/>
                    </a:lnTo>
                    <a:lnTo>
                      <a:pt x="270" y="143"/>
                    </a:lnTo>
                    <a:lnTo>
                      <a:pt x="270" y="0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5" y="183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2" name="Rectangle 950"/>
              <p:cNvSpPr>
                <a:spLocks noChangeArrowheads="1"/>
              </p:cNvSpPr>
              <p:nvPr/>
            </p:nvSpPr>
            <p:spPr bwMode="auto">
              <a:xfrm>
                <a:off x="3196" y="1861"/>
                <a:ext cx="5" cy="103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3" name="Freeform 951"/>
              <p:cNvSpPr>
                <a:spLocks/>
              </p:cNvSpPr>
              <p:nvPr/>
            </p:nvSpPr>
            <p:spPr bwMode="auto">
              <a:xfrm>
                <a:off x="3196" y="1852"/>
                <a:ext cx="5" cy="9"/>
              </a:xfrm>
              <a:custGeom>
                <a:avLst/>
                <a:gdLst/>
                <a:ahLst/>
                <a:cxnLst>
                  <a:cxn ang="0">
                    <a:pos x="5" y="9"/>
                  </a:cxn>
                  <a:cxn ang="0">
                    <a:pos x="5" y="5"/>
                  </a:cxn>
                  <a:cxn ang="0">
                    <a:pos x="2" y="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</a:cxnLst>
                <a:rect l="0" t="0" r="r" b="b"/>
                <a:pathLst>
                  <a:path w="5" h="9">
                    <a:moveTo>
                      <a:pt x="5" y="9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4" name="Rectangle 952"/>
              <p:cNvSpPr>
                <a:spLocks noChangeArrowheads="1"/>
              </p:cNvSpPr>
              <p:nvPr/>
            </p:nvSpPr>
            <p:spPr bwMode="auto">
              <a:xfrm>
                <a:off x="2931" y="1852"/>
                <a:ext cx="5" cy="9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5" name="Rectangle 953"/>
              <p:cNvSpPr>
                <a:spLocks noChangeArrowheads="1"/>
              </p:cNvSpPr>
              <p:nvPr/>
            </p:nvSpPr>
            <p:spPr bwMode="auto">
              <a:xfrm>
                <a:off x="3134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6" name="Rectangle 954"/>
              <p:cNvSpPr>
                <a:spLocks noChangeArrowheads="1"/>
              </p:cNvSpPr>
              <p:nvPr/>
            </p:nvSpPr>
            <p:spPr bwMode="auto">
              <a:xfrm>
                <a:off x="3177" y="2071"/>
                <a:ext cx="24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7" name="Rectangle 955"/>
              <p:cNvSpPr>
                <a:spLocks noChangeArrowheads="1"/>
              </p:cNvSpPr>
              <p:nvPr/>
            </p:nvSpPr>
            <p:spPr bwMode="auto">
              <a:xfrm>
                <a:off x="3047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8" name="Freeform 956"/>
              <p:cNvSpPr>
                <a:spLocks/>
              </p:cNvSpPr>
              <p:nvPr/>
            </p:nvSpPr>
            <p:spPr bwMode="auto">
              <a:xfrm>
                <a:off x="2931" y="2071"/>
                <a:ext cx="24" cy="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4" y="4"/>
                  </a:cxn>
                  <a:cxn ang="0">
                    <a:pos x="24" y="3"/>
                  </a:cxn>
                  <a:cxn ang="0">
                    <a:pos x="24" y="0"/>
                  </a:cxn>
                </a:cxnLst>
                <a:rect l="0" t="0" r="r" b="b"/>
                <a:pathLst>
                  <a:path w="24" h="4">
                    <a:moveTo>
                      <a:pt x="24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4" y="4"/>
                    </a:lnTo>
                    <a:lnTo>
                      <a:pt x="24" y="3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9" name="Rectangle 957"/>
              <p:cNvSpPr>
                <a:spLocks noChangeArrowheads="1"/>
              </p:cNvSpPr>
              <p:nvPr/>
            </p:nvSpPr>
            <p:spPr bwMode="auto">
              <a:xfrm>
                <a:off x="3004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0" name="Rectangle 958"/>
              <p:cNvSpPr>
                <a:spLocks noChangeArrowheads="1"/>
              </p:cNvSpPr>
              <p:nvPr/>
            </p:nvSpPr>
            <p:spPr bwMode="auto">
              <a:xfrm>
                <a:off x="2961" y="2071"/>
                <a:ext cx="37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1" name="Rectangle 959"/>
              <p:cNvSpPr>
                <a:spLocks noChangeArrowheads="1"/>
              </p:cNvSpPr>
              <p:nvPr/>
            </p:nvSpPr>
            <p:spPr bwMode="auto">
              <a:xfrm>
                <a:off x="3091" y="2071"/>
                <a:ext cx="38" cy="1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2" name="Rectangle 960"/>
              <p:cNvSpPr>
                <a:spLocks noChangeArrowheads="1"/>
              </p:cNvSpPr>
              <p:nvPr/>
            </p:nvSpPr>
            <p:spPr bwMode="auto">
              <a:xfrm>
                <a:off x="2931" y="1964"/>
                <a:ext cx="5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3" name="Rectangle 961"/>
              <p:cNvSpPr>
                <a:spLocks noChangeArrowheads="1"/>
              </p:cNvSpPr>
              <p:nvPr/>
            </p:nvSpPr>
            <p:spPr bwMode="auto">
              <a:xfrm>
                <a:off x="3196" y="1964"/>
                <a:ext cx="5" cy="4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4" name="Freeform 962"/>
              <p:cNvSpPr>
                <a:spLocks/>
              </p:cNvSpPr>
              <p:nvPr/>
            </p:nvSpPr>
            <p:spPr bwMode="auto">
              <a:xfrm>
                <a:off x="2955" y="1692"/>
                <a:ext cx="46" cy="67"/>
              </a:xfrm>
              <a:custGeom>
                <a:avLst/>
                <a:gdLst/>
                <a:ahLst/>
                <a:cxnLst>
                  <a:cxn ang="0">
                    <a:pos x="2" y="67"/>
                  </a:cxn>
                  <a:cxn ang="0">
                    <a:pos x="46" y="67"/>
                  </a:cxn>
                  <a:cxn ang="0">
                    <a:pos x="43" y="64"/>
                  </a:cxn>
                  <a:cxn ang="0">
                    <a:pos x="43" y="61"/>
                  </a:cxn>
                  <a:cxn ang="0">
                    <a:pos x="6" y="61"/>
                  </a:cxn>
                  <a:cxn ang="0">
                    <a:pos x="6" y="6"/>
                  </a:cxn>
                  <a:cxn ang="0">
                    <a:pos x="43" y="6"/>
                  </a:cxn>
                  <a:cxn ang="0">
                    <a:pos x="43" y="3"/>
                  </a:cxn>
                  <a:cxn ang="0">
                    <a:pos x="46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</a:cxnLst>
                <a:rect l="0" t="0" r="r" b="b"/>
                <a:pathLst>
                  <a:path w="46" h="67">
                    <a:moveTo>
                      <a:pt x="2" y="67"/>
                    </a:moveTo>
                    <a:lnTo>
                      <a:pt x="46" y="67"/>
                    </a:lnTo>
                    <a:lnTo>
                      <a:pt x="43" y="64"/>
                    </a:lnTo>
                    <a:lnTo>
                      <a:pt x="43" y="61"/>
                    </a:lnTo>
                    <a:lnTo>
                      <a:pt x="6" y="61"/>
                    </a:lnTo>
                    <a:lnTo>
                      <a:pt x="6" y="6"/>
                    </a:lnTo>
                    <a:lnTo>
                      <a:pt x="43" y="6"/>
                    </a:lnTo>
                    <a:lnTo>
                      <a:pt x="43" y="3"/>
                    </a:lnTo>
                    <a:lnTo>
                      <a:pt x="4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4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5" name="Freeform 963"/>
              <p:cNvSpPr>
                <a:spLocks/>
              </p:cNvSpPr>
              <p:nvPr/>
            </p:nvSpPr>
            <p:spPr bwMode="auto">
              <a:xfrm>
                <a:off x="3001" y="1692"/>
                <a:ext cx="4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6"/>
                  </a:cxn>
                  <a:cxn ang="0">
                    <a:pos x="41" y="6"/>
                  </a:cxn>
                  <a:cxn ang="0">
                    <a:pos x="41" y="3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</a:cxnLst>
                <a:rect l="0" t="0" r="r" b="b"/>
                <a:pathLst>
                  <a:path w="43" h="6">
                    <a:moveTo>
                      <a:pt x="3" y="3"/>
                    </a:moveTo>
                    <a:lnTo>
                      <a:pt x="3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6" name="Freeform 964"/>
              <p:cNvSpPr>
                <a:spLocks/>
              </p:cNvSpPr>
              <p:nvPr/>
            </p:nvSpPr>
            <p:spPr bwMode="auto">
              <a:xfrm>
                <a:off x="3001" y="1753"/>
                <a:ext cx="43" cy="6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3"/>
                  </a:cxn>
                </a:cxnLst>
                <a:rect l="0" t="0" r="r" b="b"/>
                <a:pathLst>
                  <a:path w="43" h="6">
                    <a:moveTo>
                      <a:pt x="41" y="3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7" name="Freeform 965"/>
              <p:cNvSpPr>
                <a:spLocks/>
              </p:cNvSpPr>
              <p:nvPr/>
            </p:nvSpPr>
            <p:spPr bwMode="auto">
              <a:xfrm>
                <a:off x="2998" y="1692"/>
                <a:ext cx="6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3" y="67"/>
                  </a:cxn>
                  <a:cxn ang="0">
                    <a:pos x="4" y="67"/>
                  </a:cxn>
                  <a:cxn ang="0">
                    <a:pos x="6" y="64"/>
                  </a:cxn>
                  <a:cxn ang="0">
                    <a:pos x="6" y="3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6" h="67">
                    <a:moveTo>
                      <a:pt x="0" y="3"/>
                    </a:moveTo>
                    <a:lnTo>
                      <a:pt x="0" y="64"/>
                    </a:lnTo>
                    <a:lnTo>
                      <a:pt x="3" y="67"/>
                    </a:lnTo>
                    <a:lnTo>
                      <a:pt x="4" y="67"/>
                    </a:lnTo>
                    <a:lnTo>
                      <a:pt x="6" y="64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8" name="Freeform 966"/>
              <p:cNvSpPr>
                <a:spLocks/>
              </p:cNvSpPr>
              <p:nvPr/>
            </p:nvSpPr>
            <p:spPr bwMode="auto">
              <a:xfrm>
                <a:off x="3044" y="1753"/>
                <a:ext cx="43" cy="6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3"/>
                  </a:cxn>
                </a:cxnLst>
                <a:rect l="0" t="0" r="r" b="b"/>
                <a:pathLst>
                  <a:path w="43" h="6">
                    <a:moveTo>
                      <a:pt x="41" y="3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49" name="Freeform 967"/>
              <p:cNvSpPr>
                <a:spLocks/>
              </p:cNvSpPr>
              <p:nvPr/>
            </p:nvSpPr>
            <p:spPr bwMode="auto">
              <a:xfrm>
                <a:off x="3044" y="1692"/>
                <a:ext cx="43" cy="6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6"/>
                  </a:cxn>
                  <a:cxn ang="0">
                    <a:pos x="41" y="6"/>
                  </a:cxn>
                  <a:cxn ang="0">
                    <a:pos x="41" y="3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</a:cxnLst>
                <a:rect l="0" t="0" r="r" b="b"/>
                <a:pathLst>
                  <a:path w="43" h="6">
                    <a:moveTo>
                      <a:pt x="3" y="3"/>
                    </a:moveTo>
                    <a:lnTo>
                      <a:pt x="3" y="6"/>
                    </a:lnTo>
                    <a:lnTo>
                      <a:pt x="41" y="6"/>
                    </a:lnTo>
                    <a:lnTo>
                      <a:pt x="41" y="3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0" name="Freeform 968"/>
              <p:cNvSpPr>
                <a:spLocks/>
              </p:cNvSpPr>
              <p:nvPr/>
            </p:nvSpPr>
            <p:spPr bwMode="auto">
              <a:xfrm>
                <a:off x="3042" y="1692"/>
                <a:ext cx="5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5" y="65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67">
                    <a:moveTo>
                      <a:pt x="0" y="3"/>
                    </a:moveTo>
                    <a:lnTo>
                      <a:pt x="0" y="64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5" y="65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1" name="Freeform 969"/>
              <p:cNvSpPr>
                <a:spLocks/>
              </p:cNvSpPr>
              <p:nvPr/>
            </p:nvSpPr>
            <p:spPr bwMode="auto">
              <a:xfrm>
                <a:off x="3087" y="1692"/>
                <a:ext cx="44" cy="6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6"/>
                  </a:cxn>
                  <a:cxn ang="0">
                    <a:pos x="42" y="6"/>
                  </a:cxn>
                  <a:cxn ang="0">
                    <a:pos x="42" y="3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4" y="2"/>
                  </a:cxn>
                  <a:cxn ang="0">
                    <a:pos x="4" y="3"/>
                  </a:cxn>
                </a:cxnLst>
                <a:rect l="0" t="0" r="r" b="b"/>
                <a:pathLst>
                  <a:path w="44" h="6">
                    <a:moveTo>
                      <a:pt x="4" y="3"/>
                    </a:moveTo>
                    <a:lnTo>
                      <a:pt x="4" y="6"/>
                    </a:lnTo>
                    <a:lnTo>
                      <a:pt x="42" y="6"/>
                    </a:lnTo>
                    <a:lnTo>
                      <a:pt x="42" y="3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4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2" name="Freeform 970"/>
              <p:cNvSpPr>
                <a:spLocks/>
              </p:cNvSpPr>
              <p:nvPr/>
            </p:nvSpPr>
            <p:spPr bwMode="auto">
              <a:xfrm>
                <a:off x="3087" y="1753"/>
                <a:ext cx="44" cy="6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42" y="0"/>
                  </a:cxn>
                  <a:cxn ang="0">
                    <a:pos x="4" y="0"/>
                  </a:cxn>
                  <a:cxn ang="0">
                    <a:pos x="4" y="4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44" y="6"/>
                  </a:cxn>
                  <a:cxn ang="0">
                    <a:pos x="42" y="3"/>
                  </a:cxn>
                </a:cxnLst>
                <a:rect l="0" t="0" r="r" b="b"/>
                <a:pathLst>
                  <a:path w="44" h="6">
                    <a:moveTo>
                      <a:pt x="42" y="3"/>
                    </a:moveTo>
                    <a:lnTo>
                      <a:pt x="42" y="0"/>
                    </a:lnTo>
                    <a:lnTo>
                      <a:pt x="4" y="0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44" y="6"/>
                    </a:lnTo>
                    <a:lnTo>
                      <a:pt x="42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3" name="Freeform 971"/>
              <p:cNvSpPr>
                <a:spLocks/>
              </p:cNvSpPr>
              <p:nvPr/>
            </p:nvSpPr>
            <p:spPr bwMode="auto">
              <a:xfrm>
                <a:off x="3085" y="1692"/>
                <a:ext cx="6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5" y="67"/>
                  </a:cxn>
                  <a:cxn ang="0">
                    <a:pos x="6" y="65"/>
                  </a:cxn>
                  <a:cxn ang="0">
                    <a:pos x="6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6" h="67">
                    <a:moveTo>
                      <a:pt x="0" y="3"/>
                    </a:moveTo>
                    <a:lnTo>
                      <a:pt x="0" y="64"/>
                    </a:lnTo>
                    <a:lnTo>
                      <a:pt x="2" y="67"/>
                    </a:lnTo>
                    <a:lnTo>
                      <a:pt x="5" y="67"/>
                    </a:lnTo>
                    <a:lnTo>
                      <a:pt x="6" y="65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4" name="Freeform 972"/>
              <p:cNvSpPr>
                <a:spLocks/>
              </p:cNvSpPr>
              <p:nvPr/>
            </p:nvSpPr>
            <p:spPr bwMode="auto">
              <a:xfrm>
                <a:off x="3131" y="1692"/>
                <a:ext cx="46" cy="6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3" y="6"/>
                  </a:cxn>
                  <a:cxn ang="0">
                    <a:pos x="41" y="6"/>
                  </a:cxn>
                  <a:cxn ang="0">
                    <a:pos x="41" y="61"/>
                  </a:cxn>
                  <a:cxn ang="0">
                    <a:pos x="3" y="61"/>
                  </a:cxn>
                  <a:cxn ang="0">
                    <a:pos x="3" y="65"/>
                  </a:cxn>
                  <a:cxn ang="0">
                    <a:pos x="2" y="67"/>
                  </a:cxn>
                  <a:cxn ang="0">
                    <a:pos x="0" y="67"/>
                  </a:cxn>
                  <a:cxn ang="0">
                    <a:pos x="45" y="67"/>
                  </a:cxn>
                  <a:cxn ang="0">
                    <a:pos x="46" y="65"/>
                  </a:cxn>
                  <a:cxn ang="0">
                    <a:pos x="46" y="2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3" y="3"/>
                  </a:cxn>
                </a:cxnLst>
                <a:rect l="0" t="0" r="r" b="b"/>
                <a:pathLst>
                  <a:path w="46" h="67">
                    <a:moveTo>
                      <a:pt x="3" y="3"/>
                    </a:moveTo>
                    <a:lnTo>
                      <a:pt x="3" y="6"/>
                    </a:lnTo>
                    <a:lnTo>
                      <a:pt x="41" y="6"/>
                    </a:lnTo>
                    <a:lnTo>
                      <a:pt x="41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45" y="67"/>
                    </a:lnTo>
                    <a:lnTo>
                      <a:pt x="46" y="65"/>
                    </a:lnTo>
                    <a:lnTo>
                      <a:pt x="46" y="2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5" name="Freeform 973"/>
              <p:cNvSpPr>
                <a:spLocks/>
              </p:cNvSpPr>
              <p:nvPr/>
            </p:nvSpPr>
            <p:spPr bwMode="auto">
              <a:xfrm>
                <a:off x="3129" y="1692"/>
                <a:ext cx="5" cy="6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64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5" y="65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5" h="67">
                    <a:moveTo>
                      <a:pt x="0" y="3"/>
                    </a:moveTo>
                    <a:lnTo>
                      <a:pt x="0" y="64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5" y="65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6" name="Freeform 974"/>
              <p:cNvSpPr>
                <a:spLocks/>
              </p:cNvSpPr>
              <p:nvPr/>
            </p:nvSpPr>
            <p:spPr bwMode="auto">
              <a:xfrm>
                <a:off x="2955" y="1772"/>
                <a:ext cx="46" cy="67"/>
              </a:xfrm>
              <a:custGeom>
                <a:avLst/>
                <a:gdLst/>
                <a:ahLst/>
                <a:cxnLst>
                  <a:cxn ang="0">
                    <a:pos x="2" y="67"/>
                  </a:cxn>
                  <a:cxn ang="0">
                    <a:pos x="46" y="67"/>
                  </a:cxn>
                  <a:cxn ang="0">
                    <a:pos x="45" y="67"/>
                  </a:cxn>
                  <a:cxn ang="0">
                    <a:pos x="43" y="66"/>
                  </a:cxn>
                  <a:cxn ang="0">
                    <a:pos x="43" y="61"/>
                  </a:cxn>
                  <a:cxn ang="0">
                    <a:pos x="6" y="61"/>
                  </a:cxn>
                  <a:cxn ang="0">
                    <a:pos x="6" y="5"/>
                  </a:cxn>
                  <a:cxn ang="0">
                    <a:pos x="43" y="5"/>
                  </a:cxn>
                  <a:cxn ang="0">
                    <a:pos x="43" y="2"/>
                  </a:cxn>
                  <a:cxn ang="0">
                    <a:pos x="46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2" y="67"/>
                  </a:cxn>
                </a:cxnLst>
                <a:rect l="0" t="0" r="r" b="b"/>
                <a:pathLst>
                  <a:path w="46" h="67">
                    <a:moveTo>
                      <a:pt x="2" y="67"/>
                    </a:moveTo>
                    <a:lnTo>
                      <a:pt x="46" y="67"/>
                    </a:lnTo>
                    <a:lnTo>
                      <a:pt x="45" y="67"/>
                    </a:lnTo>
                    <a:lnTo>
                      <a:pt x="43" y="66"/>
                    </a:lnTo>
                    <a:lnTo>
                      <a:pt x="43" y="61"/>
                    </a:lnTo>
                    <a:lnTo>
                      <a:pt x="6" y="61"/>
                    </a:lnTo>
                    <a:lnTo>
                      <a:pt x="6" y="5"/>
                    </a:lnTo>
                    <a:lnTo>
                      <a:pt x="43" y="5"/>
                    </a:lnTo>
                    <a:lnTo>
                      <a:pt x="43" y="2"/>
                    </a:lnTo>
                    <a:lnTo>
                      <a:pt x="4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6"/>
                    </a:lnTo>
                    <a:lnTo>
                      <a:pt x="1" y="67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7" name="Freeform 975"/>
              <p:cNvSpPr>
                <a:spLocks/>
              </p:cNvSpPr>
              <p:nvPr/>
            </p:nvSpPr>
            <p:spPr bwMode="auto">
              <a:xfrm>
                <a:off x="3001" y="1772"/>
                <a:ext cx="4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43" h="5">
                    <a:moveTo>
                      <a:pt x="3" y="2"/>
                    </a:moveTo>
                    <a:lnTo>
                      <a:pt x="3" y="5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8" name="Freeform 976"/>
              <p:cNvSpPr>
                <a:spLocks/>
              </p:cNvSpPr>
              <p:nvPr/>
            </p:nvSpPr>
            <p:spPr bwMode="auto">
              <a:xfrm>
                <a:off x="3001" y="1833"/>
                <a:ext cx="43" cy="6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2" y="6"/>
                  </a:cxn>
                  <a:cxn ang="0">
                    <a:pos x="41" y="5"/>
                  </a:cxn>
                  <a:cxn ang="0">
                    <a:pos x="41" y="2"/>
                  </a:cxn>
                </a:cxnLst>
                <a:rect l="0" t="0" r="r" b="b"/>
                <a:pathLst>
                  <a:path w="43" h="6">
                    <a:moveTo>
                      <a:pt x="41" y="2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5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9" name="Freeform 977"/>
              <p:cNvSpPr>
                <a:spLocks/>
              </p:cNvSpPr>
              <p:nvPr/>
            </p:nvSpPr>
            <p:spPr bwMode="auto">
              <a:xfrm>
                <a:off x="2998" y="1772"/>
                <a:ext cx="6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2" y="67"/>
                  </a:cxn>
                  <a:cxn ang="0">
                    <a:pos x="4" y="67"/>
                  </a:cxn>
                  <a:cxn ang="0">
                    <a:pos x="6" y="65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67">
                    <a:moveTo>
                      <a:pt x="0" y="2"/>
                    </a:moveTo>
                    <a:lnTo>
                      <a:pt x="0" y="66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6" y="65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0" name="Freeform 978"/>
              <p:cNvSpPr>
                <a:spLocks/>
              </p:cNvSpPr>
              <p:nvPr/>
            </p:nvSpPr>
            <p:spPr bwMode="auto">
              <a:xfrm>
                <a:off x="3044" y="1833"/>
                <a:ext cx="43" cy="6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2" y="6"/>
                  </a:cxn>
                  <a:cxn ang="0">
                    <a:pos x="41" y="5"/>
                  </a:cxn>
                  <a:cxn ang="0">
                    <a:pos x="41" y="2"/>
                  </a:cxn>
                </a:cxnLst>
                <a:rect l="0" t="0" r="r" b="b"/>
                <a:pathLst>
                  <a:path w="43" h="6">
                    <a:moveTo>
                      <a:pt x="41" y="2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41" y="5"/>
                    </a:lnTo>
                    <a:lnTo>
                      <a:pt x="41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1" name="Freeform 979"/>
              <p:cNvSpPr>
                <a:spLocks/>
              </p:cNvSpPr>
              <p:nvPr/>
            </p:nvSpPr>
            <p:spPr bwMode="auto">
              <a:xfrm>
                <a:off x="3044" y="1772"/>
                <a:ext cx="4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41" y="5"/>
                  </a:cxn>
                  <a:cxn ang="0">
                    <a:pos x="41" y="2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</a:cxnLst>
                <a:rect l="0" t="0" r="r" b="b"/>
                <a:pathLst>
                  <a:path w="43" h="5">
                    <a:moveTo>
                      <a:pt x="3" y="2"/>
                    </a:moveTo>
                    <a:lnTo>
                      <a:pt x="3" y="5"/>
                    </a:lnTo>
                    <a:lnTo>
                      <a:pt x="41" y="5"/>
                    </a:lnTo>
                    <a:lnTo>
                      <a:pt x="41" y="2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2" name="Freeform 980"/>
              <p:cNvSpPr>
                <a:spLocks/>
              </p:cNvSpPr>
              <p:nvPr/>
            </p:nvSpPr>
            <p:spPr bwMode="auto">
              <a:xfrm>
                <a:off x="3042" y="1772"/>
                <a:ext cx="5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4" y="67"/>
                  </a:cxn>
                  <a:cxn ang="0">
                    <a:pos x="5" y="66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67">
                    <a:moveTo>
                      <a:pt x="0" y="2"/>
                    </a:moveTo>
                    <a:lnTo>
                      <a:pt x="0" y="66"/>
                    </a:lnTo>
                    <a:lnTo>
                      <a:pt x="1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3" name="Freeform 981"/>
              <p:cNvSpPr>
                <a:spLocks/>
              </p:cNvSpPr>
              <p:nvPr/>
            </p:nvSpPr>
            <p:spPr bwMode="auto">
              <a:xfrm>
                <a:off x="3087" y="1833"/>
                <a:ext cx="44" cy="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42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44" y="6"/>
                  </a:cxn>
                  <a:cxn ang="0">
                    <a:pos x="43" y="6"/>
                  </a:cxn>
                  <a:cxn ang="0">
                    <a:pos x="42" y="5"/>
                  </a:cxn>
                  <a:cxn ang="0">
                    <a:pos x="42" y="2"/>
                  </a:cxn>
                </a:cxnLst>
                <a:rect l="0" t="0" r="r" b="b"/>
                <a:pathLst>
                  <a:path w="44" h="6">
                    <a:moveTo>
                      <a:pt x="42" y="2"/>
                    </a:moveTo>
                    <a:lnTo>
                      <a:pt x="42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44" y="6"/>
                    </a:lnTo>
                    <a:lnTo>
                      <a:pt x="43" y="6"/>
                    </a:lnTo>
                    <a:lnTo>
                      <a:pt x="42" y="5"/>
                    </a:lnTo>
                    <a:lnTo>
                      <a:pt x="42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4" name="Freeform 982"/>
              <p:cNvSpPr>
                <a:spLocks/>
              </p:cNvSpPr>
              <p:nvPr/>
            </p:nvSpPr>
            <p:spPr bwMode="auto">
              <a:xfrm>
                <a:off x="3087" y="1772"/>
                <a:ext cx="44" cy="5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5"/>
                  </a:cxn>
                  <a:cxn ang="0">
                    <a:pos x="42" y="5"/>
                  </a:cxn>
                  <a:cxn ang="0">
                    <a:pos x="42" y="2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4" y="2"/>
                  </a:cxn>
                </a:cxnLst>
                <a:rect l="0" t="0" r="r" b="b"/>
                <a:pathLst>
                  <a:path w="44" h="5">
                    <a:moveTo>
                      <a:pt x="4" y="2"/>
                    </a:moveTo>
                    <a:lnTo>
                      <a:pt x="4" y="5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5" name="Freeform 983"/>
              <p:cNvSpPr>
                <a:spLocks/>
              </p:cNvSpPr>
              <p:nvPr/>
            </p:nvSpPr>
            <p:spPr bwMode="auto">
              <a:xfrm>
                <a:off x="3085" y="1772"/>
                <a:ext cx="6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5" y="67"/>
                  </a:cxn>
                  <a:cxn ang="0">
                    <a:pos x="6" y="66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6" h="67">
                    <a:moveTo>
                      <a:pt x="0" y="2"/>
                    </a:moveTo>
                    <a:lnTo>
                      <a:pt x="0" y="66"/>
                    </a:lnTo>
                    <a:lnTo>
                      <a:pt x="1" y="67"/>
                    </a:lnTo>
                    <a:lnTo>
                      <a:pt x="5" y="67"/>
                    </a:lnTo>
                    <a:lnTo>
                      <a:pt x="6" y="66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6" name="Freeform 984"/>
              <p:cNvSpPr>
                <a:spLocks/>
              </p:cNvSpPr>
              <p:nvPr/>
            </p:nvSpPr>
            <p:spPr bwMode="auto">
              <a:xfrm>
                <a:off x="3131" y="1772"/>
                <a:ext cx="46" cy="6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41" y="5"/>
                  </a:cxn>
                  <a:cxn ang="0">
                    <a:pos x="41" y="61"/>
                  </a:cxn>
                  <a:cxn ang="0">
                    <a:pos x="3" y="61"/>
                  </a:cxn>
                  <a:cxn ang="0">
                    <a:pos x="3" y="66"/>
                  </a:cxn>
                  <a:cxn ang="0">
                    <a:pos x="2" y="67"/>
                  </a:cxn>
                  <a:cxn ang="0">
                    <a:pos x="0" y="67"/>
                  </a:cxn>
                  <a:cxn ang="0">
                    <a:pos x="45" y="67"/>
                  </a:cxn>
                  <a:cxn ang="0">
                    <a:pos x="46" y="66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2"/>
                  </a:cxn>
                </a:cxnLst>
                <a:rect l="0" t="0" r="r" b="b"/>
                <a:pathLst>
                  <a:path w="46" h="67">
                    <a:moveTo>
                      <a:pt x="3" y="2"/>
                    </a:moveTo>
                    <a:lnTo>
                      <a:pt x="3" y="5"/>
                    </a:lnTo>
                    <a:lnTo>
                      <a:pt x="41" y="5"/>
                    </a:lnTo>
                    <a:lnTo>
                      <a:pt x="41" y="61"/>
                    </a:lnTo>
                    <a:lnTo>
                      <a:pt x="3" y="61"/>
                    </a:lnTo>
                    <a:lnTo>
                      <a:pt x="3" y="66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45" y="67"/>
                    </a:lnTo>
                    <a:lnTo>
                      <a:pt x="46" y="66"/>
                    </a:lnTo>
                    <a:lnTo>
                      <a:pt x="46" y="1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7" name="Freeform 985"/>
              <p:cNvSpPr>
                <a:spLocks/>
              </p:cNvSpPr>
              <p:nvPr/>
            </p:nvSpPr>
            <p:spPr bwMode="auto">
              <a:xfrm>
                <a:off x="3129" y="1772"/>
                <a:ext cx="5" cy="6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66"/>
                  </a:cxn>
                  <a:cxn ang="0">
                    <a:pos x="1" y="67"/>
                  </a:cxn>
                  <a:cxn ang="0">
                    <a:pos x="4" y="67"/>
                  </a:cxn>
                  <a:cxn ang="0">
                    <a:pos x="5" y="66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5" h="67">
                    <a:moveTo>
                      <a:pt x="0" y="2"/>
                    </a:moveTo>
                    <a:lnTo>
                      <a:pt x="0" y="66"/>
                    </a:lnTo>
                    <a:lnTo>
                      <a:pt x="1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8" name="Freeform 986"/>
              <p:cNvSpPr>
                <a:spLocks/>
              </p:cNvSpPr>
              <p:nvPr/>
            </p:nvSpPr>
            <p:spPr bwMode="auto">
              <a:xfrm>
                <a:off x="2955" y="1851"/>
                <a:ext cx="46" cy="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45" y="1"/>
                  </a:cxn>
                  <a:cxn ang="0">
                    <a:pos x="45" y="0"/>
                  </a:cxn>
                  <a:cxn ang="0">
                    <a:pos x="46" y="0"/>
                  </a:cxn>
                </a:cxnLst>
                <a:rect l="0" t="0" r="r" b="b"/>
                <a:pathLst>
                  <a:path w="46" h="1">
                    <a:moveTo>
                      <a:pt x="46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45" y="1"/>
                    </a:lnTo>
                    <a:lnTo>
                      <a:pt x="45" y="0"/>
                    </a:lnTo>
                    <a:lnTo>
                      <a:pt x="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69" name="Freeform 987"/>
              <p:cNvSpPr>
                <a:spLocks/>
              </p:cNvSpPr>
              <p:nvPr/>
            </p:nvSpPr>
            <p:spPr bwMode="auto">
              <a:xfrm>
                <a:off x="2955" y="1861"/>
                <a:ext cx="46" cy="57"/>
              </a:xfrm>
              <a:custGeom>
                <a:avLst/>
                <a:gdLst/>
                <a:ahLst/>
                <a:cxnLst>
                  <a:cxn ang="0">
                    <a:pos x="43" y="55"/>
                  </a:cxn>
                  <a:cxn ang="0">
                    <a:pos x="43" y="51"/>
                  </a:cxn>
                  <a:cxn ang="0">
                    <a:pos x="6" y="5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46" y="57"/>
                  </a:cxn>
                  <a:cxn ang="0">
                    <a:pos x="43" y="55"/>
                  </a:cxn>
                </a:cxnLst>
                <a:rect l="0" t="0" r="r" b="b"/>
                <a:pathLst>
                  <a:path w="46" h="57">
                    <a:moveTo>
                      <a:pt x="43" y="55"/>
                    </a:moveTo>
                    <a:lnTo>
                      <a:pt x="43" y="51"/>
                    </a:lnTo>
                    <a:lnTo>
                      <a:pt x="6" y="5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46" y="57"/>
                    </a:lnTo>
                    <a:lnTo>
                      <a:pt x="43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0" name="Freeform 988"/>
              <p:cNvSpPr>
                <a:spLocks/>
              </p:cNvSpPr>
              <p:nvPr/>
            </p:nvSpPr>
            <p:spPr bwMode="auto">
              <a:xfrm>
                <a:off x="2955" y="1852"/>
                <a:ext cx="43" cy="9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43" y="4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4"/>
                  </a:cxn>
                </a:cxnLst>
                <a:rect l="0" t="0" r="r" b="b"/>
                <a:pathLst>
                  <a:path w="43" h="9">
                    <a:moveTo>
                      <a:pt x="6" y="4"/>
                    </a:moveTo>
                    <a:lnTo>
                      <a:pt x="43" y="4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1" name="Freeform 989"/>
              <p:cNvSpPr>
                <a:spLocks/>
              </p:cNvSpPr>
              <p:nvPr/>
            </p:nvSpPr>
            <p:spPr bwMode="auto">
              <a:xfrm>
                <a:off x="3001" y="1912"/>
                <a:ext cx="43" cy="6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4"/>
                  </a:cxn>
                </a:cxnLst>
                <a:rect l="0" t="0" r="r" b="b"/>
                <a:pathLst>
                  <a:path w="43" h="6">
                    <a:moveTo>
                      <a:pt x="41" y="4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2" name="Freeform 990"/>
              <p:cNvSpPr>
                <a:spLocks/>
              </p:cNvSpPr>
              <p:nvPr/>
            </p:nvSpPr>
            <p:spPr bwMode="auto">
              <a:xfrm>
                <a:off x="3001" y="1851"/>
                <a:ext cx="4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2" y="1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43" h="1">
                    <a:moveTo>
                      <a:pt x="2" y="1"/>
                    </a:move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3" name="Freeform 991"/>
              <p:cNvSpPr>
                <a:spLocks/>
              </p:cNvSpPr>
              <p:nvPr/>
            </p:nvSpPr>
            <p:spPr bwMode="auto">
              <a:xfrm>
                <a:off x="3003" y="1852"/>
                <a:ext cx="39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9" h="4">
                    <a:moveTo>
                      <a:pt x="1" y="4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4" name="Freeform 992"/>
              <p:cNvSpPr>
                <a:spLocks/>
              </p:cNvSpPr>
              <p:nvPr/>
            </p:nvSpPr>
            <p:spPr bwMode="auto">
              <a:xfrm>
                <a:off x="2998" y="1861"/>
                <a:ext cx="6" cy="57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5"/>
                  </a:cxn>
                </a:cxnLst>
                <a:rect l="0" t="0" r="r" b="b"/>
                <a:pathLst>
                  <a:path w="6" h="57">
                    <a:moveTo>
                      <a:pt x="6" y="55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5" name="Freeform 993"/>
              <p:cNvSpPr>
                <a:spLocks/>
              </p:cNvSpPr>
              <p:nvPr/>
            </p:nvSpPr>
            <p:spPr bwMode="auto">
              <a:xfrm>
                <a:off x="2998" y="1851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6" name="Freeform 994"/>
              <p:cNvSpPr>
                <a:spLocks/>
              </p:cNvSpPr>
              <p:nvPr/>
            </p:nvSpPr>
            <p:spPr bwMode="auto">
              <a:xfrm>
                <a:off x="2998" y="1852"/>
                <a:ext cx="6" cy="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2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7" name="Freeform 995"/>
              <p:cNvSpPr>
                <a:spLocks/>
              </p:cNvSpPr>
              <p:nvPr/>
            </p:nvSpPr>
            <p:spPr bwMode="auto">
              <a:xfrm>
                <a:off x="3044" y="1912"/>
                <a:ext cx="43" cy="6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41" y="0"/>
                  </a:cxn>
                  <a:cxn ang="0">
                    <a:pos x="3" y="0"/>
                  </a:cxn>
                  <a:cxn ang="0">
                    <a:pos x="3" y="5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43" y="6"/>
                  </a:cxn>
                  <a:cxn ang="0">
                    <a:pos x="41" y="4"/>
                  </a:cxn>
                </a:cxnLst>
                <a:rect l="0" t="0" r="r" b="b"/>
                <a:pathLst>
                  <a:path w="43" h="6">
                    <a:moveTo>
                      <a:pt x="41" y="4"/>
                    </a:moveTo>
                    <a:lnTo>
                      <a:pt x="41" y="0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43" y="6"/>
                    </a:lnTo>
                    <a:lnTo>
                      <a:pt x="4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8" name="Freeform 996"/>
              <p:cNvSpPr>
                <a:spLocks/>
              </p:cNvSpPr>
              <p:nvPr/>
            </p:nvSpPr>
            <p:spPr bwMode="auto">
              <a:xfrm>
                <a:off x="3044" y="1851"/>
                <a:ext cx="43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2" y="1"/>
                  </a:cxn>
                  <a:cxn ang="0">
                    <a:pos x="42" y="0"/>
                  </a:cxn>
                  <a:cxn ang="0">
                    <a:pos x="43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43" h="1">
                    <a:moveTo>
                      <a:pt x="2" y="1"/>
                    </a:move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79" name="Freeform 997"/>
              <p:cNvSpPr>
                <a:spLocks/>
              </p:cNvSpPr>
              <p:nvPr/>
            </p:nvSpPr>
            <p:spPr bwMode="auto">
              <a:xfrm>
                <a:off x="3046" y="1852"/>
                <a:ext cx="39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9" h="4">
                    <a:moveTo>
                      <a:pt x="1" y="4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0" name="Freeform 998"/>
              <p:cNvSpPr>
                <a:spLocks/>
              </p:cNvSpPr>
              <p:nvPr/>
            </p:nvSpPr>
            <p:spPr bwMode="auto">
              <a:xfrm>
                <a:off x="3042" y="1851"/>
                <a:ext cx="4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4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1" name="Freeform 999"/>
              <p:cNvSpPr>
                <a:spLocks/>
              </p:cNvSpPr>
              <p:nvPr/>
            </p:nvSpPr>
            <p:spPr bwMode="auto">
              <a:xfrm>
                <a:off x="3042" y="1861"/>
                <a:ext cx="5" cy="57"/>
              </a:xfrm>
              <a:custGeom>
                <a:avLst/>
                <a:gdLst/>
                <a:ahLst/>
                <a:cxnLst>
                  <a:cxn ang="0">
                    <a:pos x="5" y="55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5" y="56"/>
                  </a:cxn>
                  <a:cxn ang="0">
                    <a:pos x="5" y="55"/>
                  </a:cxn>
                </a:cxnLst>
                <a:rect l="0" t="0" r="r" b="b"/>
                <a:pathLst>
                  <a:path w="5" h="57">
                    <a:moveTo>
                      <a:pt x="5" y="5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5" y="56"/>
                    </a:lnTo>
                    <a:lnTo>
                      <a:pt x="5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2" name="Freeform 1000"/>
              <p:cNvSpPr>
                <a:spLocks/>
              </p:cNvSpPr>
              <p:nvPr/>
            </p:nvSpPr>
            <p:spPr bwMode="auto">
              <a:xfrm>
                <a:off x="3042" y="1852"/>
                <a:ext cx="5" cy="9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5" y="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5" y="9"/>
                  </a:cxn>
                  <a:cxn ang="0">
                    <a:pos x="5" y="2"/>
                  </a:cxn>
                </a:cxnLst>
                <a:rect l="0" t="0" r="r" b="b"/>
                <a:pathLst>
                  <a:path w="5" h="9">
                    <a:moveTo>
                      <a:pt x="5" y="2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3" name="Freeform 1001"/>
              <p:cNvSpPr>
                <a:spLocks/>
              </p:cNvSpPr>
              <p:nvPr/>
            </p:nvSpPr>
            <p:spPr bwMode="auto">
              <a:xfrm>
                <a:off x="3087" y="1912"/>
                <a:ext cx="44" cy="6"/>
              </a:xfrm>
              <a:custGeom>
                <a:avLst/>
                <a:gdLst/>
                <a:ahLst/>
                <a:cxnLst>
                  <a:cxn ang="0">
                    <a:pos x="42" y="4"/>
                  </a:cxn>
                  <a:cxn ang="0">
                    <a:pos x="42" y="0"/>
                  </a:cxn>
                  <a:cxn ang="0">
                    <a:pos x="4" y="0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0" y="6"/>
                  </a:cxn>
                  <a:cxn ang="0">
                    <a:pos x="44" y="6"/>
                  </a:cxn>
                  <a:cxn ang="0">
                    <a:pos x="42" y="4"/>
                  </a:cxn>
                </a:cxnLst>
                <a:rect l="0" t="0" r="r" b="b"/>
                <a:pathLst>
                  <a:path w="44" h="6">
                    <a:moveTo>
                      <a:pt x="42" y="4"/>
                    </a:moveTo>
                    <a:lnTo>
                      <a:pt x="42" y="0"/>
                    </a:lnTo>
                    <a:lnTo>
                      <a:pt x="4" y="0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44" y="6"/>
                    </a:lnTo>
                    <a:lnTo>
                      <a:pt x="42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4" name="Freeform 1002"/>
              <p:cNvSpPr>
                <a:spLocks/>
              </p:cNvSpPr>
              <p:nvPr/>
            </p:nvSpPr>
            <p:spPr bwMode="auto">
              <a:xfrm>
                <a:off x="3087" y="1851"/>
                <a:ext cx="44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43" y="1"/>
                  </a:cxn>
                  <a:cxn ang="0">
                    <a:pos x="44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1"/>
                  </a:cxn>
                </a:cxnLst>
                <a:rect l="0" t="0" r="r" b="b"/>
                <a:pathLst>
                  <a:path w="44" h="1">
                    <a:moveTo>
                      <a:pt x="3" y="1"/>
                    </a:moveTo>
                    <a:lnTo>
                      <a:pt x="43" y="1"/>
                    </a:lnTo>
                    <a:lnTo>
                      <a:pt x="44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5" name="Freeform 1003"/>
              <p:cNvSpPr>
                <a:spLocks/>
              </p:cNvSpPr>
              <p:nvPr/>
            </p:nvSpPr>
            <p:spPr bwMode="auto">
              <a:xfrm>
                <a:off x="3090" y="1852"/>
                <a:ext cx="39" cy="4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39" y="4"/>
                  </a:cxn>
                  <a:cxn ang="0">
                    <a:pos x="39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9" h="4">
                    <a:moveTo>
                      <a:pt x="1" y="4"/>
                    </a:moveTo>
                    <a:lnTo>
                      <a:pt x="39" y="4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6" name="Freeform 1004"/>
              <p:cNvSpPr>
                <a:spLocks/>
              </p:cNvSpPr>
              <p:nvPr/>
            </p:nvSpPr>
            <p:spPr bwMode="auto">
              <a:xfrm>
                <a:off x="3085" y="1851"/>
                <a:ext cx="5" cy="1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5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7" name="Freeform 1005"/>
              <p:cNvSpPr>
                <a:spLocks/>
              </p:cNvSpPr>
              <p:nvPr/>
            </p:nvSpPr>
            <p:spPr bwMode="auto">
              <a:xfrm>
                <a:off x="3085" y="1861"/>
                <a:ext cx="6" cy="57"/>
              </a:xfrm>
              <a:custGeom>
                <a:avLst/>
                <a:gdLst/>
                <a:ahLst/>
                <a:cxnLst>
                  <a:cxn ang="0">
                    <a:pos x="6" y="5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5"/>
                  </a:cxn>
                  <a:cxn ang="0">
                    <a:pos x="2" y="57"/>
                  </a:cxn>
                  <a:cxn ang="0">
                    <a:pos x="5" y="57"/>
                  </a:cxn>
                  <a:cxn ang="0">
                    <a:pos x="6" y="56"/>
                  </a:cxn>
                  <a:cxn ang="0">
                    <a:pos x="6" y="55"/>
                  </a:cxn>
                </a:cxnLst>
                <a:rect l="0" t="0" r="r" b="b"/>
                <a:pathLst>
                  <a:path w="6" h="57">
                    <a:moveTo>
                      <a:pt x="6" y="55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2" y="57"/>
                    </a:lnTo>
                    <a:lnTo>
                      <a:pt x="5" y="57"/>
                    </a:lnTo>
                    <a:lnTo>
                      <a:pt x="6" y="56"/>
                    </a:lnTo>
                    <a:lnTo>
                      <a:pt x="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8" name="Freeform 1006"/>
              <p:cNvSpPr>
                <a:spLocks/>
              </p:cNvSpPr>
              <p:nvPr/>
            </p:nvSpPr>
            <p:spPr bwMode="auto">
              <a:xfrm>
                <a:off x="3085" y="1852"/>
                <a:ext cx="6" cy="9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6" y="9"/>
                  </a:cxn>
                  <a:cxn ang="0">
                    <a:pos x="6" y="2"/>
                  </a:cxn>
                </a:cxnLst>
                <a:rect l="0" t="0" r="r" b="b"/>
                <a:pathLst>
                  <a:path w="6" h="9">
                    <a:moveTo>
                      <a:pt x="6" y="2"/>
                    </a:moveTo>
                    <a:lnTo>
                      <a:pt x="6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9" name="Freeform 1007"/>
              <p:cNvSpPr>
                <a:spLocks/>
              </p:cNvSpPr>
              <p:nvPr/>
            </p:nvSpPr>
            <p:spPr bwMode="auto">
              <a:xfrm>
                <a:off x="3131" y="1861"/>
                <a:ext cx="46" cy="57"/>
              </a:xfrm>
              <a:custGeom>
                <a:avLst/>
                <a:gdLst/>
                <a:ahLst/>
                <a:cxnLst>
                  <a:cxn ang="0">
                    <a:pos x="41" y="51"/>
                  </a:cxn>
                  <a:cxn ang="0">
                    <a:pos x="3" y="51"/>
                  </a:cxn>
                  <a:cxn ang="0">
                    <a:pos x="3" y="56"/>
                  </a:cxn>
                  <a:cxn ang="0">
                    <a:pos x="2" y="57"/>
                  </a:cxn>
                  <a:cxn ang="0">
                    <a:pos x="0" y="57"/>
                  </a:cxn>
                  <a:cxn ang="0">
                    <a:pos x="45" y="57"/>
                  </a:cxn>
                  <a:cxn ang="0">
                    <a:pos x="46" y="56"/>
                  </a:cxn>
                  <a:cxn ang="0">
                    <a:pos x="46" y="0"/>
                  </a:cxn>
                  <a:cxn ang="0">
                    <a:pos x="41" y="0"/>
                  </a:cxn>
                  <a:cxn ang="0">
                    <a:pos x="41" y="51"/>
                  </a:cxn>
                </a:cxnLst>
                <a:rect l="0" t="0" r="r" b="b"/>
                <a:pathLst>
                  <a:path w="46" h="57">
                    <a:moveTo>
                      <a:pt x="41" y="51"/>
                    </a:moveTo>
                    <a:lnTo>
                      <a:pt x="3" y="51"/>
                    </a:lnTo>
                    <a:lnTo>
                      <a:pt x="3" y="56"/>
                    </a:lnTo>
                    <a:lnTo>
                      <a:pt x="2" y="57"/>
                    </a:lnTo>
                    <a:lnTo>
                      <a:pt x="0" y="57"/>
                    </a:lnTo>
                    <a:lnTo>
                      <a:pt x="45" y="57"/>
                    </a:lnTo>
                    <a:lnTo>
                      <a:pt x="46" y="56"/>
                    </a:lnTo>
                    <a:lnTo>
                      <a:pt x="46" y="0"/>
                    </a:lnTo>
                    <a:lnTo>
                      <a:pt x="41" y="0"/>
                    </a:lnTo>
                    <a:lnTo>
                      <a:pt x="41" y="5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0" name="Freeform 1008"/>
              <p:cNvSpPr>
                <a:spLocks/>
              </p:cNvSpPr>
              <p:nvPr/>
            </p:nvSpPr>
            <p:spPr bwMode="auto">
              <a:xfrm>
                <a:off x="3131" y="1851"/>
                <a:ext cx="46" cy="1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46" y="1"/>
                  </a:cxn>
                  <a:cxn ang="0">
                    <a:pos x="45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2" y="1"/>
                  </a:cxn>
                </a:cxnLst>
                <a:rect l="0" t="0" r="r" b="b"/>
                <a:pathLst>
                  <a:path w="46" h="1">
                    <a:moveTo>
                      <a:pt x="2" y="1"/>
                    </a:moveTo>
                    <a:lnTo>
                      <a:pt x="46" y="1"/>
                    </a:lnTo>
                    <a:lnTo>
                      <a:pt x="45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1" name="Freeform 1009"/>
              <p:cNvSpPr>
                <a:spLocks/>
              </p:cNvSpPr>
              <p:nvPr/>
            </p:nvSpPr>
            <p:spPr bwMode="auto">
              <a:xfrm>
                <a:off x="3133" y="1852"/>
                <a:ext cx="44" cy="9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39" y="4"/>
                  </a:cxn>
                  <a:cxn ang="0">
                    <a:pos x="39" y="9"/>
                  </a:cxn>
                  <a:cxn ang="0">
                    <a:pos x="44" y="9"/>
                  </a:cxn>
                  <a:cxn ang="0">
                    <a:pos x="44" y="0"/>
                  </a:cxn>
                </a:cxnLst>
                <a:rect l="0" t="0" r="r" b="b"/>
                <a:pathLst>
                  <a:path w="44" h="9">
                    <a:moveTo>
                      <a:pt x="44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4"/>
                    </a:lnTo>
                    <a:lnTo>
                      <a:pt x="39" y="4"/>
                    </a:lnTo>
                    <a:lnTo>
                      <a:pt x="39" y="9"/>
                    </a:lnTo>
                    <a:lnTo>
                      <a:pt x="44" y="9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28" name="Freeform 1011"/>
            <p:cNvSpPr>
              <a:spLocks/>
            </p:cNvSpPr>
            <p:nvPr/>
          </p:nvSpPr>
          <p:spPr bwMode="auto">
            <a:xfrm>
              <a:off x="4967288" y="2938463"/>
              <a:ext cx="6350" cy="158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9" name="Freeform 1012"/>
            <p:cNvSpPr>
              <a:spLocks/>
            </p:cNvSpPr>
            <p:nvPr/>
          </p:nvSpPr>
          <p:spPr bwMode="auto">
            <a:xfrm>
              <a:off x="4967288" y="2954338"/>
              <a:ext cx="7938" cy="90488"/>
            </a:xfrm>
            <a:custGeom>
              <a:avLst/>
              <a:gdLst/>
              <a:ahLst/>
              <a:cxnLst>
                <a:cxn ang="0">
                  <a:pos x="5" y="5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55"/>
                </a:cxn>
                <a:cxn ang="0">
                  <a:pos x="2" y="57"/>
                </a:cxn>
                <a:cxn ang="0">
                  <a:pos x="4" y="57"/>
                </a:cxn>
                <a:cxn ang="0">
                  <a:pos x="5" y="56"/>
                </a:cxn>
                <a:cxn ang="0">
                  <a:pos x="5" y="55"/>
                </a:cxn>
              </a:cxnLst>
              <a:rect l="0" t="0" r="r" b="b"/>
              <a:pathLst>
                <a:path w="5" h="57">
                  <a:moveTo>
                    <a:pt x="5" y="5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2" y="57"/>
                  </a:lnTo>
                  <a:lnTo>
                    <a:pt x="4" y="57"/>
                  </a:lnTo>
                  <a:lnTo>
                    <a:pt x="5" y="56"/>
                  </a:lnTo>
                  <a:lnTo>
                    <a:pt x="5" y="5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0" name="Freeform 1013"/>
            <p:cNvSpPr>
              <a:spLocks/>
            </p:cNvSpPr>
            <p:nvPr/>
          </p:nvSpPr>
          <p:spPr bwMode="auto">
            <a:xfrm>
              <a:off x="4967288" y="2940051"/>
              <a:ext cx="7938" cy="142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9"/>
                </a:cxn>
                <a:cxn ang="0">
                  <a:pos x="5" y="9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5" h="9">
                  <a:moveTo>
                    <a:pt x="0" y="2"/>
                  </a:moveTo>
                  <a:lnTo>
                    <a:pt x="0" y="9"/>
                  </a:lnTo>
                  <a:lnTo>
                    <a:pt x="5" y="9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1" name="Freeform 1014"/>
            <p:cNvSpPr>
              <a:spLocks/>
            </p:cNvSpPr>
            <p:nvPr/>
          </p:nvSpPr>
          <p:spPr bwMode="auto">
            <a:xfrm>
              <a:off x="4691063" y="3065463"/>
              <a:ext cx="73025" cy="5238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43" y="5"/>
                </a:cxn>
                <a:cxn ang="0">
                  <a:pos x="43" y="2"/>
                </a:cxn>
                <a:cxn ang="0">
                  <a:pos x="4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6" y="5"/>
                </a:cxn>
              </a:cxnLst>
              <a:rect l="0" t="0" r="r" b="b"/>
              <a:pathLst>
                <a:path w="46" h="33">
                  <a:moveTo>
                    <a:pt x="6" y="5"/>
                  </a:moveTo>
                  <a:lnTo>
                    <a:pt x="43" y="5"/>
                  </a:lnTo>
                  <a:lnTo>
                    <a:pt x="43" y="2"/>
                  </a:lnTo>
                  <a:lnTo>
                    <a:pt x="4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3"/>
                  </a:lnTo>
                  <a:lnTo>
                    <a:pt x="6" y="33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2" name="Freeform 1015"/>
            <p:cNvSpPr>
              <a:spLocks/>
            </p:cNvSpPr>
            <p:nvPr/>
          </p:nvSpPr>
          <p:spPr bwMode="auto">
            <a:xfrm>
              <a:off x="4691063" y="3124201"/>
              <a:ext cx="73025" cy="46038"/>
            </a:xfrm>
            <a:custGeom>
              <a:avLst/>
              <a:gdLst/>
              <a:ahLst/>
              <a:cxnLst>
                <a:cxn ang="0">
                  <a:pos x="43" y="27"/>
                </a:cxn>
                <a:cxn ang="0">
                  <a:pos x="43" y="24"/>
                </a:cxn>
                <a:cxn ang="0">
                  <a:pos x="6" y="24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6" y="29"/>
                </a:cxn>
                <a:cxn ang="0">
                  <a:pos x="43" y="27"/>
                </a:cxn>
              </a:cxnLst>
              <a:rect l="0" t="0" r="r" b="b"/>
              <a:pathLst>
                <a:path w="46" h="29">
                  <a:moveTo>
                    <a:pt x="43" y="27"/>
                  </a:moveTo>
                  <a:lnTo>
                    <a:pt x="43" y="24"/>
                  </a:lnTo>
                  <a:lnTo>
                    <a:pt x="6" y="2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6" y="29"/>
                  </a:lnTo>
                  <a:lnTo>
                    <a:pt x="43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3" name="Rectangle 1016"/>
            <p:cNvSpPr>
              <a:spLocks noChangeArrowheads="1"/>
            </p:cNvSpPr>
            <p:nvPr/>
          </p:nvSpPr>
          <p:spPr bwMode="auto">
            <a:xfrm>
              <a:off x="4691063" y="3117851"/>
              <a:ext cx="9525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4" name="Freeform 1017"/>
            <p:cNvSpPr>
              <a:spLocks/>
            </p:cNvSpPr>
            <p:nvPr/>
          </p:nvSpPr>
          <p:spPr bwMode="auto">
            <a:xfrm>
              <a:off x="4764088" y="3065463"/>
              <a:ext cx="68263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2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</a:cxnLst>
              <a:rect l="0" t="0" r="r" b="b"/>
              <a:pathLst>
                <a:path w="43" h="5">
                  <a:moveTo>
                    <a:pt x="3" y="2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5" name="Freeform 1018"/>
            <p:cNvSpPr>
              <a:spLocks/>
            </p:cNvSpPr>
            <p:nvPr/>
          </p:nvSpPr>
          <p:spPr bwMode="auto">
            <a:xfrm>
              <a:off x="4764088" y="3162301"/>
              <a:ext cx="68263" cy="7938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43" y="5"/>
                </a:cxn>
                <a:cxn ang="0">
                  <a:pos x="41" y="3"/>
                </a:cxn>
              </a:cxnLst>
              <a:rect l="0" t="0" r="r" b="b"/>
              <a:pathLst>
                <a:path w="43" h="5">
                  <a:moveTo>
                    <a:pt x="41" y="3"/>
                  </a:moveTo>
                  <a:lnTo>
                    <a:pt x="41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5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6" name="Freeform 1019"/>
            <p:cNvSpPr>
              <a:spLocks/>
            </p:cNvSpPr>
            <p:nvPr/>
          </p:nvSpPr>
          <p:spPr bwMode="auto">
            <a:xfrm>
              <a:off x="4759325" y="3065463"/>
              <a:ext cx="9525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0" y="2"/>
                </a:cxn>
              </a:cxnLst>
              <a:rect l="0" t="0" r="r" b="b"/>
              <a:pathLst>
                <a:path w="6" h="33">
                  <a:moveTo>
                    <a:pt x="0" y="2"/>
                  </a:moveTo>
                  <a:lnTo>
                    <a:pt x="0" y="33"/>
                  </a:lnTo>
                  <a:lnTo>
                    <a:pt x="6" y="3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7" name="Freeform 1020"/>
            <p:cNvSpPr>
              <a:spLocks/>
            </p:cNvSpPr>
            <p:nvPr/>
          </p:nvSpPr>
          <p:spPr bwMode="auto">
            <a:xfrm>
              <a:off x="4759325" y="3124201"/>
              <a:ext cx="9525" cy="46038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3" y="29"/>
                </a:cxn>
                <a:cxn ang="0">
                  <a:pos x="4" y="29"/>
                </a:cxn>
                <a:cxn ang="0">
                  <a:pos x="6" y="27"/>
                </a:cxn>
              </a:cxnLst>
              <a:rect l="0" t="0" r="r" b="b"/>
              <a:pathLst>
                <a:path w="6" h="29">
                  <a:moveTo>
                    <a:pt x="6" y="2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8" name="Rectangle 1021"/>
            <p:cNvSpPr>
              <a:spLocks noChangeArrowheads="1"/>
            </p:cNvSpPr>
            <p:nvPr/>
          </p:nvSpPr>
          <p:spPr bwMode="auto">
            <a:xfrm>
              <a:off x="4759325" y="3117851"/>
              <a:ext cx="9525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9" name="Freeform 1022"/>
            <p:cNvSpPr>
              <a:spLocks/>
            </p:cNvSpPr>
            <p:nvPr/>
          </p:nvSpPr>
          <p:spPr bwMode="auto">
            <a:xfrm>
              <a:off x="4832350" y="3162301"/>
              <a:ext cx="68263" cy="7938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41" y="0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43" y="5"/>
                </a:cxn>
                <a:cxn ang="0">
                  <a:pos x="41" y="3"/>
                </a:cxn>
              </a:cxnLst>
              <a:rect l="0" t="0" r="r" b="b"/>
              <a:pathLst>
                <a:path w="43" h="5">
                  <a:moveTo>
                    <a:pt x="41" y="3"/>
                  </a:moveTo>
                  <a:lnTo>
                    <a:pt x="41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2" y="5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0" name="Freeform 1023"/>
            <p:cNvSpPr>
              <a:spLocks/>
            </p:cNvSpPr>
            <p:nvPr/>
          </p:nvSpPr>
          <p:spPr bwMode="auto">
            <a:xfrm>
              <a:off x="4832350" y="3065463"/>
              <a:ext cx="68263" cy="79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2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2"/>
                </a:cxn>
              </a:cxnLst>
              <a:rect l="0" t="0" r="r" b="b"/>
              <a:pathLst>
                <a:path w="43" h="5">
                  <a:moveTo>
                    <a:pt x="3" y="2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1" name="Freeform 1024"/>
            <p:cNvSpPr>
              <a:spLocks/>
            </p:cNvSpPr>
            <p:nvPr/>
          </p:nvSpPr>
          <p:spPr bwMode="auto">
            <a:xfrm>
              <a:off x="4829175" y="3065463"/>
              <a:ext cx="7938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5" y="3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33">
                  <a:moveTo>
                    <a:pt x="0" y="2"/>
                  </a:moveTo>
                  <a:lnTo>
                    <a:pt x="0" y="33"/>
                  </a:lnTo>
                  <a:lnTo>
                    <a:pt x="5" y="3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2" name="Freeform 1025"/>
            <p:cNvSpPr>
              <a:spLocks/>
            </p:cNvSpPr>
            <p:nvPr/>
          </p:nvSpPr>
          <p:spPr bwMode="auto">
            <a:xfrm>
              <a:off x="4829175" y="3124201"/>
              <a:ext cx="7938" cy="46038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9"/>
                </a:cxn>
                <a:cxn ang="0">
                  <a:pos x="5" y="28"/>
                </a:cxn>
                <a:cxn ang="0">
                  <a:pos x="5" y="27"/>
                </a:cxn>
              </a:cxnLst>
              <a:rect l="0" t="0" r="r" b="b"/>
              <a:pathLst>
                <a:path w="5" h="29">
                  <a:moveTo>
                    <a:pt x="5" y="2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5" y="28"/>
                  </a:lnTo>
                  <a:lnTo>
                    <a:pt x="5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3" name="Rectangle 1026"/>
            <p:cNvSpPr>
              <a:spLocks noChangeArrowheads="1"/>
            </p:cNvSpPr>
            <p:nvPr/>
          </p:nvSpPr>
          <p:spPr bwMode="auto">
            <a:xfrm>
              <a:off x="4829175" y="3117851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4" name="Freeform 1027"/>
            <p:cNvSpPr>
              <a:spLocks/>
            </p:cNvSpPr>
            <p:nvPr/>
          </p:nvSpPr>
          <p:spPr bwMode="auto">
            <a:xfrm>
              <a:off x="4900613" y="3065463"/>
              <a:ext cx="69850" cy="7938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5"/>
                </a:cxn>
                <a:cxn ang="0">
                  <a:pos x="42" y="5"/>
                </a:cxn>
                <a:cxn ang="0">
                  <a:pos x="42" y="2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2"/>
                </a:cxn>
              </a:cxnLst>
              <a:rect l="0" t="0" r="r" b="b"/>
              <a:pathLst>
                <a:path w="44" h="5">
                  <a:moveTo>
                    <a:pt x="4" y="2"/>
                  </a:moveTo>
                  <a:lnTo>
                    <a:pt x="4" y="5"/>
                  </a:lnTo>
                  <a:lnTo>
                    <a:pt x="42" y="5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5" name="Freeform 1028"/>
            <p:cNvSpPr>
              <a:spLocks/>
            </p:cNvSpPr>
            <p:nvPr/>
          </p:nvSpPr>
          <p:spPr bwMode="auto">
            <a:xfrm>
              <a:off x="4900613" y="3162301"/>
              <a:ext cx="69850" cy="7938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0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44" y="5"/>
                </a:cxn>
                <a:cxn ang="0">
                  <a:pos x="42" y="3"/>
                </a:cxn>
              </a:cxnLst>
              <a:rect l="0" t="0" r="r" b="b"/>
              <a:pathLst>
                <a:path w="44" h="5">
                  <a:moveTo>
                    <a:pt x="42" y="3"/>
                  </a:moveTo>
                  <a:lnTo>
                    <a:pt x="42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5"/>
                  </a:lnTo>
                  <a:lnTo>
                    <a:pt x="44" y="5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6" name="Freeform 1029"/>
            <p:cNvSpPr>
              <a:spLocks/>
            </p:cNvSpPr>
            <p:nvPr/>
          </p:nvSpPr>
          <p:spPr bwMode="auto">
            <a:xfrm>
              <a:off x="4897438" y="3065463"/>
              <a:ext cx="9525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6" y="33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6" h="33">
                  <a:moveTo>
                    <a:pt x="0" y="2"/>
                  </a:moveTo>
                  <a:lnTo>
                    <a:pt x="0" y="33"/>
                  </a:lnTo>
                  <a:lnTo>
                    <a:pt x="6" y="33"/>
                  </a:lnTo>
                  <a:lnTo>
                    <a:pt x="6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7" name="Freeform 1030"/>
            <p:cNvSpPr>
              <a:spLocks/>
            </p:cNvSpPr>
            <p:nvPr/>
          </p:nvSpPr>
          <p:spPr bwMode="auto">
            <a:xfrm>
              <a:off x="4897438" y="3124201"/>
              <a:ext cx="9525" cy="46038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5" y="29"/>
                </a:cxn>
                <a:cxn ang="0">
                  <a:pos x="6" y="28"/>
                </a:cxn>
                <a:cxn ang="0">
                  <a:pos x="6" y="27"/>
                </a:cxn>
              </a:cxnLst>
              <a:rect l="0" t="0" r="r" b="b"/>
              <a:pathLst>
                <a:path w="6" h="29">
                  <a:moveTo>
                    <a:pt x="6" y="27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6" y="28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8" name="Rectangle 1031"/>
            <p:cNvSpPr>
              <a:spLocks noChangeArrowheads="1"/>
            </p:cNvSpPr>
            <p:nvPr/>
          </p:nvSpPr>
          <p:spPr bwMode="auto">
            <a:xfrm>
              <a:off x="4897438" y="3117851"/>
              <a:ext cx="9525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9" name="Freeform 1032"/>
            <p:cNvSpPr>
              <a:spLocks/>
            </p:cNvSpPr>
            <p:nvPr/>
          </p:nvSpPr>
          <p:spPr bwMode="auto">
            <a:xfrm>
              <a:off x="4970463" y="3124201"/>
              <a:ext cx="73025" cy="46038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3" y="24"/>
                </a:cxn>
                <a:cxn ang="0">
                  <a:pos x="3" y="28"/>
                </a:cxn>
                <a:cxn ang="0">
                  <a:pos x="2" y="29"/>
                </a:cxn>
                <a:cxn ang="0">
                  <a:pos x="0" y="29"/>
                </a:cxn>
                <a:cxn ang="0">
                  <a:pos x="45" y="29"/>
                </a:cxn>
                <a:cxn ang="0">
                  <a:pos x="46" y="28"/>
                </a:cxn>
                <a:cxn ang="0">
                  <a:pos x="46" y="0"/>
                </a:cxn>
                <a:cxn ang="0">
                  <a:pos x="41" y="0"/>
                </a:cxn>
                <a:cxn ang="0">
                  <a:pos x="41" y="24"/>
                </a:cxn>
              </a:cxnLst>
              <a:rect l="0" t="0" r="r" b="b"/>
              <a:pathLst>
                <a:path w="46" h="29">
                  <a:moveTo>
                    <a:pt x="41" y="24"/>
                  </a:moveTo>
                  <a:lnTo>
                    <a:pt x="3" y="24"/>
                  </a:lnTo>
                  <a:lnTo>
                    <a:pt x="3" y="28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0" name="Freeform 1033"/>
            <p:cNvSpPr>
              <a:spLocks/>
            </p:cNvSpPr>
            <p:nvPr/>
          </p:nvSpPr>
          <p:spPr bwMode="auto">
            <a:xfrm>
              <a:off x="4970463" y="3065463"/>
              <a:ext cx="73025" cy="5238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33"/>
                </a:cxn>
                <a:cxn ang="0">
                  <a:pos x="46" y="33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2"/>
                </a:cxn>
              </a:cxnLst>
              <a:rect l="0" t="0" r="r" b="b"/>
              <a:pathLst>
                <a:path w="46" h="33">
                  <a:moveTo>
                    <a:pt x="3" y="2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33"/>
                  </a:lnTo>
                  <a:lnTo>
                    <a:pt x="46" y="33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1" name="Rectangle 1034"/>
            <p:cNvSpPr>
              <a:spLocks noChangeArrowheads="1"/>
            </p:cNvSpPr>
            <p:nvPr/>
          </p:nvSpPr>
          <p:spPr bwMode="auto">
            <a:xfrm>
              <a:off x="5035550" y="3117851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2" name="Freeform 1035"/>
            <p:cNvSpPr>
              <a:spLocks/>
            </p:cNvSpPr>
            <p:nvPr/>
          </p:nvSpPr>
          <p:spPr bwMode="auto">
            <a:xfrm>
              <a:off x="4967288" y="3065463"/>
              <a:ext cx="7938" cy="523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3"/>
                </a:cxn>
                <a:cxn ang="0">
                  <a:pos x="5" y="33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33">
                  <a:moveTo>
                    <a:pt x="0" y="2"/>
                  </a:moveTo>
                  <a:lnTo>
                    <a:pt x="0" y="33"/>
                  </a:lnTo>
                  <a:lnTo>
                    <a:pt x="5" y="33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3" name="Freeform 1036"/>
            <p:cNvSpPr>
              <a:spLocks/>
            </p:cNvSpPr>
            <p:nvPr/>
          </p:nvSpPr>
          <p:spPr bwMode="auto">
            <a:xfrm>
              <a:off x="4967288" y="3124201"/>
              <a:ext cx="7938" cy="46038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9"/>
                </a:cxn>
                <a:cxn ang="0">
                  <a:pos x="5" y="28"/>
                </a:cxn>
                <a:cxn ang="0">
                  <a:pos x="5" y="27"/>
                </a:cxn>
              </a:cxnLst>
              <a:rect l="0" t="0" r="r" b="b"/>
              <a:pathLst>
                <a:path w="5" h="29">
                  <a:moveTo>
                    <a:pt x="5" y="2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5" y="28"/>
                  </a:lnTo>
                  <a:lnTo>
                    <a:pt x="5" y="2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4" name="Rectangle 1037"/>
            <p:cNvSpPr>
              <a:spLocks noChangeArrowheads="1"/>
            </p:cNvSpPr>
            <p:nvPr/>
          </p:nvSpPr>
          <p:spPr bwMode="auto">
            <a:xfrm>
              <a:off x="4967288" y="3117851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5" name="Freeform 1038"/>
            <p:cNvSpPr>
              <a:spLocks/>
            </p:cNvSpPr>
            <p:nvPr/>
          </p:nvSpPr>
          <p:spPr bwMode="auto">
            <a:xfrm>
              <a:off x="4691063" y="3190876"/>
              <a:ext cx="73025" cy="9683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1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5"/>
                </a:cxn>
                <a:cxn ang="0">
                  <a:pos x="43" y="5"/>
                </a:cxn>
              </a:cxnLst>
              <a:rect l="0" t="0" r="r" b="b"/>
              <a:pathLst>
                <a:path w="46" h="61">
                  <a:moveTo>
                    <a:pt x="43" y="5"/>
                  </a:moveTo>
                  <a:lnTo>
                    <a:pt x="43" y="1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6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6" name="Freeform 1039"/>
            <p:cNvSpPr>
              <a:spLocks/>
            </p:cNvSpPr>
            <p:nvPr/>
          </p:nvSpPr>
          <p:spPr bwMode="auto">
            <a:xfrm>
              <a:off x="4691063" y="3294063"/>
              <a:ext cx="73025" cy="3175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6" y="2"/>
                </a:cxn>
                <a:cxn ang="0">
                  <a:pos x="43" y="0"/>
                </a:cxn>
              </a:cxnLst>
              <a:rect l="0" t="0" r="r" b="b"/>
              <a:pathLst>
                <a:path w="46" h="2">
                  <a:moveTo>
                    <a:pt x="4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6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7" name="Freeform 1040"/>
            <p:cNvSpPr>
              <a:spLocks/>
            </p:cNvSpPr>
            <p:nvPr/>
          </p:nvSpPr>
          <p:spPr bwMode="auto">
            <a:xfrm>
              <a:off x="4691063" y="3287713"/>
              <a:ext cx="68263" cy="635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1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43" y="4"/>
                </a:cxn>
                <a:cxn ang="0">
                  <a:pos x="43" y="3"/>
                </a:cxn>
              </a:cxnLst>
              <a:rect l="0" t="0" r="r" b="b"/>
              <a:pathLst>
                <a:path w="43" h="4">
                  <a:moveTo>
                    <a:pt x="43" y="3"/>
                  </a:moveTo>
                  <a:lnTo>
                    <a:pt x="43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3" y="4"/>
                  </a:lnTo>
                  <a:lnTo>
                    <a:pt x="43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8" name="Freeform 1041"/>
            <p:cNvSpPr>
              <a:spLocks/>
            </p:cNvSpPr>
            <p:nvPr/>
          </p:nvSpPr>
          <p:spPr bwMode="auto">
            <a:xfrm>
              <a:off x="4764088" y="3190876"/>
              <a:ext cx="68263" cy="793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1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3" y="3"/>
                </a:cxn>
              </a:cxnLst>
              <a:rect l="0" t="0" r="r" b="b"/>
              <a:pathLst>
                <a:path w="43" h="5">
                  <a:moveTo>
                    <a:pt x="3" y="3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9" name="Freeform 1042"/>
            <p:cNvSpPr>
              <a:spLocks/>
            </p:cNvSpPr>
            <p:nvPr/>
          </p:nvSpPr>
          <p:spPr bwMode="auto">
            <a:xfrm>
              <a:off x="4764088" y="3294063"/>
              <a:ext cx="68263" cy="31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43" y="2"/>
                </a:cxn>
                <a:cxn ang="0">
                  <a:pos x="41" y="0"/>
                </a:cxn>
              </a:cxnLst>
              <a:rect l="0" t="0" r="r" b="b"/>
              <a:pathLst>
                <a:path w="43" h="2">
                  <a:moveTo>
                    <a:pt x="41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0" name="Freeform 1043"/>
            <p:cNvSpPr>
              <a:spLocks/>
            </p:cNvSpPr>
            <p:nvPr/>
          </p:nvSpPr>
          <p:spPr bwMode="auto">
            <a:xfrm>
              <a:off x="4767263" y="3289301"/>
              <a:ext cx="61913" cy="476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39" y="3"/>
                </a:cxn>
                <a:cxn ang="0">
                  <a:pos x="39" y="2"/>
                </a:cxn>
                <a:cxn ang="0">
                  <a:pos x="39" y="0"/>
                </a:cxn>
              </a:cxnLst>
              <a:rect l="0" t="0" r="r" b="b"/>
              <a:pathLst>
                <a:path w="39" h="3">
                  <a:moveTo>
                    <a:pt x="39" y="0"/>
                  </a:moveTo>
                  <a:lnTo>
                    <a:pt x="1" y="0"/>
                  </a:lnTo>
                  <a:lnTo>
                    <a:pt x="1" y="3"/>
                  </a:lnTo>
                  <a:lnTo>
                    <a:pt x="0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1" name="Freeform 1044"/>
            <p:cNvSpPr>
              <a:spLocks/>
            </p:cNvSpPr>
            <p:nvPr/>
          </p:nvSpPr>
          <p:spPr bwMode="auto">
            <a:xfrm>
              <a:off x="4759325" y="3190876"/>
              <a:ext cx="9525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6" h="61">
                  <a:moveTo>
                    <a:pt x="0" y="3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2" name="Freeform 1045"/>
            <p:cNvSpPr>
              <a:spLocks/>
            </p:cNvSpPr>
            <p:nvPr/>
          </p:nvSpPr>
          <p:spPr bwMode="auto">
            <a:xfrm>
              <a:off x="4759325" y="3294063"/>
              <a:ext cx="7938" cy="3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3" name="Freeform 1046"/>
            <p:cNvSpPr>
              <a:spLocks/>
            </p:cNvSpPr>
            <p:nvPr/>
          </p:nvSpPr>
          <p:spPr bwMode="auto">
            <a:xfrm>
              <a:off x="4759325" y="3287713"/>
              <a:ext cx="9525" cy="635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4" name="Freeform 1047"/>
            <p:cNvSpPr>
              <a:spLocks/>
            </p:cNvSpPr>
            <p:nvPr/>
          </p:nvSpPr>
          <p:spPr bwMode="auto">
            <a:xfrm>
              <a:off x="4832350" y="3190876"/>
              <a:ext cx="68263" cy="793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1"/>
                </a:cxn>
                <a:cxn ang="0">
                  <a:pos x="42" y="0"/>
                </a:cxn>
                <a:cxn ang="0">
                  <a:pos x="4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3"/>
                </a:cxn>
              </a:cxnLst>
              <a:rect l="0" t="0" r="r" b="b"/>
              <a:pathLst>
                <a:path w="43" h="5">
                  <a:moveTo>
                    <a:pt x="3" y="3"/>
                  </a:moveTo>
                  <a:lnTo>
                    <a:pt x="3" y="5"/>
                  </a:lnTo>
                  <a:lnTo>
                    <a:pt x="41" y="5"/>
                  </a:lnTo>
                  <a:lnTo>
                    <a:pt x="41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5" name="Freeform 1048"/>
            <p:cNvSpPr>
              <a:spLocks/>
            </p:cNvSpPr>
            <p:nvPr/>
          </p:nvSpPr>
          <p:spPr bwMode="auto">
            <a:xfrm>
              <a:off x="4832350" y="3294063"/>
              <a:ext cx="68263" cy="31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43" y="2"/>
                </a:cxn>
                <a:cxn ang="0">
                  <a:pos x="41" y="0"/>
                </a:cxn>
              </a:cxnLst>
              <a:rect l="0" t="0" r="r" b="b"/>
              <a:pathLst>
                <a:path w="43" h="2">
                  <a:moveTo>
                    <a:pt x="41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43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6" name="Freeform 1049"/>
            <p:cNvSpPr>
              <a:spLocks/>
            </p:cNvSpPr>
            <p:nvPr/>
          </p:nvSpPr>
          <p:spPr bwMode="auto">
            <a:xfrm>
              <a:off x="4837113" y="3289301"/>
              <a:ext cx="60325" cy="47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8" y="0"/>
                </a:cxn>
              </a:cxnLst>
              <a:rect l="0" t="0" r="r" b="b"/>
              <a:pathLst>
                <a:path w="38" h="3">
                  <a:moveTo>
                    <a:pt x="3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7" name="Freeform 1050"/>
            <p:cNvSpPr>
              <a:spLocks/>
            </p:cNvSpPr>
            <p:nvPr/>
          </p:nvSpPr>
          <p:spPr bwMode="auto">
            <a:xfrm>
              <a:off x="4829175" y="3190876"/>
              <a:ext cx="793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5" y="6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5" h="61">
                  <a:moveTo>
                    <a:pt x="0" y="3"/>
                  </a:moveTo>
                  <a:lnTo>
                    <a:pt x="0" y="61"/>
                  </a:lnTo>
                  <a:lnTo>
                    <a:pt x="5" y="61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8" name="Freeform 1051"/>
            <p:cNvSpPr>
              <a:spLocks/>
            </p:cNvSpPr>
            <p:nvPr/>
          </p:nvSpPr>
          <p:spPr bwMode="auto">
            <a:xfrm>
              <a:off x="4829175" y="3294063"/>
              <a:ext cx="7938" cy="3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9" name="Freeform 1052"/>
            <p:cNvSpPr>
              <a:spLocks/>
            </p:cNvSpPr>
            <p:nvPr/>
          </p:nvSpPr>
          <p:spPr bwMode="auto">
            <a:xfrm>
              <a:off x="4829175" y="3287713"/>
              <a:ext cx="7938" cy="635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5" y="1"/>
                </a:cxn>
              </a:cxnLst>
              <a:rect l="0" t="0" r="r" b="b"/>
              <a:pathLst>
                <a:path w="5" h="4">
                  <a:moveTo>
                    <a:pt x="5" y="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0" name="Freeform 1053"/>
            <p:cNvSpPr>
              <a:spLocks/>
            </p:cNvSpPr>
            <p:nvPr/>
          </p:nvSpPr>
          <p:spPr bwMode="auto">
            <a:xfrm>
              <a:off x="4900613" y="3190876"/>
              <a:ext cx="69850" cy="7938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4" y="5"/>
                </a:cxn>
                <a:cxn ang="0">
                  <a:pos x="42" y="5"/>
                </a:cxn>
                <a:cxn ang="0">
                  <a:pos x="42" y="1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</a:cxnLst>
              <a:rect l="0" t="0" r="r" b="b"/>
              <a:pathLst>
                <a:path w="44" h="5">
                  <a:moveTo>
                    <a:pt x="4" y="3"/>
                  </a:moveTo>
                  <a:lnTo>
                    <a:pt x="4" y="5"/>
                  </a:lnTo>
                  <a:lnTo>
                    <a:pt x="42" y="5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1" name="Freeform 1054"/>
            <p:cNvSpPr>
              <a:spLocks/>
            </p:cNvSpPr>
            <p:nvPr/>
          </p:nvSpPr>
          <p:spPr bwMode="auto">
            <a:xfrm>
              <a:off x="4900613" y="3294063"/>
              <a:ext cx="69850" cy="317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44" y="2"/>
                </a:cxn>
                <a:cxn ang="0">
                  <a:pos x="42" y="0"/>
                </a:cxn>
              </a:cxnLst>
              <a:rect l="0" t="0" r="r" b="b"/>
              <a:pathLst>
                <a:path w="44" h="2">
                  <a:moveTo>
                    <a:pt x="42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2" name="Freeform 1055"/>
            <p:cNvSpPr>
              <a:spLocks/>
            </p:cNvSpPr>
            <p:nvPr/>
          </p:nvSpPr>
          <p:spPr bwMode="auto">
            <a:xfrm>
              <a:off x="4906963" y="3289301"/>
              <a:ext cx="60325" cy="47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8" y="0"/>
                </a:cxn>
              </a:cxnLst>
              <a:rect l="0" t="0" r="r" b="b"/>
              <a:pathLst>
                <a:path w="38" h="3">
                  <a:moveTo>
                    <a:pt x="3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3" name="Freeform 1056"/>
            <p:cNvSpPr>
              <a:spLocks/>
            </p:cNvSpPr>
            <p:nvPr/>
          </p:nvSpPr>
          <p:spPr bwMode="auto">
            <a:xfrm>
              <a:off x="4897438" y="3190876"/>
              <a:ext cx="9525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6" y="6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6" h="61">
                  <a:moveTo>
                    <a:pt x="0" y="3"/>
                  </a:moveTo>
                  <a:lnTo>
                    <a:pt x="0" y="61"/>
                  </a:lnTo>
                  <a:lnTo>
                    <a:pt x="6" y="61"/>
                  </a:lnTo>
                  <a:lnTo>
                    <a:pt x="6" y="1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4" name="Freeform 1057"/>
            <p:cNvSpPr>
              <a:spLocks/>
            </p:cNvSpPr>
            <p:nvPr/>
          </p:nvSpPr>
          <p:spPr bwMode="auto">
            <a:xfrm>
              <a:off x="4897438" y="3294063"/>
              <a:ext cx="9525" cy="31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1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5" name="Freeform 1058"/>
            <p:cNvSpPr>
              <a:spLocks/>
            </p:cNvSpPr>
            <p:nvPr/>
          </p:nvSpPr>
          <p:spPr bwMode="auto">
            <a:xfrm>
              <a:off x="4897438" y="3287713"/>
              <a:ext cx="9525" cy="6350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6" name="Freeform 1059"/>
            <p:cNvSpPr>
              <a:spLocks/>
            </p:cNvSpPr>
            <p:nvPr/>
          </p:nvSpPr>
          <p:spPr bwMode="auto">
            <a:xfrm>
              <a:off x="4970463" y="3190876"/>
              <a:ext cx="73025" cy="96838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3" y="5"/>
                </a:cxn>
                <a:cxn ang="0">
                  <a:pos x="41" y="5"/>
                </a:cxn>
                <a:cxn ang="0">
                  <a:pos x="41" y="61"/>
                </a:cxn>
                <a:cxn ang="0">
                  <a:pos x="46" y="61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3" y="0"/>
                </a:cxn>
              </a:cxnLst>
              <a:rect l="0" t="0" r="r" b="b"/>
              <a:pathLst>
                <a:path w="46" h="61">
                  <a:moveTo>
                    <a:pt x="4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5"/>
                  </a:lnTo>
                  <a:lnTo>
                    <a:pt x="41" y="5"/>
                  </a:lnTo>
                  <a:lnTo>
                    <a:pt x="41" y="61"/>
                  </a:lnTo>
                  <a:lnTo>
                    <a:pt x="46" y="61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7" name="Freeform 1060"/>
            <p:cNvSpPr>
              <a:spLocks/>
            </p:cNvSpPr>
            <p:nvPr/>
          </p:nvSpPr>
          <p:spPr bwMode="auto">
            <a:xfrm>
              <a:off x="4970463" y="3294063"/>
              <a:ext cx="73025" cy="31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4" y="2"/>
                </a:cxn>
                <a:cxn ang="0">
                  <a:pos x="4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</a:cxnLst>
              <a:rect l="0" t="0" r="r" b="b"/>
              <a:pathLst>
                <a:path w="46" h="2">
                  <a:moveTo>
                    <a:pt x="0" y="2"/>
                  </a:moveTo>
                  <a:lnTo>
                    <a:pt x="44" y="2"/>
                  </a:lnTo>
                  <a:lnTo>
                    <a:pt x="4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8" name="Freeform 1061"/>
            <p:cNvSpPr>
              <a:spLocks/>
            </p:cNvSpPr>
            <p:nvPr/>
          </p:nvSpPr>
          <p:spPr bwMode="auto">
            <a:xfrm>
              <a:off x="4975225" y="3287713"/>
              <a:ext cx="68263" cy="63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43" y="4"/>
                </a:cxn>
                <a:cxn ang="0">
                  <a:pos x="43" y="3"/>
                </a:cxn>
                <a:cxn ang="0">
                  <a:pos x="43" y="0"/>
                </a:cxn>
              </a:cxnLst>
              <a:rect l="0" t="0" r="r" b="b"/>
              <a:pathLst>
                <a:path w="43" h="4">
                  <a:moveTo>
                    <a:pt x="43" y="0"/>
                  </a:moveTo>
                  <a:lnTo>
                    <a:pt x="38" y="0"/>
                  </a:lnTo>
                  <a:lnTo>
                    <a:pt x="38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9" name="Freeform 1062"/>
            <p:cNvSpPr>
              <a:spLocks/>
            </p:cNvSpPr>
            <p:nvPr/>
          </p:nvSpPr>
          <p:spPr bwMode="auto">
            <a:xfrm>
              <a:off x="4967288" y="3190876"/>
              <a:ext cx="7938" cy="968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1"/>
                </a:cxn>
                <a:cxn ang="0">
                  <a:pos x="5" y="61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</a:cxnLst>
              <a:rect l="0" t="0" r="r" b="b"/>
              <a:pathLst>
                <a:path w="5" h="61">
                  <a:moveTo>
                    <a:pt x="0" y="3"/>
                  </a:moveTo>
                  <a:lnTo>
                    <a:pt x="0" y="61"/>
                  </a:lnTo>
                  <a:lnTo>
                    <a:pt x="5" y="61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0" name="Freeform 1063"/>
            <p:cNvSpPr>
              <a:spLocks/>
            </p:cNvSpPr>
            <p:nvPr/>
          </p:nvSpPr>
          <p:spPr bwMode="auto">
            <a:xfrm>
              <a:off x="4967288" y="3294063"/>
              <a:ext cx="7938" cy="31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1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1" name="Rectangle 1064"/>
            <p:cNvSpPr>
              <a:spLocks noChangeArrowheads="1"/>
            </p:cNvSpPr>
            <p:nvPr/>
          </p:nvSpPr>
          <p:spPr bwMode="auto">
            <a:xfrm>
              <a:off x="4967288" y="3287713"/>
              <a:ext cx="7938" cy="63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2" name="Freeform 1065"/>
            <p:cNvSpPr>
              <a:spLocks/>
            </p:cNvSpPr>
            <p:nvPr/>
          </p:nvSpPr>
          <p:spPr bwMode="auto">
            <a:xfrm>
              <a:off x="4294188" y="2878138"/>
              <a:ext cx="352425" cy="61913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4" y="22"/>
                </a:cxn>
                <a:cxn ang="0">
                  <a:pos x="0" y="39"/>
                </a:cxn>
                <a:cxn ang="0">
                  <a:pos x="222" y="39"/>
                </a:cxn>
                <a:cxn ang="0">
                  <a:pos x="222" y="0"/>
                </a:cxn>
              </a:cxnLst>
              <a:rect l="0" t="0" r="r" b="b"/>
              <a:pathLst>
                <a:path w="222" h="39">
                  <a:moveTo>
                    <a:pt x="222" y="0"/>
                  </a:moveTo>
                  <a:lnTo>
                    <a:pt x="4" y="22"/>
                  </a:lnTo>
                  <a:lnTo>
                    <a:pt x="0" y="39"/>
                  </a:lnTo>
                  <a:lnTo>
                    <a:pt x="222" y="39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3" name="Freeform 1066"/>
            <p:cNvSpPr>
              <a:spLocks/>
            </p:cNvSpPr>
            <p:nvPr/>
          </p:nvSpPr>
          <p:spPr bwMode="auto">
            <a:xfrm>
              <a:off x="4291013" y="2940051"/>
              <a:ext cx="355600" cy="7938"/>
            </a:xfrm>
            <a:custGeom>
              <a:avLst/>
              <a:gdLst/>
              <a:ahLst/>
              <a:cxnLst>
                <a:cxn ang="0">
                  <a:pos x="224" y="5"/>
                </a:cxn>
                <a:cxn ang="0">
                  <a:pos x="224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24" y="5"/>
                </a:cxn>
              </a:cxnLst>
              <a:rect l="0" t="0" r="r" b="b"/>
              <a:pathLst>
                <a:path w="224" h="5">
                  <a:moveTo>
                    <a:pt x="224" y="5"/>
                  </a:moveTo>
                  <a:lnTo>
                    <a:pt x="22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2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4" name="Freeform 1067"/>
            <p:cNvSpPr>
              <a:spLocks/>
            </p:cNvSpPr>
            <p:nvPr/>
          </p:nvSpPr>
          <p:spPr bwMode="auto">
            <a:xfrm>
              <a:off x="4646613" y="2876551"/>
              <a:ext cx="6350" cy="63500"/>
            </a:xfrm>
            <a:custGeom>
              <a:avLst/>
              <a:gdLst/>
              <a:ahLst/>
              <a:cxnLst>
                <a:cxn ang="0">
                  <a:pos x="4" y="4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0" y="40"/>
                </a:cxn>
                <a:cxn ang="0">
                  <a:pos x="4" y="40"/>
                </a:cxn>
              </a:cxnLst>
              <a:rect l="0" t="0" r="r" b="b"/>
              <a:pathLst>
                <a:path w="4" h="40">
                  <a:moveTo>
                    <a:pt x="4" y="4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0" y="40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5" name="Rectangle 1068"/>
            <p:cNvSpPr>
              <a:spLocks noChangeArrowheads="1"/>
            </p:cNvSpPr>
            <p:nvPr/>
          </p:nvSpPr>
          <p:spPr bwMode="auto">
            <a:xfrm>
              <a:off x="4646613" y="2940051"/>
              <a:ext cx="6350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6" name="Freeform 1069"/>
            <p:cNvSpPr>
              <a:spLocks/>
            </p:cNvSpPr>
            <p:nvPr/>
          </p:nvSpPr>
          <p:spPr bwMode="auto">
            <a:xfrm>
              <a:off x="5087938" y="2878138"/>
              <a:ext cx="347663" cy="61913"/>
            </a:xfrm>
            <a:custGeom>
              <a:avLst/>
              <a:gdLst/>
              <a:ahLst/>
              <a:cxnLst>
                <a:cxn ang="0">
                  <a:pos x="219" y="39"/>
                </a:cxn>
                <a:cxn ang="0">
                  <a:pos x="215" y="22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219" y="39"/>
                </a:cxn>
              </a:cxnLst>
              <a:rect l="0" t="0" r="r" b="b"/>
              <a:pathLst>
                <a:path w="219" h="39">
                  <a:moveTo>
                    <a:pt x="219" y="39"/>
                  </a:moveTo>
                  <a:lnTo>
                    <a:pt x="215" y="22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19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7" name="Freeform 1070"/>
            <p:cNvSpPr>
              <a:spLocks/>
            </p:cNvSpPr>
            <p:nvPr/>
          </p:nvSpPr>
          <p:spPr bwMode="auto">
            <a:xfrm>
              <a:off x="5087938" y="2940051"/>
              <a:ext cx="349250" cy="79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20" y="5"/>
                </a:cxn>
                <a:cxn ang="0">
                  <a:pos x="219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20" h="5">
                  <a:moveTo>
                    <a:pt x="0" y="5"/>
                  </a:moveTo>
                  <a:lnTo>
                    <a:pt x="220" y="5"/>
                  </a:lnTo>
                  <a:lnTo>
                    <a:pt x="219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8" name="Freeform 1071"/>
            <p:cNvSpPr>
              <a:spLocks/>
            </p:cNvSpPr>
            <p:nvPr/>
          </p:nvSpPr>
          <p:spPr bwMode="auto">
            <a:xfrm>
              <a:off x="5081588" y="2876551"/>
              <a:ext cx="6350" cy="6350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40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40"/>
                </a:cxn>
              </a:cxnLst>
              <a:rect l="0" t="0" r="r" b="b"/>
              <a:pathLst>
                <a:path w="4" h="40">
                  <a:moveTo>
                    <a:pt x="0" y="40"/>
                  </a:moveTo>
                  <a:lnTo>
                    <a:pt x="4" y="40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9" name="Rectangle 1072"/>
            <p:cNvSpPr>
              <a:spLocks noChangeArrowheads="1"/>
            </p:cNvSpPr>
            <p:nvPr/>
          </p:nvSpPr>
          <p:spPr bwMode="auto">
            <a:xfrm>
              <a:off x="5081588" y="2940051"/>
              <a:ext cx="6350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0" name="Rectangle 1073"/>
            <p:cNvSpPr>
              <a:spLocks noChangeArrowheads="1"/>
            </p:cNvSpPr>
            <p:nvPr/>
          </p:nvSpPr>
          <p:spPr bwMode="auto">
            <a:xfrm>
              <a:off x="5076825" y="2876551"/>
              <a:ext cx="4763" cy="635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1" name="Rectangle 1074"/>
            <p:cNvSpPr>
              <a:spLocks noChangeArrowheads="1"/>
            </p:cNvSpPr>
            <p:nvPr/>
          </p:nvSpPr>
          <p:spPr bwMode="auto">
            <a:xfrm>
              <a:off x="5076825" y="2940051"/>
              <a:ext cx="4763" cy="79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92" name="Хорда 891"/>
          <p:cNvSpPr/>
          <p:nvPr/>
        </p:nvSpPr>
        <p:spPr>
          <a:xfrm rot="5685632">
            <a:off x="8400413" y="1379110"/>
            <a:ext cx="1563759" cy="1563759"/>
          </a:xfrm>
          <a:prstGeom prst="chord">
            <a:avLst>
              <a:gd name="adj1" fmla="val 2700000"/>
              <a:gd name="adj2" fmla="val 14355110"/>
            </a:avLst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3" name="Хорда 892"/>
          <p:cNvSpPr/>
          <p:nvPr/>
        </p:nvSpPr>
        <p:spPr>
          <a:xfrm rot="5685632">
            <a:off x="8425903" y="3176336"/>
            <a:ext cx="1563759" cy="1563759"/>
          </a:xfrm>
          <a:prstGeom prst="chord">
            <a:avLst>
              <a:gd name="adj1" fmla="val 2700000"/>
              <a:gd name="adj2" fmla="val 14355110"/>
            </a:avLst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РЕЗУЛЬТАТ МОДЕРНИЗАЦИИ АРХИТЕКТУРЫ ТФОМС. ОБЩАЯ СХЕМА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2" name="Прямоугольник 891"/>
          <p:cNvSpPr/>
          <p:nvPr/>
        </p:nvSpPr>
        <p:spPr>
          <a:xfrm rot="10800000">
            <a:off x="0" y="4720442"/>
            <a:ext cx="12192000" cy="21375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29000">
                <a:srgbClr val="309492">
                  <a:lumMod val="96000"/>
                  <a:lumOff val="4000"/>
                </a:srgbClr>
              </a:gs>
              <a:gs pos="100000">
                <a:srgbClr val="38AFC6">
                  <a:alpha val="40000"/>
                </a:srgbClr>
              </a:gs>
            </a:gsLst>
            <a:lin ang="16200000" scaled="1"/>
            <a:tileRect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893" name="TextBox 892"/>
          <p:cNvSpPr txBox="1"/>
          <p:nvPr/>
        </p:nvSpPr>
        <p:spPr>
          <a:xfrm>
            <a:off x="9300538" y="6111791"/>
            <a:ext cx="1962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РЕЕСТР ЭКСПЕРТОВ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4" name="TextBox 893"/>
          <p:cNvSpPr txBox="1"/>
          <p:nvPr/>
        </p:nvSpPr>
        <p:spPr>
          <a:xfrm>
            <a:off x="7494437" y="6131582"/>
            <a:ext cx="1416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 МО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5" name="TextBox 894"/>
          <p:cNvSpPr txBox="1"/>
          <p:nvPr/>
        </p:nvSpPr>
        <p:spPr>
          <a:xfrm>
            <a:off x="5219693" y="6130453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ЕДИНЫЙ РАСЧЕТНЫЙ ЦЕНТР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6" name="TextBox 895"/>
          <p:cNvSpPr txBox="1"/>
          <p:nvPr/>
        </p:nvSpPr>
        <p:spPr>
          <a:xfrm>
            <a:off x="3464636" y="613045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ЭКСПЕРТИЗА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КАЧЕСТВА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97" name="TextBox 896"/>
          <p:cNvSpPr txBox="1"/>
          <p:nvPr/>
        </p:nvSpPr>
        <p:spPr>
          <a:xfrm>
            <a:off x="790537" y="6130453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МЕЖТЕРРИТОРИАЛЬНЫЕ РАСЧЕТЫ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01" name="Рисунок 900" descr="1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0957" y="5268416"/>
            <a:ext cx="494616" cy="494616"/>
          </a:xfrm>
          <a:prstGeom prst="rect">
            <a:avLst/>
          </a:prstGeom>
        </p:spPr>
      </p:pic>
      <p:sp>
        <p:nvSpPr>
          <p:cNvPr id="902" name="Овал 901"/>
          <p:cNvSpPr/>
          <p:nvPr/>
        </p:nvSpPr>
        <p:spPr>
          <a:xfrm>
            <a:off x="1672178" y="5110190"/>
            <a:ext cx="892174" cy="892174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6" name="Рисунок 905" descr="7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0538" y="5317971"/>
            <a:ext cx="556444" cy="556442"/>
          </a:xfrm>
          <a:prstGeom prst="rect">
            <a:avLst/>
          </a:prstGeom>
        </p:spPr>
      </p:pic>
      <p:sp>
        <p:nvSpPr>
          <p:cNvPr id="907" name="Овал 906"/>
          <p:cNvSpPr/>
          <p:nvPr/>
        </p:nvSpPr>
        <p:spPr>
          <a:xfrm>
            <a:off x="3762672" y="5109551"/>
            <a:ext cx="892174" cy="892174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1" name="Рисунок 910" descr="29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17260" y="5285668"/>
            <a:ext cx="584942" cy="584940"/>
          </a:xfrm>
          <a:prstGeom prst="rect">
            <a:avLst/>
          </a:prstGeom>
        </p:spPr>
      </p:pic>
      <p:sp>
        <p:nvSpPr>
          <p:cNvPr id="912" name="Овал 911"/>
          <p:cNvSpPr/>
          <p:nvPr/>
        </p:nvSpPr>
        <p:spPr>
          <a:xfrm>
            <a:off x="5762936" y="5110190"/>
            <a:ext cx="892174" cy="892174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6" name="Рисунок 915" descr="32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6799" y="5301867"/>
            <a:ext cx="525530" cy="525528"/>
          </a:xfrm>
          <a:prstGeom prst="rect">
            <a:avLst/>
          </a:prstGeom>
        </p:spPr>
      </p:pic>
      <p:sp>
        <p:nvSpPr>
          <p:cNvPr id="917" name="Овал 916"/>
          <p:cNvSpPr/>
          <p:nvPr/>
        </p:nvSpPr>
        <p:spPr>
          <a:xfrm>
            <a:off x="7763200" y="5109551"/>
            <a:ext cx="892174" cy="892174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" name="Рисунок 25" descr="33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9904422" y="5229201"/>
            <a:ext cx="615854" cy="615854"/>
          </a:xfrm>
          <a:prstGeom prst="rect">
            <a:avLst/>
          </a:prstGeom>
        </p:spPr>
      </p:pic>
      <p:sp>
        <p:nvSpPr>
          <p:cNvPr id="922" name="Овал 921"/>
          <p:cNvSpPr/>
          <p:nvPr/>
        </p:nvSpPr>
        <p:spPr>
          <a:xfrm>
            <a:off x="9764678" y="5109551"/>
            <a:ext cx="892174" cy="892174"/>
          </a:xfrm>
          <a:prstGeom prst="ellipse">
            <a:avLst/>
          </a:pr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3" name="Прямоугольник 922"/>
          <p:cNvSpPr/>
          <p:nvPr/>
        </p:nvSpPr>
        <p:spPr>
          <a:xfrm>
            <a:off x="0" y="4649004"/>
            <a:ext cx="12192000" cy="80674"/>
          </a:xfrm>
          <a:prstGeom prst="rect">
            <a:avLst/>
          </a:prstGeom>
          <a:solidFill>
            <a:srgbClr val="119C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5" name="Шестиугольник 924"/>
          <p:cNvSpPr/>
          <p:nvPr/>
        </p:nvSpPr>
        <p:spPr>
          <a:xfrm flipH="1">
            <a:off x="5094465" y="2004110"/>
            <a:ext cx="1896554" cy="1683575"/>
          </a:xfrm>
          <a:prstGeom prst="hexagon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7030A0"/>
              </a:gs>
            </a:gsLst>
            <a:lin ang="5400000" scaled="0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/>
          </a:p>
        </p:txBody>
      </p:sp>
      <p:sp>
        <p:nvSpPr>
          <p:cNvPr id="926" name="Равнобедренный треугольник 925"/>
          <p:cNvSpPr/>
          <p:nvPr/>
        </p:nvSpPr>
        <p:spPr>
          <a:xfrm rot="16200000" flipH="1">
            <a:off x="4443130" y="2619874"/>
            <a:ext cx="1735351" cy="430479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8" name="Заголовок 1"/>
          <p:cNvSpPr txBox="1">
            <a:spLocks/>
          </p:cNvSpPr>
          <p:nvPr/>
        </p:nvSpPr>
        <p:spPr bwMode="auto">
          <a:xfrm>
            <a:off x="4561388" y="3717032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Единая БД </a:t>
            </a:r>
          </a:p>
          <a:p>
            <a:pPr algn="ctr" eaLnBrk="1" hangingPunct="1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ТФОМС субъекта</a:t>
            </a:r>
          </a:p>
        </p:txBody>
      </p:sp>
      <p:grpSp>
        <p:nvGrpSpPr>
          <p:cNvPr id="929" name="Группа 928"/>
          <p:cNvGrpSpPr/>
          <p:nvPr/>
        </p:nvGrpSpPr>
        <p:grpSpPr>
          <a:xfrm>
            <a:off x="5825277" y="2613670"/>
            <a:ext cx="464354" cy="544810"/>
            <a:chOff x="3716338" y="3194051"/>
            <a:chExt cx="320675" cy="376238"/>
          </a:xfrm>
          <a:solidFill>
            <a:schemeClr val="bg1"/>
          </a:solidFill>
        </p:grpSpPr>
        <p:sp>
          <p:nvSpPr>
            <p:cNvPr id="930" name="Freeform 393"/>
            <p:cNvSpPr>
              <a:spLocks noEditPoints="1"/>
            </p:cNvSpPr>
            <p:nvPr/>
          </p:nvSpPr>
          <p:spPr bwMode="auto">
            <a:xfrm>
              <a:off x="3716338" y="3194051"/>
              <a:ext cx="320675" cy="376238"/>
            </a:xfrm>
            <a:custGeom>
              <a:avLst/>
              <a:gdLst/>
              <a:ahLst/>
              <a:cxnLst>
                <a:cxn ang="0">
                  <a:pos x="9" y="200"/>
                </a:cxn>
                <a:cxn ang="0">
                  <a:pos x="21" y="213"/>
                </a:cxn>
                <a:cxn ang="0">
                  <a:pos x="53" y="224"/>
                </a:cxn>
                <a:cxn ang="0">
                  <a:pos x="101" y="229"/>
                </a:cxn>
                <a:cxn ang="0">
                  <a:pos x="157" y="223"/>
                </a:cxn>
                <a:cxn ang="0">
                  <a:pos x="189" y="210"/>
                </a:cxn>
                <a:cxn ang="0">
                  <a:pos x="193" y="164"/>
                </a:cxn>
                <a:cxn ang="0">
                  <a:pos x="165" y="177"/>
                </a:cxn>
                <a:cxn ang="0">
                  <a:pos x="124" y="183"/>
                </a:cxn>
                <a:cxn ang="0">
                  <a:pos x="78" y="183"/>
                </a:cxn>
                <a:cxn ang="0">
                  <a:pos x="37" y="177"/>
                </a:cxn>
                <a:cxn ang="0">
                  <a:pos x="9" y="163"/>
                </a:cxn>
                <a:cxn ang="0">
                  <a:pos x="9" y="149"/>
                </a:cxn>
                <a:cxn ang="0">
                  <a:pos x="25" y="164"/>
                </a:cxn>
                <a:cxn ang="0">
                  <a:pos x="71" y="175"/>
                </a:cxn>
                <a:cxn ang="0">
                  <a:pos x="131" y="175"/>
                </a:cxn>
                <a:cxn ang="0">
                  <a:pos x="177" y="164"/>
                </a:cxn>
                <a:cxn ang="0">
                  <a:pos x="193" y="149"/>
                </a:cxn>
                <a:cxn ang="0">
                  <a:pos x="181" y="114"/>
                </a:cxn>
                <a:cxn ang="0">
                  <a:pos x="144" y="125"/>
                </a:cxn>
                <a:cxn ang="0">
                  <a:pos x="101" y="128"/>
                </a:cxn>
                <a:cxn ang="0">
                  <a:pos x="58" y="125"/>
                </a:cxn>
                <a:cxn ang="0">
                  <a:pos x="21" y="114"/>
                </a:cxn>
                <a:cxn ang="0">
                  <a:pos x="9" y="51"/>
                </a:cxn>
                <a:cxn ang="0">
                  <a:pos x="13" y="99"/>
                </a:cxn>
                <a:cxn ang="0">
                  <a:pos x="45" y="113"/>
                </a:cxn>
                <a:cxn ang="0">
                  <a:pos x="101" y="119"/>
                </a:cxn>
                <a:cxn ang="0">
                  <a:pos x="157" y="113"/>
                </a:cxn>
                <a:cxn ang="0">
                  <a:pos x="189" y="99"/>
                </a:cxn>
                <a:cxn ang="0">
                  <a:pos x="193" y="51"/>
                </a:cxn>
                <a:cxn ang="0">
                  <a:pos x="165" y="66"/>
                </a:cxn>
                <a:cxn ang="0">
                  <a:pos x="124" y="72"/>
                </a:cxn>
                <a:cxn ang="0">
                  <a:pos x="78" y="72"/>
                </a:cxn>
                <a:cxn ang="0">
                  <a:pos x="37" y="65"/>
                </a:cxn>
                <a:cxn ang="0">
                  <a:pos x="9" y="51"/>
                </a:cxn>
                <a:cxn ang="0">
                  <a:pos x="71" y="9"/>
                </a:cxn>
                <a:cxn ang="0">
                  <a:pos x="25" y="20"/>
                </a:cxn>
                <a:cxn ang="0">
                  <a:pos x="9" y="36"/>
                </a:cxn>
                <a:cxn ang="0">
                  <a:pos x="25" y="51"/>
                </a:cxn>
                <a:cxn ang="0">
                  <a:pos x="71" y="62"/>
                </a:cxn>
                <a:cxn ang="0">
                  <a:pos x="131" y="62"/>
                </a:cxn>
                <a:cxn ang="0">
                  <a:pos x="177" y="51"/>
                </a:cxn>
                <a:cxn ang="0">
                  <a:pos x="193" y="36"/>
                </a:cxn>
                <a:cxn ang="0">
                  <a:pos x="181" y="23"/>
                </a:cxn>
                <a:cxn ang="0">
                  <a:pos x="149" y="13"/>
                </a:cxn>
                <a:cxn ang="0">
                  <a:pos x="101" y="8"/>
                </a:cxn>
                <a:cxn ang="0">
                  <a:pos x="131" y="1"/>
                </a:cxn>
                <a:cxn ang="0">
                  <a:pos x="177" y="11"/>
                </a:cxn>
                <a:cxn ang="0">
                  <a:pos x="199" y="27"/>
                </a:cxn>
                <a:cxn ang="0">
                  <a:pos x="202" y="201"/>
                </a:cxn>
                <a:cxn ang="0">
                  <a:pos x="191" y="219"/>
                </a:cxn>
                <a:cxn ang="0">
                  <a:pos x="162" y="230"/>
                </a:cxn>
                <a:cxn ang="0">
                  <a:pos x="123" y="236"/>
                </a:cxn>
                <a:cxn ang="0">
                  <a:pos x="79" y="236"/>
                </a:cxn>
                <a:cxn ang="0">
                  <a:pos x="41" y="230"/>
                </a:cxn>
                <a:cxn ang="0">
                  <a:pos x="11" y="217"/>
                </a:cxn>
                <a:cxn ang="0">
                  <a:pos x="0" y="200"/>
                </a:cxn>
                <a:cxn ang="0">
                  <a:pos x="4" y="26"/>
                </a:cxn>
                <a:cxn ang="0">
                  <a:pos x="24" y="12"/>
                </a:cxn>
                <a:cxn ang="0">
                  <a:pos x="59" y="2"/>
                </a:cxn>
                <a:cxn ang="0">
                  <a:pos x="101" y="0"/>
                </a:cxn>
              </a:cxnLst>
              <a:rect l="0" t="0" r="r" b="b"/>
              <a:pathLst>
                <a:path w="202" h="237">
                  <a:moveTo>
                    <a:pt x="9" y="163"/>
                  </a:moveTo>
                  <a:lnTo>
                    <a:pt x="9" y="200"/>
                  </a:lnTo>
                  <a:lnTo>
                    <a:pt x="12" y="207"/>
                  </a:lnTo>
                  <a:lnTo>
                    <a:pt x="21" y="213"/>
                  </a:lnTo>
                  <a:lnTo>
                    <a:pt x="35" y="219"/>
                  </a:lnTo>
                  <a:lnTo>
                    <a:pt x="53" y="224"/>
                  </a:lnTo>
                  <a:lnTo>
                    <a:pt x="76" y="228"/>
                  </a:lnTo>
                  <a:lnTo>
                    <a:pt x="101" y="229"/>
                  </a:lnTo>
                  <a:lnTo>
                    <a:pt x="131" y="228"/>
                  </a:lnTo>
                  <a:lnTo>
                    <a:pt x="157" y="223"/>
                  </a:lnTo>
                  <a:lnTo>
                    <a:pt x="177" y="217"/>
                  </a:lnTo>
                  <a:lnTo>
                    <a:pt x="189" y="210"/>
                  </a:lnTo>
                  <a:lnTo>
                    <a:pt x="193" y="201"/>
                  </a:lnTo>
                  <a:lnTo>
                    <a:pt x="193" y="164"/>
                  </a:lnTo>
                  <a:lnTo>
                    <a:pt x="181" y="171"/>
                  </a:lnTo>
                  <a:lnTo>
                    <a:pt x="165" y="177"/>
                  </a:lnTo>
                  <a:lnTo>
                    <a:pt x="144" y="181"/>
                  </a:lnTo>
                  <a:lnTo>
                    <a:pt x="124" y="183"/>
                  </a:lnTo>
                  <a:lnTo>
                    <a:pt x="101" y="185"/>
                  </a:lnTo>
                  <a:lnTo>
                    <a:pt x="78" y="183"/>
                  </a:lnTo>
                  <a:lnTo>
                    <a:pt x="58" y="181"/>
                  </a:lnTo>
                  <a:lnTo>
                    <a:pt x="37" y="177"/>
                  </a:lnTo>
                  <a:lnTo>
                    <a:pt x="21" y="170"/>
                  </a:lnTo>
                  <a:lnTo>
                    <a:pt x="9" y="163"/>
                  </a:lnTo>
                  <a:close/>
                  <a:moveTo>
                    <a:pt x="9" y="107"/>
                  </a:moveTo>
                  <a:lnTo>
                    <a:pt x="9" y="149"/>
                  </a:lnTo>
                  <a:lnTo>
                    <a:pt x="13" y="157"/>
                  </a:lnTo>
                  <a:lnTo>
                    <a:pt x="25" y="164"/>
                  </a:lnTo>
                  <a:lnTo>
                    <a:pt x="45" y="170"/>
                  </a:lnTo>
                  <a:lnTo>
                    <a:pt x="71" y="175"/>
                  </a:lnTo>
                  <a:lnTo>
                    <a:pt x="101" y="176"/>
                  </a:lnTo>
                  <a:lnTo>
                    <a:pt x="131" y="175"/>
                  </a:lnTo>
                  <a:lnTo>
                    <a:pt x="157" y="170"/>
                  </a:lnTo>
                  <a:lnTo>
                    <a:pt x="177" y="164"/>
                  </a:lnTo>
                  <a:lnTo>
                    <a:pt x="189" y="157"/>
                  </a:lnTo>
                  <a:lnTo>
                    <a:pt x="193" y="149"/>
                  </a:lnTo>
                  <a:lnTo>
                    <a:pt x="193" y="107"/>
                  </a:lnTo>
                  <a:lnTo>
                    <a:pt x="181" y="114"/>
                  </a:lnTo>
                  <a:lnTo>
                    <a:pt x="165" y="121"/>
                  </a:lnTo>
                  <a:lnTo>
                    <a:pt x="144" y="125"/>
                  </a:lnTo>
                  <a:lnTo>
                    <a:pt x="124" y="127"/>
                  </a:lnTo>
                  <a:lnTo>
                    <a:pt x="101" y="128"/>
                  </a:lnTo>
                  <a:lnTo>
                    <a:pt x="78" y="127"/>
                  </a:lnTo>
                  <a:lnTo>
                    <a:pt x="58" y="125"/>
                  </a:lnTo>
                  <a:lnTo>
                    <a:pt x="37" y="120"/>
                  </a:lnTo>
                  <a:lnTo>
                    <a:pt x="21" y="114"/>
                  </a:lnTo>
                  <a:lnTo>
                    <a:pt x="9" y="107"/>
                  </a:lnTo>
                  <a:close/>
                  <a:moveTo>
                    <a:pt x="9" y="51"/>
                  </a:moveTo>
                  <a:lnTo>
                    <a:pt x="9" y="91"/>
                  </a:lnTo>
                  <a:lnTo>
                    <a:pt x="13" y="99"/>
                  </a:lnTo>
                  <a:lnTo>
                    <a:pt x="25" y="107"/>
                  </a:lnTo>
                  <a:lnTo>
                    <a:pt x="45" y="113"/>
                  </a:lnTo>
                  <a:lnTo>
                    <a:pt x="71" y="117"/>
                  </a:lnTo>
                  <a:lnTo>
                    <a:pt x="101" y="119"/>
                  </a:lnTo>
                  <a:lnTo>
                    <a:pt x="131" y="117"/>
                  </a:lnTo>
                  <a:lnTo>
                    <a:pt x="157" y="113"/>
                  </a:lnTo>
                  <a:lnTo>
                    <a:pt x="177" y="107"/>
                  </a:lnTo>
                  <a:lnTo>
                    <a:pt x="189" y="99"/>
                  </a:lnTo>
                  <a:lnTo>
                    <a:pt x="193" y="91"/>
                  </a:lnTo>
                  <a:lnTo>
                    <a:pt x="193" y="51"/>
                  </a:lnTo>
                  <a:lnTo>
                    <a:pt x="181" y="59"/>
                  </a:lnTo>
                  <a:lnTo>
                    <a:pt x="165" y="66"/>
                  </a:lnTo>
                  <a:lnTo>
                    <a:pt x="144" y="69"/>
                  </a:lnTo>
                  <a:lnTo>
                    <a:pt x="124" y="72"/>
                  </a:lnTo>
                  <a:lnTo>
                    <a:pt x="101" y="73"/>
                  </a:lnTo>
                  <a:lnTo>
                    <a:pt x="78" y="72"/>
                  </a:lnTo>
                  <a:lnTo>
                    <a:pt x="58" y="69"/>
                  </a:lnTo>
                  <a:lnTo>
                    <a:pt x="37" y="65"/>
                  </a:lnTo>
                  <a:lnTo>
                    <a:pt x="21" y="59"/>
                  </a:lnTo>
                  <a:lnTo>
                    <a:pt x="9" y="51"/>
                  </a:lnTo>
                  <a:close/>
                  <a:moveTo>
                    <a:pt x="101" y="8"/>
                  </a:moveTo>
                  <a:lnTo>
                    <a:pt x="71" y="9"/>
                  </a:lnTo>
                  <a:lnTo>
                    <a:pt x="45" y="14"/>
                  </a:lnTo>
                  <a:lnTo>
                    <a:pt x="25" y="20"/>
                  </a:lnTo>
                  <a:lnTo>
                    <a:pt x="13" y="27"/>
                  </a:lnTo>
                  <a:lnTo>
                    <a:pt x="9" y="36"/>
                  </a:lnTo>
                  <a:lnTo>
                    <a:pt x="13" y="44"/>
                  </a:lnTo>
                  <a:lnTo>
                    <a:pt x="25" y="51"/>
                  </a:lnTo>
                  <a:lnTo>
                    <a:pt x="45" y="57"/>
                  </a:lnTo>
                  <a:lnTo>
                    <a:pt x="71" y="62"/>
                  </a:lnTo>
                  <a:lnTo>
                    <a:pt x="101" y="63"/>
                  </a:lnTo>
                  <a:lnTo>
                    <a:pt x="131" y="62"/>
                  </a:lnTo>
                  <a:lnTo>
                    <a:pt x="157" y="57"/>
                  </a:lnTo>
                  <a:lnTo>
                    <a:pt x="177" y="51"/>
                  </a:lnTo>
                  <a:lnTo>
                    <a:pt x="189" y="44"/>
                  </a:lnTo>
                  <a:lnTo>
                    <a:pt x="193" y="36"/>
                  </a:lnTo>
                  <a:lnTo>
                    <a:pt x="190" y="29"/>
                  </a:lnTo>
                  <a:lnTo>
                    <a:pt x="181" y="23"/>
                  </a:lnTo>
                  <a:lnTo>
                    <a:pt x="167" y="17"/>
                  </a:lnTo>
                  <a:lnTo>
                    <a:pt x="149" y="13"/>
                  </a:lnTo>
                  <a:lnTo>
                    <a:pt x="126" y="9"/>
                  </a:lnTo>
                  <a:lnTo>
                    <a:pt x="101" y="8"/>
                  </a:lnTo>
                  <a:close/>
                  <a:moveTo>
                    <a:pt x="101" y="0"/>
                  </a:moveTo>
                  <a:lnTo>
                    <a:pt x="131" y="1"/>
                  </a:lnTo>
                  <a:lnTo>
                    <a:pt x="156" y="5"/>
                  </a:lnTo>
                  <a:lnTo>
                    <a:pt x="177" y="11"/>
                  </a:lnTo>
                  <a:lnTo>
                    <a:pt x="190" y="19"/>
                  </a:lnTo>
                  <a:lnTo>
                    <a:pt x="199" y="27"/>
                  </a:lnTo>
                  <a:lnTo>
                    <a:pt x="202" y="36"/>
                  </a:lnTo>
                  <a:lnTo>
                    <a:pt x="202" y="201"/>
                  </a:lnTo>
                  <a:lnTo>
                    <a:pt x="199" y="211"/>
                  </a:lnTo>
                  <a:lnTo>
                    <a:pt x="191" y="219"/>
                  </a:lnTo>
                  <a:lnTo>
                    <a:pt x="178" y="225"/>
                  </a:lnTo>
                  <a:lnTo>
                    <a:pt x="162" y="230"/>
                  </a:lnTo>
                  <a:lnTo>
                    <a:pt x="143" y="235"/>
                  </a:lnTo>
                  <a:lnTo>
                    <a:pt x="123" y="236"/>
                  </a:lnTo>
                  <a:lnTo>
                    <a:pt x="101" y="237"/>
                  </a:lnTo>
                  <a:lnTo>
                    <a:pt x="79" y="236"/>
                  </a:lnTo>
                  <a:lnTo>
                    <a:pt x="59" y="234"/>
                  </a:lnTo>
                  <a:lnTo>
                    <a:pt x="41" y="230"/>
                  </a:lnTo>
                  <a:lnTo>
                    <a:pt x="24" y="224"/>
                  </a:lnTo>
                  <a:lnTo>
                    <a:pt x="11" y="217"/>
                  </a:lnTo>
                  <a:lnTo>
                    <a:pt x="4" y="210"/>
                  </a:lnTo>
                  <a:lnTo>
                    <a:pt x="0" y="200"/>
                  </a:lnTo>
                  <a:lnTo>
                    <a:pt x="0" y="36"/>
                  </a:lnTo>
                  <a:lnTo>
                    <a:pt x="4" y="26"/>
                  </a:lnTo>
                  <a:lnTo>
                    <a:pt x="11" y="18"/>
                  </a:lnTo>
                  <a:lnTo>
                    <a:pt x="24" y="12"/>
                  </a:lnTo>
                  <a:lnTo>
                    <a:pt x="41" y="7"/>
                  </a:lnTo>
                  <a:lnTo>
                    <a:pt x="59" y="2"/>
                  </a:lnTo>
                  <a:lnTo>
                    <a:pt x="79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1" name="Freeform 394"/>
            <p:cNvSpPr>
              <a:spLocks/>
            </p:cNvSpPr>
            <p:nvPr/>
          </p:nvSpPr>
          <p:spPr bwMode="auto">
            <a:xfrm>
              <a:off x="3951288" y="3325813"/>
              <a:ext cx="46038" cy="206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0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7" y="7"/>
                </a:cxn>
                <a:cxn ang="0">
                  <a:pos x="26" y="7"/>
                </a:cxn>
                <a:cxn ang="0">
                  <a:pos x="17" y="12"/>
                </a:cxn>
                <a:cxn ang="0">
                  <a:pos x="5" y="13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5" y="4"/>
                </a:cxn>
                <a:cxn ang="0">
                  <a:pos x="19" y="1"/>
                </a:cxn>
                <a:cxn ang="0">
                  <a:pos x="23" y="0"/>
                </a:cxn>
              </a:cxnLst>
              <a:rect l="0" t="0" r="r" b="b"/>
              <a:pathLst>
                <a:path w="29" h="13">
                  <a:moveTo>
                    <a:pt x="23" y="0"/>
                  </a:moveTo>
                  <a:lnTo>
                    <a:pt x="27" y="0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7" y="7"/>
                  </a:lnTo>
                  <a:lnTo>
                    <a:pt x="26" y="7"/>
                  </a:lnTo>
                  <a:lnTo>
                    <a:pt x="17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5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2" name="Freeform 395"/>
            <p:cNvSpPr>
              <a:spLocks/>
            </p:cNvSpPr>
            <p:nvPr/>
          </p:nvSpPr>
          <p:spPr bwMode="auto">
            <a:xfrm>
              <a:off x="3951288" y="3413126"/>
              <a:ext cx="46038" cy="206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0"/>
                </a:cxn>
                <a:cxn ang="0">
                  <a:pos x="29" y="1"/>
                </a:cxn>
                <a:cxn ang="0">
                  <a:pos x="29" y="6"/>
                </a:cxn>
                <a:cxn ang="0">
                  <a:pos x="26" y="7"/>
                </a:cxn>
                <a:cxn ang="0">
                  <a:pos x="17" y="11"/>
                </a:cxn>
                <a:cxn ang="0">
                  <a:pos x="5" y="13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19" y="1"/>
                </a:cxn>
                <a:cxn ang="0">
                  <a:pos x="23" y="0"/>
                </a:cxn>
              </a:cxnLst>
              <a:rect l="0" t="0" r="r" b="b"/>
              <a:pathLst>
                <a:path w="29" h="13">
                  <a:moveTo>
                    <a:pt x="23" y="0"/>
                  </a:moveTo>
                  <a:lnTo>
                    <a:pt x="27" y="0"/>
                  </a:lnTo>
                  <a:lnTo>
                    <a:pt x="29" y="1"/>
                  </a:lnTo>
                  <a:lnTo>
                    <a:pt x="29" y="6"/>
                  </a:lnTo>
                  <a:lnTo>
                    <a:pt x="26" y="7"/>
                  </a:lnTo>
                  <a:lnTo>
                    <a:pt x="17" y="11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6"/>
                  </a:lnTo>
                  <a:lnTo>
                    <a:pt x="5" y="5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3" name="Freeform 396"/>
            <p:cNvSpPr>
              <a:spLocks/>
            </p:cNvSpPr>
            <p:nvPr/>
          </p:nvSpPr>
          <p:spPr bwMode="auto">
            <a:xfrm>
              <a:off x="3951288" y="3502026"/>
              <a:ext cx="46038" cy="2381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7" y="0"/>
                </a:cxn>
                <a:cxn ang="0">
                  <a:pos x="29" y="3"/>
                </a:cxn>
                <a:cxn ang="0">
                  <a:pos x="29" y="7"/>
                </a:cxn>
                <a:cxn ang="0">
                  <a:pos x="26" y="9"/>
                </a:cxn>
                <a:cxn ang="0">
                  <a:pos x="17" y="12"/>
                </a:cxn>
                <a:cxn ang="0">
                  <a:pos x="5" y="15"/>
                </a:cxn>
                <a:cxn ang="0">
                  <a:pos x="3" y="15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1" y="7"/>
                </a:cxn>
                <a:cxn ang="0">
                  <a:pos x="3" y="6"/>
                </a:cxn>
                <a:cxn ang="0">
                  <a:pos x="5" y="5"/>
                </a:cxn>
                <a:cxn ang="0">
                  <a:pos x="9" y="5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3" y="0"/>
                </a:cxn>
              </a:cxnLst>
              <a:rect l="0" t="0" r="r" b="b"/>
              <a:pathLst>
                <a:path w="29" h="15">
                  <a:moveTo>
                    <a:pt x="23" y="0"/>
                  </a:moveTo>
                  <a:lnTo>
                    <a:pt x="27" y="0"/>
                  </a:lnTo>
                  <a:lnTo>
                    <a:pt x="29" y="3"/>
                  </a:lnTo>
                  <a:lnTo>
                    <a:pt x="29" y="7"/>
                  </a:lnTo>
                  <a:lnTo>
                    <a:pt x="26" y="9"/>
                  </a:lnTo>
                  <a:lnTo>
                    <a:pt x="17" y="12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9" y="5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35" name="Шестиугольник 934"/>
          <p:cNvSpPr/>
          <p:nvPr/>
        </p:nvSpPr>
        <p:spPr>
          <a:xfrm flipH="1">
            <a:off x="3962508" y="3140956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08A5C4">
                  <a:shade val="30000"/>
                  <a:satMod val="115000"/>
                </a:srgbClr>
              </a:gs>
              <a:gs pos="57000">
                <a:srgbClr val="08A5C4"/>
              </a:gs>
              <a:gs pos="100000">
                <a:srgbClr val="08A5C4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6" name="Равнобедренный треугольник 935"/>
          <p:cNvSpPr/>
          <p:nvPr/>
        </p:nvSpPr>
        <p:spPr>
          <a:xfrm rot="16200000" flipH="1">
            <a:off x="3597509" y="3486022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9" name="Шестиугольник 938"/>
          <p:cNvSpPr/>
          <p:nvPr/>
        </p:nvSpPr>
        <p:spPr>
          <a:xfrm flipH="1">
            <a:off x="3962508" y="1649350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208465"/>
              </a:gs>
              <a:gs pos="100000">
                <a:srgbClr val="54CC9E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 dirty="0"/>
          </a:p>
        </p:txBody>
      </p:sp>
      <p:sp>
        <p:nvSpPr>
          <p:cNvPr id="940" name="Равнобедренный треугольник 939"/>
          <p:cNvSpPr/>
          <p:nvPr/>
        </p:nvSpPr>
        <p:spPr>
          <a:xfrm rot="16200000" flipH="1">
            <a:off x="3597509" y="1994416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2" name="Шестиугольник 941"/>
          <p:cNvSpPr/>
          <p:nvPr/>
        </p:nvSpPr>
        <p:spPr>
          <a:xfrm flipH="1">
            <a:off x="7176120" y="3140956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B7CB55">
                  <a:shade val="30000"/>
                  <a:satMod val="115000"/>
                </a:srgbClr>
              </a:gs>
              <a:gs pos="50000">
                <a:srgbClr val="B7CB55">
                  <a:shade val="67500"/>
                  <a:satMod val="115000"/>
                </a:srgbClr>
              </a:gs>
              <a:gs pos="100000">
                <a:srgbClr val="B7CB55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 dirty="0"/>
          </a:p>
        </p:txBody>
      </p:sp>
      <p:sp>
        <p:nvSpPr>
          <p:cNvPr id="943" name="Равнобедренный треугольник 942"/>
          <p:cNvSpPr/>
          <p:nvPr/>
        </p:nvSpPr>
        <p:spPr>
          <a:xfrm rot="16200000" flipH="1">
            <a:off x="6811121" y="3486022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5" name="Шестиугольник 944"/>
          <p:cNvSpPr/>
          <p:nvPr/>
        </p:nvSpPr>
        <p:spPr>
          <a:xfrm flipH="1">
            <a:off x="7176120" y="1649350"/>
            <a:ext cx="1062802" cy="943451"/>
          </a:xfrm>
          <a:prstGeom prst="hexagon">
            <a:avLst/>
          </a:prstGeom>
          <a:gradFill flip="none" rotWithShape="1">
            <a:gsLst>
              <a:gs pos="0">
                <a:srgbClr val="005370"/>
              </a:gs>
              <a:gs pos="57000">
                <a:srgbClr val="28A09D">
                  <a:shade val="67500"/>
                  <a:satMod val="115000"/>
                </a:srgbClr>
              </a:gs>
              <a:gs pos="100000">
                <a:srgbClr val="28A09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46" name="Равнобедренный треугольник 945"/>
          <p:cNvSpPr/>
          <p:nvPr/>
        </p:nvSpPr>
        <p:spPr>
          <a:xfrm rot="16200000" flipH="1">
            <a:off x="6811121" y="1994416"/>
            <a:ext cx="972466" cy="241234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7" name="Заголовок 1"/>
          <p:cNvSpPr txBox="1">
            <a:spLocks/>
          </p:cNvSpPr>
          <p:nvPr/>
        </p:nvSpPr>
        <p:spPr bwMode="auto">
          <a:xfrm>
            <a:off x="946473" y="3221732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Эксперты</a:t>
            </a:r>
          </a:p>
          <a:p>
            <a:pPr algn="r"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качества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946473" y="1734716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Медицинские</a:t>
            </a:r>
          </a:p>
          <a:p>
            <a:pPr algn="r"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организации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8256240" y="3221732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ТФОМС</a:t>
            </a:r>
          </a:p>
        </p:txBody>
      </p:sp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8256240" y="1734716"/>
            <a:ext cx="2972888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Медицинские</a:t>
            </a:r>
          </a:p>
          <a:p>
            <a:pPr eaLnBrk="1" hangingPunct="1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страховые организации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4289971" y="3413349"/>
            <a:ext cx="377279" cy="459754"/>
            <a:chOff x="4408488" y="4651376"/>
            <a:chExt cx="682625" cy="831850"/>
          </a:xfrm>
          <a:solidFill>
            <a:schemeClr val="bg1"/>
          </a:solidFill>
        </p:grpSpPr>
        <p:sp>
          <p:nvSpPr>
            <p:cNvPr id="43" name="Freeform 16"/>
            <p:cNvSpPr>
              <a:spLocks noEditPoints="1"/>
            </p:cNvSpPr>
            <p:nvPr/>
          </p:nvSpPr>
          <p:spPr bwMode="auto">
            <a:xfrm>
              <a:off x="4518025" y="4651376"/>
              <a:ext cx="458788" cy="449263"/>
            </a:xfrm>
            <a:custGeom>
              <a:avLst/>
              <a:gdLst/>
              <a:ahLst/>
              <a:cxnLst>
                <a:cxn ang="0">
                  <a:pos x="119" y="23"/>
                </a:cxn>
                <a:cxn ang="0">
                  <a:pos x="75" y="47"/>
                </a:cxn>
                <a:cxn ang="0">
                  <a:pos x="48" y="92"/>
                </a:cxn>
                <a:cxn ang="0">
                  <a:pos x="39" y="126"/>
                </a:cxn>
                <a:cxn ang="0">
                  <a:pos x="35" y="130"/>
                </a:cxn>
                <a:cxn ang="0">
                  <a:pos x="30" y="131"/>
                </a:cxn>
                <a:cxn ang="0">
                  <a:pos x="26" y="132"/>
                </a:cxn>
                <a:cxn ang="0">
                  <a:pos x="23" y="136"/>
                </a:cxn>
                <a:cxn ang="0">
                  <a:pos x="20" y="151"/>
                </a:cxn>
                <a:cxn ang="0">
                  <a:pos x="28" y="169"/>
                </a:cxn>
                <a:cxn ang="0">
                  <a:pos x="43" y="182"/>
                </a:cxn>
                <a:cxn ang="0">
                  <a:pos x="53" y="185"/>
                </a:cxn>
                <a:cxn ang="0">
                  <a:pos x="61" y="191"/>
                </a:cxn>
                <a:cxn ang="0">
                  <a:pos x="71" y="212"/>
                </a:cxn>
                <a:cxn ang="0">
                  <a:pos x="91" y="237"/>
                </a:cxn>
                <a:cxn ang="0">
                  <a:pos x="120" y="257"/>
                </a:cxn>
                <a:cxn ang="0">
                  <a:pos x="152" y="261"/>
                </a:cxn>
                <a:cxn ang="0">
                  <a:pos x="185" y="249"/>
                </a:cxn>
                <a:cxn ang="0">
                  <a:pos x="209" y="225"/>
                </a:cxn>
                <a:cxn ang="0">
                  <a:pos x="227" y="195"/>
                </a:cxn>
                <a:cxn ang="0">
                  <a:pos x="233" y="186"/>
                </a:cxn>
                <a:cxn ang="0">
                  <a:pos x="239" y="185"/>
                </a:cxn>
                <a:cxn ang="0">
                  <a:pos x="254" y="177"/>
                </a:cxn>
                <a:cxn ang="0">
                  <a:pos x="267" y="155"/>
                </a:cxn>
                <a:cxn ang="0">
                  <a:pos x="269" y="144"/>
                </a:cxn>
                <a:cxn ang="0">
                  <a:pos x="264" y="134"/>
                </a:cxn>
                <a:cxn ang="0">
                  <a:pos x="259" y="131"/>
                </a:cxn>
                <a:cxn ang="0">
                  <a:pos x="254" y="130"/>
                </a:cxn>
                <a:cxn ang="0">
                  <a:pos x="250" y="126"/>
                </a:cxn>
                <a:cxn ang="0">
                  <a:pos x="242" y="92"/>
                </a:cxn>
                <a:cxn ang="0">
                  <a:pos x="215" y="46"/>
                </a:cxn>
                <a:cxn ang="0">
                  <a:pos x="173" y="22"/>
                </a:cxn>
                <a:cxn ang="0">
                  <a:pos x="147" y="0"/>
                </a:cxn>
                <a:cxn ang="0">
                  <a:pos x="197" y="10"/>
                </a:cxn>
                <a:cxn ang="0">
                  <a:pos x="235" y="38"/>
                </a:cxn>
                <a:cxn ang="0">
                  <a:pos x="260" y="83"/>
                </a:cxn>
                <a:cxn ang="0">
                  <a:pos x="270" y="114"/>
                </a:cxn>
                <a:cxn ang="0">
                  <a:pos x="278" y="117"/>
                </a:cxn>
                <a:cxn ang="0">
                  <a:pos x="288" y="135"/>
                </a:cxn>
                <a:cxn ang="0">
                  <a:pos x="287" y="160"/>
                </a:cxn>
                <a:cxn ang="0">
                  <a:pos x="272" y="189"/>
                </a:cxn>
                <a:cxn ang="0">
                  <a:pos x="253" y="201"/>
                </a:cxn>
                <a:cxn ang="0">
                  <a:pos x="242" y="212"/>
                </a:cxn>
                <a:cxn ang="0">
                  <a:pos x="225" y="237"/>
                </a:cxn>
                <a:cxn ang="0">
                  <a:pos x="200" y="262"/>
                </a:cxn>
                <a:cxn ang="0">
                  <a:pos x="165" y="280"/>
                </a:cxn>
                <a:cxn ang="0">
                  <a:pos x="142" y="283"/>
                </a:cxn>
                <a:cxn ang="0">
                  <a:pos x="103" y="273"/>
                </a:cxn>
                <a:cxn ang="0">
                  <a:pos x="74" y="250"/>
                </a:cxn>
                <a:cxn ang="0">
                  <a:pos x="54" y="224"/>
                </a:cxn>
                <a:cxn ang="0">
                  <a:pos x="44" y="204"/>
                </a:cxn>
                <a:cxn ang="0">
                  <a:pos x="26" y="196"/>
                </a:cxn>
                <a:cxn ang="0">
                  <a:pos x="9" y="176"/>
                </a:cxn>
                <a:cxn ang="0">
                  <a:pos x="0" y="146"/>
                </a:cxn>
                <a:cxn ang="0">
                  <a:pos x="5" y="125"/>
                </a:cxn>
                <a:cxn ang="0">
                  <a:pos x="13" y="117"/>
                </a:cxn>
                <a:cxn ang="0">
                  <a:pos x="21" y="112"/>
                </a:cxn>
                <a:cxn ang="0">
                  <a:pos x="39" y="60"/>
                </a:cxn>
                <a:cxn ang="0">
                  <a:pos x="73" y="22"/>
                </a:cxn>
                <a:cxn ang="0">
                  <a:pos x="119" y="2"/>
                </a:cxn>
              </a:cxnLst>
              <a:rect l="0" t="0" r="r" b="b"/>
              <a:pathLst>
                <a:path w="289" h="283">
                  <a:moveTo>
                    <a:pt x="147" y="20"/>
                  </a:moveTo>
                  <a:lnTo>
                    <a:pt x="119" y="23"/>
                  </a:lnTo>
                  <a:lnTo>
                    <a:pt x="95" y="32"/>
                  </a:lnTo>
                  <a:lnTo>
                    <a:pt x="75" y="47"/>
                  </a:lnTo>
                  <a:lnTo>
                    <a:pt x="59" y="67"/>
                  </a:lnTo>
                  <a:lnTo>
                    <a:pt x="48" y="92"/>
                  </a:lnTo>
                  <a:lnTo>
                    <a:pt x="40" y="122"/>
                  </a:lnTo>
                  <a:lnTo>
                    <a:pt x="39" y="126"/>
                  </a:lnTo>
                  <a:lnTo>
                    <a:pt x="38" y="129"/>
                  </a:lnTo>
                  <a:lnTo>
                    <a:pt x="35" y="130"/>
                  </a:lnTo>
                  <a:lnTo>
                    <a:pt x="31" y="131"/>
                  </a:lnTo>
                  <a:lnTo>
                    <a:pt x="30" y="131"/>
                  </a:lnTo>
                  <a:lnTo>
                    <a:pt x="29" y="132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3" y="136"/>
                  </a:lnTo>
                  <a:lnTo>
                    <a:pt x="20" y="144"/>
                  </a:lnTo>
                  <a:lnTo>
                    <a:pt x="20" y="151"/>
                  </a:lnTo>
                  <a:lnTo>
                    <a:pt x="21" y="155"/>
                  </a:lnTo>
                  <a:lnTo>
                    <a:pt x="28" y="169"/>
                  </a:lnTo>
                  <a:lnTo>
                    <a:pt x="35" y="177"/>
                  </a:lnTo>
                  <a:lnTo>
                    <a:pt x="43" y="182"/>
                  </a:lnTo>
                  <a:lnTo>
                    <a:pt x="50" y="185"/>
                  </a:lnTo>
                  <a:lnTo>
                    <a:pt x="53" y="185"/>
                  </a:lnTo>
                  <a:lnTo>
                    <a:pt x="56" y="186"/>
                  </a:lnTo>
                  <a:lnTo>
                    <a:pt x="61" y="191"/>
                  </a:lnTo>
                  <a:lnTo>
                    <a:pt x="63" y="195"/>
                  </a:lnTo>
                  <a:lnTo>
                    <a:pt x="71" y="212"/>
                  </a:lnTo>
                  <a:lnTo>
                    <a:pt x="80" y="225"/>
                  </a:lnTo>
                  <a:lnTo>
                    <a:pt x="91" y="237"/>
                  </a:lnTo>
                  <a:lnTo>
                    <a:pt x="104" y="249"/>
                  </a:lnTo>
                  <a:lnTo>
                    <a:pt x="120" y="257"/>
                  </a:lnTo>
                  <a:lnTo>
                    <a:pt x="138" y="261"/>
                  </a:lnTo>
                  <a:lnTo>
                    <a:pt x="152" y="261"/>
                  </a:lnTo>
                  <a:lnTo>
                    <a:pt x="169" y="257"/>
                  </a:lnTo>
                  <a:lnTo>
                    <a:pt x="185" y="249"/>
                  </a:lnTo>
                  <a:lnTo>
                    <a:pt x="198" y="237"/>
                  </a:lnTo>
                  <a:lnTo>
                    <a:pt x="209" y="225"/>
                  </a:lnTo>
                  <a:lnTo>
                    <a:pt x="218" y="212"/>
                  </a:lnTo>
                  <a:lnTo>
                    <a:pt x="227" y="195"/>
                  </a:lnTo>
                  <a:lnTo>
                    <a:pt x="228" y="191"/>
                  </a:lnTo>
                  <a:lnTo>
                    <a:pt x="233" y="186"/>
                  </a:lnTo>
                  <a:lnTo>
                    <a:pt x="237" y="185"/>
                  </a:lnTo>
                  <a:lnTo>
                    <a:pt x="239" y="185"/>
                  </a:lnTo>
                  <a:lnTo>
                    <a:pt x="245" y="182"/>
                  </a:lnTo>
                  <a:lnTo>
                    <a:pt x="254" y="177"/>
                  </a:lnTo>
                  <a:lnTo>
                    <a:pt x="262" y="169"/>
                  </a:lnTo>
                  <a:lnTo>
                    <a:pt x="267" y="155"/>
                  </a:lnTo>
                  <a:lnTo>
                    <a:pt x="269" y="147"/>
                  </a:lnTo>
                  <a:lnTo>
                    <a:pt x="269" y="144"/>
                  </a:lnTo>
                  <a:lnTo>
                    <a:pt x="267" y="136"/>
                  </a:lnTo>
                  <a:lnTo>
                    <a:pt x="264" y="134"/>
                  </a:lnTo>
                  <a:lnTo>
                    <a:pt x="260" y="132"/>
                  </a:lnTo>
                  <a:lnTo>
                    <a:pt x="259" y="131"/>
                  </a:lnTo>
                  <a:lnTo>
                    <a:pt x="258" y="131"/>
                  </a:lnTo>
                  <a:lnTo>
                    <a:pt x="254" y="130"/>
                  </a:lnTo>
                  <a:lnTo>
                    <a:pt x="252" y="129"/>
                  </a:lnTo>
                  <a:lnTo>
                    <a:pt x="250" y="126"/>
                  </a:lnTo>
                  <a:lnTo>
                    <a:pt x="249" y="122"/>
                  </a:lnTo>
                  <a:lnTo>
                    <a:pt x="242" y="92"/>
                  </a:lnTo>
                  <a:lnTo>
                    <a:pt x="230" y="66"/>
                  </a:lnTo>
                  <a:lnTo>
                    <a:pt x="215" y="46"/>
                  </a:lnTo>
                  <a:lnTo>
                    <a:pt x="197" y="31"/>
                  </a:lnTo>
                  <a:lnTo>
                    <a:pt x="173" y="22"/>
                  </a:lnTo>
                  <a:lnTo>
                    <a:pt x="147" y="20"/>
                  </a:lnTo>
                  <a:close/>
                  <a:moveTo>
                    <a:pt x="147" y="0"/>
                  </a:moveTo>
                  <a:lnTo>
                    <a:pt x="173" y="2"/>
                  </a:lnTo>
                  <a:lnTo>
                    <a:pt x="197" y="10"/>
                  </a:lnTo>
                  <a:lnTo>
                    <a:pt x="218" y="21"/>
                  </a:lnTo>
                  <a:lnTo>
                    <a:pt x="235" y="38"/>
                  </a:lnTo>
                  <a:lnTo>
                    <a:pt x="249" y="58"/>
                  </a:lnTo>
                  <a:lnTo>
                    <a:pt x="260" y="83"/>
                  </a:lnTo>
                  <a:lnTo>
                    <a:pt x="268" y="112"/>
                  </a:lnTo>
                  <a:lnTo>
                    <a:pt x="270" y="114"/>
                  </a:lnTo>
                  <a:lnTo>
                    <a:pt x="274" y="116"/>
                  </a:lnTo>
                  <a:lnTo>
                    <a:pt x="278" y="117"/>
                  </a:lnTo>
                  <a:lnTo>
                    <a:pt x="283" y="125"/>
                  </a:lnTo>
                  <a:lnTo>
                    <a:pt x="288" y="135"/>
                  </a:lnTo>
                  <a:lnTo>
                    <a:pt x="289" y="146"/>
                  </a:lnTo>
                  <a:lnTo>
                    <a:pt x="287" y="160"/>
                  </a:lnTo>
                  <a:lnTo>
                    <a:pt x="280" y="176"/>
                  </a:lnTo>
                  <a:lnTo>
                    <a:pt x="272" y="189"/>
                  </a:lnTo>
                  <a:lnTo>
                    <a:pt x="263" y="196"/>
                  </a:lnTo>
                  <a:lnTo>
                    <a:pt x="253" y="201"/>
                  </a:lnTo>
                  <a:lnTo>
                    <a:pt x="245" y="204"/>
                  </a:lnTo>
                  <a:lnTo>
                    <a:pt x="242" y="212"/>
                  </a:lnTo>
                  <a:lnTo>
                    <a:pt x="234" y="224"/>
                  </a:lnTo>
                  <a:lnTo>
                    <a:pt x="225" y="237"/>
                  </a:lnTo>
                  <a:lnTo>
                    <a:pt x="214" y="251"/>
                  </a:lnTo>
                  <a:lnTo>
                    <a:pt x="200" y="262"/>
                  </a:lnTo>
                  <a:lnTo>
                    <a:pt x="184" y="274"/>
                  </a:lnTo>
                  <a:lnTo>
                    <a:pt x="165" y="280"/>
                  </a:lnTo>
                  <a:lnTo>
                    <a:pt x="144" y="283"/>
                  </a:lnTo>
                  <a:lnTo>
                    <a:pt x="142" y="283"/>
                  </a:lnTo>
                  <a:lnTo>
                    <a:pt x="120" y="280"/>
                  </a:lnTo>
                  <a:lnTo>
                    <a:pt x="103" y="273"/>
                  </a:lnTo>
                  <a:lnTo>
                    <a:pt x="86" y="262"/>
                  </a:lnTo>
                  <a:lnTo>
                    <a:pt x="74" y="250"/>
                  </a:lnTo>
                  <a:lnTo>
                    <a:pt x="63" y="237"/>
                  </a:lnTo>
                  <a:lnTo>
                    <a:pt x="54" y="224"/>
                  </a:lnTo>
                  <a:lnTo>
                    <a:pt x="48" y="212"/>
                  </a:lnTo>
                  <a:lnTo>
                    <a:pt x="44" y="204"/>
                  </a:lnTo>
                  <a:lnTo>
                    <a:pt x="36" y="201"/>
                  </a:lnTo>
                  <a:lnTo>
                    <a:pt x="26" y="196"/>
                  </a:lnTo>
                  <a:lnTo>
                    <a:pt x="18" y="189"/>
                  </a:lnTo>
                  <a:lnTo>
                    <a:pt x="9" y="176"/>
                  </a:lnTo>
                  <a:lnTo>
                    <a:pt x="3" y="160"/>
                  </a:lnTo>
                  <a:lnTo>
                    <a:pt x="0" y="146"/>
                  </a:lnTo>
                  <a:lnTo>
                    <a:pt x="0" y="135"/>
                  </a:lnTo>
                  <a:lnTo>
                    <a:pt x="5" y="125"/>
                  </a:lnTo>
                  <a:lnTo>
                    <a:pt x="9" y="120"/>
                  </a:lnTo>
                  <a:lnTo>
                    <a:pt x="13" y="117"/>
                  </a:lnTo>
                  <a:lnTo>
                    <a:pt x="18" y="115"/>
                  </a:lnTo>
                  <a:lnTo>
                    <a:pt x="21" y="112"/>
                  </a:lnTo>
                  <a:lnTo>
                    <a:pt x="29" y="83"/>
                  </a:lnTo>
                  <a:lnTo>
                    <a:pt x="39" y="60"/>
                  </a:lnTo>
                  <a:lnTo>
                    <a:pt x="54" y="38"/>
                  </a:lnTo>
                  <a:lnTo>
                    <a:pt x="73" y="22"/>
                  </a:lnTo>
                  <a:lnTo>
                    <a:pt x="95" y="10"/>
                  </a:lnTo>
                  <a:lnTo>
                    <a:pt x="119" y="2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17"/>
            <p:cNvSpPr>
              <a:spLocks noEditPoints="1"/>
            </p:cNvSpPr>
            <p:nvPr/>
          </p:nvSpPr>
          <p:spPr bwMode="auto">
            <a:xfrm>
              <a:off x="4603750" y="4841876"/>
              <a:ext cx="133350" cy="101600"/>
            </a:xfrm>
            <a:custGeom>
              <a:avLst/>
              <a:gdLst/>
              <a:ahLst/>
              <a:cxnLst>
                <a:cxn ang="0">
                  <a:pos x="21" y="20"/>
                </a:cxn>
                <a:cxn ang="0">
                  <a:pos x="21" y="42"/>
                </a:cxn>
                <a:cxn ang="0">
                  <a:pos x="64" y="42"/>
                </a:cxn>
                <a:cxn ang="0">
                  <a:pos x="64" y="20"/>
                </a:cxn>
                <a:cxn ang="0">
                  <a:pos x="21" y="20"/>
                </a:cxn>
                <a:cxn ang="0">
                  <a:pos x="14" y="0"/>
                </a:cxn>
                <a:cxn ang="0">
                  <a:pos x="66" y="0"/>
                </a:cxn>
                <a:cxn ang="0">
                  <a:pos x="73" y="1"/>
                </a:cxn>
                <a:cxn ang="0">
                  <a:pos x="76" y="4"/>
                </a:cxn>
                <a:cxn ang="0">
                  <a:pos x="80" y="7"/>
                </a:cxn>
                <a:cxn ang="0">
                  <a:pos x="83" y="11"/>
                </a:cxn>
                <a:cxn ang="0">
                  <a:pos x="84" y="17"/>
                </a:cxn>
                <a:cxn ang="0">
                  <a:pos x="84" y="50"/>
                </a:cxn>
                <a:cxn ang="0">
                  <a:pos x="81" y="54"/>
                </a:cxn>
                <a:cxn ang="0">
                  <a:pos x="79" y="59"/>
                </a:cxn>
                <a:cxn ang="0">
                  <a:pos x="75" y="61"/>
                </a:cxn>
                <a:cxn ang="0">
                  <a:pos x="71" y="62"/>
                </a:cxn>
                <a:cxn ang="0">
                  <a:pos x="66" y="64"/>
                </a:cxn>
                <a:cxn ang="0">
                  <a:pos x="19" y="64"/>
                </a:cxn>
                <a:cxn ang="0">
                  <a:pos x="12" y="62"/>
                </a:cxn>
                <a:cxn ang="0">
                  <a:pos x="7" y="60"/>
                </a:cxn>
                <a:cxn ang="0">
                  <a:pos x="4" y="56"/>
                </a:cxn>
                <a:cxn ang="0">
                  <a:pos x="1" y="51"/>
                </a:cxn>
                <a:cxn ang="0">
                  <a:pos x="0" y="45"/>
                </a:cxn>
                <a:cxn ang="0">
                  <a:pos x="0" y="17"/>
                </a:cxn>
                <a:cxn ang="0">
                  <a:pos x="1" y="12"/>
                </a:cxn>
                <a:cxn ang="0">
                  <a:pos x="2" y="9"/>
                </a:cxn>
                <a:cxn ang="0">
                  <a:pos x="5" y="5"/>
                </a:cxn>
                <a:cxn ang="0">
                  <a:pos x="10" y="2"/>
                </a:cxn>
                <a:cxn ang="0">
                  <a:pos x="14" y="0"/>
                </a:cxn>
              </a:cxnLst>
              <a:rect l="0" t="0" r="r" b="b"/>
              <a:pathLst>
                <a:path w="84" h="64">
                  <a:moveTo>
                    <a:pt x="21" y="20"/>
                  </a:moveTo>
                  <a:lnTo>
                    <a:pt x="21" y="42"/>
                  </a:lnTo>
                  <a:lnTo>
                    <a:pt x="64" y="42"/>
                  </a:lnTo>
                  <a:lnTo>
                    <a:pt x="64" y="20"/>
                  </a:lnTo>
                  <a:lnTo>
                    <a:pt x="21" y="20"/>
                  </a:lnTo>
                  <a:close/>
                  <a:moveTo>
                    <a:pt x="14" y="0"/>
                  </a:moveTo>
                  <a:lnTo>
                    <a:pt x="66" y="0"/>
                  </a:lnTo>
                  <a:lnTo>
                    <a:pt x="73" y="1"/>
                  </a:lnTo>
                  <a:lnTo>
                    <a:pt x="76" y="4"/>
                  </a:lnTo>
                  <a:lnTo>
                    <a:pt x="80" y="7"/>
                  </a:lnTo>
                  <a:lnTo>
                    <a:pt x="83" y="11"/>
                  </a:lnTo>
                  <a:lnTo>
                    <a:pt x="84" y="17"/>
                  </a:lnTo>
                  <a:lnTo>
                    <a:pt x="84" y="50"/>
                  </a:lnTo>
                  <a:lnTo>
                    <a:pt x="81" y="54"/>
                  </a:lnTo>
                  <a:lnTo>
                    <a:pt x="79" y="59"/>
                  </a:lnTo>
                  <a:lnTo>
                    <a:pt x="75" y="61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19" y="64"/>
                  </a:lnTo>
                  <a:lnTo>
                    <a:pt x="12" y="62"/>
                  </a:lnTo>
                  <a:lnTo>
                    <a:pt x="7" y="60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5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18"/>
            <p:cNvSpPr>
              <a:spLocks noEditPoints="1"/>
            </p:cNvSpPr>
            <p:nvPr/>
          </p:nvSpPr>
          <p:spPr bwMode="auto">
            <a:xfrm>
              <a:off x="4756150" y="4841876"/>
              <a:ext cx="133350" cy="101600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2" y="42"/>
                </a:cxn>
                <a:cxn ang="0">
                  <a:pos x="64" y="42"/>
                </a:cxn>
                <a:cxn ang="0">
                  <a:pos x="64" y="20"/>
                </a:cxn>
                <a:cxn ang="0">
                  <a:pos x="22" y="20"/>
                </a:cxn>
                <a:cxn ang="0">
                  <a:pos x="14" y="0"/>
                </a:cxn>
                <a:cxn ang="0">
                  <a:pos x="67" y="0"/>
                </a:cxn>
                <a:cxn ang="0">
                  <a:pos x="73" y="1"/>
                </a:cxn>
                <a:cxn ang="0">
                  <a:pos x="77" y="4"/>
                </a:cxn>
                <a:cxn ang="0">
                  <a:pos x="80" y="7"/>
                </a:cxn>
                <a:cxn ang="0">
                  <a:pos x="83" y="11"/>
                </a:cxn>
                <a:cxn ang="0">
                  <a:pos x="84" y="17"/>
                </a:cxn>
                <a:cxn ang="0">
                  <a:pos x="84" y="50"/>
                </a:cxn>
                <a:cxn ang="0">
                  <a:pos x="82" y="54"/>
                </a:cxn>
                <a:cxn ang="0">
                  <a:pos x="79" y="59"/>
                </a:cxn>
                <a:cxn ang="0">
                  <a:pos x="75" y="61"/>
                </a:cxn>
                <a:cxn ang="0">
                  <a:pos x="72" y="62"/>
                </a:cxn>
                <a:cxn ang="0">
                  <a:pos x="67" y="64"/>
                </a:cxn>
                <a:cxn ang="0">
                  <a:pos x="19" y="64"/>
                </a:cxn>
                <a:cxn ang="0">
                  <a:pos x="13" y="62"/>
                </a:cxn>
                <a:cxn ang="0">
                  <a:pos x="8" y="60"/>
                </a:cxn>
                <a:cxn ang="0">
                  <a:pos x="4" y="56"/>
                </a:cxn>
                <a:cxn ang="0">
                  <a:pos x="2" y="51"/>
                </a:cxn>
                <a:cxn ang="0">
                  <a:pos x="0" y="45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3" y="9"/>
                </a:cxn>
                <a:cxn ang="0">
                  <a:pos x="7" y="5"/>
                </a:cxn>
                <a:cxn ang="0">
                  <a:pos x="14" y="0"/>
                </a:cxn>
              </a:cxnLst>
              <a:rect l="0" t="0" r="r" b="b"/>
              <a:pathLst>
                <a:path w="84" h="64">
                  <a:moveTo>
                    <a:pt x="22" y="20"/>
                  </a:moveTo>
                  <a:lnTo>
                    <a:pt x="22" y="42"/>
                  </a:lnTo>
                  <a:lnTo>
                    <a:pt x="64" y="42"/>
                  </a:lnTo>
                  <a:lnTo>
                    <a:pt x="64" y="20"/>
                  </a:lnTo>
                  <a:lnTo>
                    <a:pt x="22" y="20"/>
                  </a:lnTo>
                  <a:close/>
                  <a:moveTo>
                    <a:pt x="14" y="0"/>
                  </a:moveTo>
                  <a:lnTo>
                    <a:pt x="67" y="0"/>
                  </a:lnTo>
                  <a:lnTo>
                    <a:pt x="73" y="1"/>
                  </a:lnTo>
                  <a:lnTo>
                    <a:pt x="77" y="4"/>
                  </a:lnTo>
                  <a:lnTo>
                    <a:pt x="80" y="7"/>
                  </a:lnTo>
                  <a:lnTo>
                    <a:pt x="83" y="11"/>
                  </a:lnTo>
                  <a:lnTo>
                    <a:pt x="84" y="17"/>
                  </a:lnTo>
                  <a:lnTo>
                    <a:pt x="84" y="50"/>
                  </a:lnTo>
                  <a:lnTo>
                    <a:pt x="82" y="54"/>
                  </a:lnTo>
                  <a:lnTo>
                    <a:pt x="79" y="59"/>
                  </a:lnTo>
                  <a:lnTo>
                    <a:pt x="75" y="61"/>
                  </a:lnTo>
                  <a:lnTo>
                    <a:pt x="72" y="62"/>
                  </a:lnTo>
                  <a:lnTo>
                    <a:pt x="67" y="64"/>
                  </a:lnTo>
                  <a:lnTo>
                    <a:pt x="19" y="64"/>
                  </a:lnTo>
                  <a:lnTo>
                    <a:pt x="13" y="62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9"/>
                  </a:lnTo>
                  <a:lnTo>
                    <a:pt x="7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4408488" y="5032376"/>
              <a:ext cx="393700" cy="45085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63" y="2"/>
                </a:cxn>
                <a:cxn ang="0">
                  <a:pos x="165" y="6"/>
                </a:cxn>
                <a:cxn ang="0">
                  <a:pos x="167" y="9"/>
                </a:cxn>
                <a:cxn ang="0">
                  <a:pos x="169" y="16"/>
                </a:cxn>
                <a:cxn ang="0">
                  <a:pos x="170" y="28"/>
                </a:cxn>
                <a:cxn ang="0">
                  <a:pos x="169" y="40"/>
                </a:cxn>
                <a:cxn ang="0">
                  <a:pos x="165" y="55"/>
                </a:cxn>
                <a:cxn ang="0">
                  <a:pos x="155" y="73"/>
                </a:cxn>
                <a:cxn ang="0">
                  <a:pos x="139" y="90"/>
                </a:cxn>
                <a:cxn ang="0">
                  <a:pos x="115" y="109"/>
                </a:cxn>
                <a:cxn ang="0">
                  <a:pos x="88" y="130"/>
                </a:cxn>
                <a:cxn ang="0">
                  <a:pos x="64" y="153"/>
                </a:cxn>
                <a:cxn ang="0">
                  <a:pos x="47" y="176"/>
                </a:cxn>
                <a:cxn ang="0">
                  <a:pos x="33" y="203"/>
                </a:cxn>
                <a:cxn ang="0">
                  <a:pos x="24" y="232"/>
                </a:cxn>
                <a:cxn ang="0">
                  <a:pos x="20" y="263"/>
                </a:cxn>
                <a:cxn ang="0">
                  <a:pos x="238" y="263"/>
                </a:cxn>
                <a:cxn ang="0">
                  <a:pos x="242" y="264"/>
                </a:cxn>
                <a:cxn ang="0">
                  <a:pos x="246" y="267"/>
                </a:cxn>
                <a:cxn ang="0">
                  <a:pos x="247" y="269"/>
                </a:cxn>
                <a:cxn ang="0">
                  <a:pos x="248" y="273"/>
                </a:cxn>
                <a:cxn ang="0">
                  <a:pos x="247" y="278"/>
                </a:cxn>
                <a:cxn ang="0">
                  <a:pos x="246" y="280"/>
                </a:cxn>
                <a:cxn ang="0">
                  <a:pos x="242" y="283"/>
                </a:cxn>
                <a:cxn ang="0">
                  <a:pos x="238" y="284"/>
                </a:cxn>
                <a:cxn ang="0">
                  <a:pos x="7" y="284"/>
                </a:cxn>
                <a:cxn ang="0">
                  <a:pos x="2" y="279"/>
                </a:cxn>
                <a:cxn ang="0">
                  <a:pos x="0" y="277"/>
                </a:cxn>
                <a:cxn ang="0">
                  <a:pos x="0" y="273"/>
                </a:cxn>
                <a:cxn ang="0">
                  <a:pos x="3" y="237"/>
                </a:cxn>
                <a:cxn ang="0">
                  <a:pos x="12" y="202"/>
                </a:cxn>
                <a:cxn ang="0">
                  <a:pos x="25" y="170"/>
                </a:cxn>
                <a:cxn ang="0">
                  <a:pos x="47" y="141"/>
                </a:cxn>
                <a:cxn ang="0">
                  <a:pos x="72" y="115"/>
                </a:cxn>
                <a:cxn ang="0">
                  <a:pos x="104" y="91"/>
                </a:cxn>
                <a:cxn ang="0">
                  <a:pos x="125" y="75"/>
                </a:cxn>
                <a:cxn ang="0">
                  <a:pos x="139" y="60"/>
                </a:cxn>
                <a:cxn ang="0">
                  <a:pos x="147" y="46"/>
                </a:cxn>
                <a:cxn ang="0">
                  <a:pos x="149" y="34"/>
                </a:cxn>
                <a:cxn ang="0">
                  <a:pos x="149" y="25"/>
                </a:cxn>
                <a:cxn ang="0">
                  <a:pos x="148" y="17"/>
                </a:cxn>
                <a:cxn ang="0">
                  <a:pos x="147" y="15"/>
                </a:cxn>
                <a:cxn ang="0">
                  <a:pos x="147" y="9"/>
                </a:cxn>
                <a:cxn ang="0">
                  <a:pos x="149" y="4"/>
                </a:cxn>
                <a:cxn ang="0">
                  <a:pos x="152" y="1"/>
                </a:cxn>
                <a:cxn ang="0">
                  <a:pos x="155" y="0"/>
                </a:cxn>
              </a:cxnLst>
              <a:rect l="0" t="0" r="r" b="b"/>
              <a:pathLst>
                <a:path w="248" h="284">
                  <a:moveTo>
                    <a:pt x="155" y="0"/>
                  </a:moveTo>
                  <a:lnTo>
                    <a:pt x="163" y="2"/>
                  </a:lnTo>
                  <a:lnTo>
                    <a:pt x="165" y="6"/>
                  </a:lnTo>
                  <a:lnTo>
                    <a:pt x="167" y="9"/>
                  </a:lnTo>
                  <a:lnTo>
                    <a:pt x="169" y="16"/>
                  </a:lnTo>
                  <a:lnTo>
                    <a:pt x="170" y="28"/>
                  </a:lnTo>
                  <a:lnTo>
                    <a:pt x="169" y="40"/>
                  </a:lnTo>
                  <a:lnTo>
                    <a:pt x="165" y="55"/>
                  </a:lnTo>
                  <a:lnTo>
                    <a:pt x="155" y="73"/>
                  </a:lnTo>
                  <a:lnTo>
                    <a:pt x="139" y="90"/>
                  </a:lnTo>
                  <a:lnTo>
                    <a:pt x="115" y="109"/>
                  </a:lnTo>
                  <a:lnTo>
                    <a:pt x="88" y="130"/>
                  </a:lnTo>
                  <a:lnTo>
                    <a:pt x="64" y="153"/>
                  </a:lnTo>
                  <a:lnTo>
                    <a:pt x="47" y="176"/>
                  </a:lnTo>
                  <a:lnTo>
                    <a:pt x="33" y="203"/>
                  </a:lnTo>
                  <a:lnTo>
                    <a:pt x="24" y="232"/>
                  </a:lnTo>
                  <a:lnTo>
                    <a:pt x="20" y="263"/>
                  </a:lnTo>
                  <a:lnTo>
                    <a:pt x="238" y="263"/>
                  </a:lnTo>
                  <a:lnTo>
                    <a:pt x="242" y="264"/>
                  </a:lnTo>
                  <a:lnTo>
                    <a:pt x="246" y="267"/>
                  </a:lnTo>
                  <a:lnTo>
                    <a:pt x="247" y="269"/>
                  </a:lnTo>
                  <a:lnTo>
                    <a:pt x="248" y="273"/>
                  </a:lnTo>
                  <a:lnTo>
                    <a:pt x="247" y="278"/>
                  </a:lnTo>
                  <a:lnTo>
                    <a:pt x="246" y="280"/>
                  </a:lnTo>
                  <a:lnTo>
                    <a:pt x="242" y="283"/>
                  </a:lnTo>
                  <a:lnTo>
                    <a:pt x="238" y="284"/>
                  </a:lnTo>
                  <a:lnTo>
                    <a:pt x="7" y="284"/>
                  </a:lnTo>
                  <a:lnTo>
                    <a:pt x="2" y="279"/>
                  </a:lnTo>
                  <a:lnTo>
                    <a:pt x="0" y="277"/>
                  </a:lnTo>
                  <a:lnTo>
                    <a:pt x="0" y="273"/>
                  </a:lnTo>
                  <a:lnTo>
                    <a:pt x="3" y="237"/>
                  </a:lnTo>
                  <a:lnTo>
                    <a:pt x="12" y="202"/>
                  </a:lnTo>
                  <a:lnTo>
                    <a:pt x="25" y="170"/>
                  </a:lnTo>
                  <a:lnTo>
                    <a:pt x="47" y="141"/>
                  </a:lnTo>
                  <a:lnTo>
                    <a:pt x="72" y="115"/>
                  </a:lnTo>
                  <a:lnTo>
                    <a:pt x="104" y="91"/>
                  </a:lnTo>
                  <a:lnTo>
                    <a:pt x="125" y="75"/>
                  </a:lnTo>
                  <a:lnTo>
                    <a:pt x="139" y="60"/>
                  </a:lnTo>
                  <a:lnTo>
                    <a:pt x="147" y="46"/>
                  </a:lnTo>
                  <a:lnTo>
                    <a:pt x="149" y="34"/>
                  </a:lnTo>
                  <a:lnTo>
                    <a:pt x="149" y="25"/>
                  </a:lnTo>
                  <a:lnTo>
                    <a:pt x="148" y="17"/>
                  </a:lnTo>
                  <a:lnTo>
                    <a:pt x="147" y="15"/>
                  </a:lnTo>
                  <a:lnTo>
                    <a:pt x="147" y="9"/>
                  </a:lnTo>
                  <a:lnTo>
                    <a:pt x="149" y="4"/>
                  </a:lnTo>
                  <a:lnTo>
                    <a:pt x="152" y="1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4549775" y="5168901"/>
              <a:ext cx="203200" cy="296863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5" y="0"/>
                </a:cxn>
                <a:cxn ang="0">
                  <a:pos x="119" y="2"/>
                </a:cxn>
                <a:cxn ang="0">
                  <a:pos x="122" y="4"/>
                </a:cxn>
                <a:cxn ang="0">
                  <a:pos x="124" y="9"/>
                </a:cxn>
                <a:cxn ang="0">
                  <a:pos x="124" y="13"/>
                </a:cxn>
                <a:cxn ang="0">
                  <a:pos x="123" y="15"/>
                </a:cxn>
                <a:cxn ang="0">
                  <a:pos x="104" y="52"/>
                </a:cxn>
                <a:cxn ang="0">
                  <a:pos x="125" y="80"/>
                </a:cxn>
                <a:cxn ang="0">
                  <a:pos x="128" y="85"/>
                </a:cxn>
                <a:cxn ang="0">
                  <a:pos x="128" y="88"/>
                </a:cxn>
                <a:cxn ang="0">
                  <a:pos x="113" y="178"/>
                </a:cxn>
                <a:cxn ang="0">
                  <a:pos x="112" y="182"/>
                </a:cxn>
                <a:cxn ang="0">
                  <a:pos x="110" y="184"/>
                </a:cxn>
                <a:cxn ang="0">
                  <a:pos x="105" y="187"/>
                </a:cxn>
                <a:cxn ang="0">
                  <a:pos x="100" y="187"/>
                </a:cxn>
                <a:cxn ang="0">
                  <a:pos x="98" y="186"/>
                </a:cxn>
                <a:cxn ang="0">
                  <a:pos x="94" y="182"/>
                </a:cxn>
                <a:cxn ang="0">
                  <a:pos x="1" y="35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3" y="24"/>
                </a:cxn>
                <a:cxn ang="0">
                  <a:pos x="5" y="22"/>
                </a:cxn>
                <a:cxn ang="0">
                  <a:pos x="8" y="20"/>
                </a:cxn>
                <a:cxn ang="0">
                  <a:pos x="11" y="20"/>
                </a:cxn>
                <a:cxn ang="0">
                  <a:pos x="16" y="23"/>
                </a:cxn>
                <a:cxn ang="0">
                  <a:pos x="19" y="25"/>
                </a:cxn>
                <a:cxn ang="0">
                  <a:pos x="98" y="148"/>
                </a:cxn>
                <a:cxn ang="0">
                  <a:pos x="107" y="89"/>
                </a:cxn>
                <a:cxn ang="0">
                  <a:pos x="83" y="59"/>
                </a:cxn>
                <a:cxn ang="0">
                  <a:pos x="81" y="55"/>
                </a:cxn>
                <a:cxn ang="0">
                  <a:pos x="81" y="52"/>
                </a:cxn>
                <a:cxn ang="0">
                  <a:pos x="83" y="48"/>
                </a:cxn>
                <a:cxn ang="0">
                  <a:pos x="104" y="5"/>
                </a:cxn>
                <a:cxn ang="0">
                  <a:pos x="112" y="0"/>
                </a:cxn>
              </a:cxnLst>
              <a:rect l="0" t="0" r="r" b="b"/>
              <a:pathLst>
                <a:path w="128" h="187">
                  <a:moveTo>
                    <a:pt x="112" y="0"/>
                  </a:moveTo>
                  <a:lnTo>
                    <a:pt x="115" y="0"/>
                  </a:lnTo>
                  <a:lnTo>
                    <a:pt x="119" y="2"/>
                  </a:lnTo>
                  <a:lnTo>
                    <a:pt x="122" y="4"/>
                  </a:lnTo>
                  <a:lnTo>
                    <a:pt x="124" y="9"/>
                  </a:lnTo>
                  <a:lnTo>
                    <a:pt x="124" y="13"/>
                  </a:lnTo>
                  <a:lnTo>
                    <a:pt x="123" y="15"/>
                  </a:lnTo>
                  <a:lnTo>
                    <a:pt x="104" y="52"/>
                  </a:lnTo>
                  <a:lnTo>
                    <a:pt x="125" y="80"/>
                  </a:lnTo>
                  <a:lnTo>
                    <a:pt x="128" y="85"/>
                  </a:lnTo>
                  <a:lnTo>
                    <a:pt x="128" y="88"/>
                  </a:lnTo>
                  <a:lnTo>
                    <a:pt x="113" y="178"/>
                  </a:lnTo>
                  <a:lnTo>
                    <a:pt x="112" y="182"/>
                  </a:lnTo>
                  <a:lnTo>
                    <a:pt x="110" y="184"/>
                  </a:lnTo>
                  <a:lnTo>
                    <a:pt x="105" y="187"/>
                  </a:lnTo>
                  <a:lnTo>
                    <a:pt x="100" y="187"/>
                  </a:lnTo>
                  <a:lnTo>
                    <a:pt x="98" y="186"/>
                  </a:lnTo>
                  <a:lnTo>
                    <a:pt x="94" y="182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3" y="24"/>
                  </a:lnTo>
                  <a:lnTo>
                    <a:pt x="5" y="22"/>
                  </a:lnTo>
                  <a:lnTo>
                    <a:pt x="8" y="20"/>
                  </a:lnTo>
                  <a:lnTo>
                    <a:pt x="11" y="20"/>
                  </a:lnTo>
                  <a:lnTo>
                    <a:pt x="16" y="23"/>
                  </a:lnTo>
                  <a:lnTo>
                    <a:pt x="19" y="25"/>
                  </a:lnTo>
                  <a:lnTo>
                    <a:pt x="98" y="148"/>
                  </a:lnTo>
                  <a:lnTo>
                    <a:pt x="107" y="89"/>
                  </a:lnTo>
                  <a:lnTo>
                    <a:pt x="83" y="59"/>
                  </a:lnTo>
                  <a:lnTo>
                    <a:pt x="81" y="55"/>
                  </a:lnTo>
                  <a:lnTo>
                    <a:pt x="81" y="52"/>
                  </a:lnTo>
                  <a:lnTo>
                    <a:pt x="83" y="48"/>
                  </a:lnTo>
                  <a:lnTo>
                    <a:pt x="104" y="5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4549775" y="4740276"/>
              <a:ext cx="209550" cy="119063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105" y="1"/>
                </a:cxn>
                <a:cxn ang="0">
                  <a:pos x="114" y="4"/>
                </a:cxn>
                <a:cxn ang="0">
                  <a:pos x="117" y="5"/>
                </a:cxn>
                <a:cxn ang="0">
                  <a:pos x="118" y="5"/>
                </a:cxn>
                <a:cxn ang="0">
                  <a:pos x="120" y="6"/>
                </a:cxn>
                <a:cxn ang="0">
                  <a:pos x="125" y="6"/>
                </a:cxn>
                <a:cxn ang="0">
                  <a:pos x="128" y="9"/>
                </a:cxn>
                <a:cxn ang="0">
                  <a:pos x="130" y="10"/>
                </a:cxn>
                <a:cxn ang="0">
                  <a:pos x="132" y="14"/>
                </a:cxn>
                <a:cxn ang="0">
                  <a:pos x="132" y="16"/>
                </a:cxn>
                <a:cxn ang="0">
                  <a:pos x="129" y="24"/>
                </a:cxn>
                <a:cxn ang="0">
                  <a:pos x="122" y="26"/>
                </a:cxn>
                <a:cxn ang="0">
                  <a:pos x="114" y="25"/>
                </a:cxn>
                <a:cxn ang="0">
                  <a:pos x="108" y="24"/>
                </a:cxn>
                <a:cxn ang="0">
                  <a:pos x="102" y="21"/>
                </a:cxn>
                <a:cxn ang="0">
                  <a:pos x="84" y="21"/>
                </a:cxn>
                <a:cxn ang="0">
                  <a:pos x="73" y="25"/>
                </a:cxn>
                <a:cxn ang="0">
                  <a:pos x="61" y="31"/>
                </a:cxn>
                <a:cxn ang="0">
                  <a:pos x="50" y="39"/>
                </a:cxn>
                <a:cxn ang="0">
                  <a:pos x="40" y="48"/>
                </a:cxn>
                <a:cxn ang="0">
                  <a:pos x="31" y="56"/>
                </a:cxn>
                <a:cxn ang="0">
                  <a:pos x="25" y="64"/>
                </a:cxn>
                <a:cxn ang="0">
                  <a:pos x="20" y="69"/>
                </a:cxn>
                <a:cxn ang="0">
                  <a:pos x="19" y="71"/>
                </a:cxn>
                <a:cxn ang="0">
                  <a:pos x="16" y="74"/>
                </a:cxn>
                <a:cxn ang="0">
                  <a:pos x="14" y="75"/>
                </a:cxn>
                <a:cxn ang="0">
                  <a:pos x="8" y="75"/>
                </a:cxn>
                <a:cxn ang="0">
                  <a:pos x="6" y="74"/>
                </a:cxn>
                <a:cxn ang="0">
                  <a:pos x="4" y="73"/>
                </a:cxn>
                <a:cxn ang="0">
                  <a:pos x="1" y="70"/>
                </a:cxn>
                <a:cxn ang="0">
                  <a:pos x="0" y="68"/>
                </a:cxn>
                <a:cxn ang="0">
                  <a:pos x="0" y="65"/>
                </a:cxn>
                <a:cxn ang="0">
                  <a:pos x="1" y="61"/>
                </a:cxn>
                <a:cxn ang="0">
                  <a:pos x="3" y="59"/>
                </a:cxn>
                <a:cxn ang="0">
                  <a:pos x="5" y="56"/>
                </a:cxn>
                <a:cxn ang="0">
                  <a:pos x="10" y="50"/>
                </a:cxn>
                <a:cxn ang="0">
                  <a:pos x="18" y="41"/>
                </a:cxn>
                <a:cxn ang="0">
                  <a:pos x="28" y="31"/>
                </a:cxn>
                <a:cxn ang="0">
                  <a:pos x="39" y="21"/>
                </a:cxn>
                <a:cxn ang="0">
                  <a:pos x="51" y="12"/>
                </a:cxn>
                <a:cxn ang="0">
                  <a:pos x="65" y="5"/>
                </a:cxn>
                <a:cxn ang="0">
                  <a:pos x="81" y="1"/>
                </a:cxn>
                <a:cxn ang="0">
                  <a:pos x="95" y="0"/>
                </a:cxn>
              </a:cxnLst>
              <a:rect l="0" t="0" r="r" b="b"/>
              <a:pathLst>
                <a:path w="132" h="75">
                  <a:moveTo>
                    <a:pt x="95" y="0"/>
                  </a:moveTo>
                  <a:lnTo>
                    <a:pt x="105" y="1"/>
                  </a:lnTo>
                  <a:lnTo>
                    <a:pt x="114" y="4"/>
                  </a:lnTo>
                  <a:lnTo>
                    <a:pt x="117" y="5"/>
                  </a:lnTo>
                  <a:lnTo>
                    <a:pt x="118" y="5"/>
                  </a:lnTo>
                  <a:lnTo>
                    <a:pt x="120" y="6"/>
                  </a:lnTo>
                  <a:lnTo>
                    <a:pt x="125" y="6"/>
                  </a:lnTo>
                  <a:lnTo>
                    <a:pt x="128" y="9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29" y="24"/>
                  </a:lnTo>
                  <a:lnTo>
                    <a:pt x="122" y="26"/>
                  </a:lnTo>
                  <a:lnTo>
                    <a:pt x="114" y="25"/>
                  </a:lnTo>
                  <a:lnTo>
                    <a:pt x="108" y="24"/>
                  </a:lnTo>
                  <a:lnTo>
                    <a:pt x="102" y="21"/>
                  </a:lnTo>
                  <a:lnTo>
                    <a:pt x="84" y="21"/>
                  </a:lnTo>
                  <a:lnTo>
                    <a:pt x="73" y="25"/>
                  </a:lnTo>
                  <a:lnTo>
                    <a:pt x="61" y="31"/>
                  </a:lnTo>
                  <a:lnTo>
                    <a:pt x="50" y="39"/>
                  </a:lnTo>
                  <a:lnTo>
                    <a:pt x="40" y="48"/>
                  </a:lnTo>
                  <a:lnTo>
                    <a:pt x="31" y="56"/>
                  </a:lnTo>
                  <a:lnTo>
                    <a:pt x="25" y="64"/>
                  </a:lnTo>
                  <a:lnTo>
                    <a:pt x="20" y="69"/>
                  </a:lnTo>
                  <a:lnTo>
                    <a:pt x="19" y="71"/>
                  </a:lnTo>
                  <a:lnTo>
                    <a:pt x="16" y="74"/>
                  </a:lnTo>
                  <a:lnTo>
                    <a:pt x="14" y="75"/>
                  </a:lnTo>
                  <a:lnTo>
                    <a:pt x="8" y="75"/>
                  </a:lnTo>
                  <a:lnTo>
                    <a:pt x="6" y="74"/>
                  </a:lnTo>
                  <a:lnTo>
                    <a:pt x="4" y="73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1" y="61"/>
                  </a:lnTo>
                  <a:lnTo>
                    <a:pt x="3" y="59"/>
                  </a:lnTo>
                  <a:lnTo>
                    <a:pt x="5" y="56"/>
                  </a:lnTo>
                  <a:lnTo>
                    <a:pt x="10" y="50"/>
                  </a:lnTo>
                  <a:lnTo>
                    <a:pt x="18" y="41"/>
                  </a:lnTo>
                  <a:lnTo>
                    <a:pt x="28" y="31"/>
                  </a:lnTo>
                  <a:lnTo>
                    <a:pt x="39" y="21"/>
                  </a:lnTo>
                  <a:lnTo>
                    <a:pt x="51" y="12"/>
                  </a:lnTo>
                  <a:lnTo>
                    <a:pt x="65" y="5"/>
                  </a:lnTo>
                  <a:lnTo>
                    <a:pt x="81" y="1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4730750" y="4740276"/>
              <a:ext cx="207963" cy="11906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0" y="1"/>
                </a:cxn>
                <a:cxn ang="0">
                  <a:pos x="66" y="5"/>
                </a:cxn>
                <a:cxn ang="0">
                  <a:pos x="80" y="12"/>
                </a:cxn>
                <a:cxn ang="0">
                  <a:pos x="93" y="21"/>
                </a:cxn>
                <a:cxn ang="0">
                  <a:pos x="105" y="31"/>
                </a:cxn>
                <a:cxn ang="0">
                  <a:pos x="115" y="41"/>
                </a:cxn>
                <a:cxn ang="0">
                  <a:pos x="123" y="50"/>
                </a:cxn>
                <a:cxn ang="0">
                  <a:pos x="128" y="56"/>
                </a:cxn>
                <a:cxn ang="0">
                  <a:pos x="130" y="59"/>
                </a:cxn>
                <a:cxn ang="0">
                  <a:pos x="131" y="61"/>
                </a:cxn>
                <a:cxn ang="0">
                  <a:pos x="131" y="68"/>
                </a:cxn>
                <a:cxn ang="0">
                  <a:pos x="130" y="70"/>
                </a:cxn>
                <a:cxn ang="0">
                  <a:pos x="128" y="73"/>
                </a:cxn>
                <a:cxn ang="0">
                  <a:pos x="125" y="74"/>
                </a:cxn>
                <a:cxn ang="0">
                  <a:pos x="124" y="75"/>
                </a:cxn>
                <a:cxn ang="0">
                  <a:pos x="118" y="75"/>
                </a:cxn>
                <a:cxn ang="0">
                  <a:pos x="115" y="74"/>
                </a:cxn>
                <a:cxn ang="0">
                  <a:pos x="113" y="71"/>
                </a:cxn>
                <a:cxn ang="0">
                  <a:pos x="111" y="69"/>
                </a:cxn>
                <a:cxn ang="0">
                  <a:pos x="106" y="64"/>
                </a:cxn>
                <a:cxn ang="0">
                  <a:pos x="100" y="56"/>
                </a:cxn>
                <a:cxn ang="0">
                  <a:pos x="91" y="48"/>
                </a:cxn>
                <a:cxn ang="0">
                  <a:pos x="81" y="39"/>
                </a:cxn>
                <a:cxn ang="0">
                  <a:pos x="70" y="31"/>
                </a:cxn>
                <a:cxn ang="0">
                  <a:pos x="59" y="25"/>
                </a:cxn>
                <a:cxn ang="0">
                  <a:pos x="48" y="21"/>
                </a:cxn>
                <a:cxn ang="0">
                  <a:pos x="30" y="21"/>
                </a:cxn>
                <a:cxn ang="0">
                  <a:pos x="24" y="24"/>
                </a:cxn>
                <a:cxn ang="0">
                  <a:pos x="18" y="25"/>
                </a:cxn>
                <a:cxn ang="0">
                  <a:pos x="10" y="26"/>
                </a:cxn>
                <a:cxn ang="0">
                  <a:pos x="8" y="26"/>
                </a:cxn>
                <a:cxn ang="0">
                  <a:pos x="4" y="25"/>
                </a:cxn>
                <a:cxn ang="0">
                  <a:pos x="3" y="22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6" y="7"/>
                </a:cxn>
                <a:cxn ang="0">
                  <a:pos x="18" y="4"/>
                </a:cxn>
                <a:cxn ang="0">
                  <a:pos x="26" y="1"/>
                </a:cxn>
                <a:cxn ang="0">
                  <a:pos x="36" y="0"/>
                </a:cxn>
              </a:cxnLst>
              <a:rect l="0" t="0" r="r" b="b"/>
              <a:pathLst>
                <a:path w="131" h="75">
                  <a:moveTo>
                    <a:pt x="36" y="0"/>
                  </a:moveTo>
                  <a:lnTo>
                    <a:pt x="50" y="1"/>
                  </a:lnTo>
                  <a:lnTo>
                    <a:pt x="66" y="5"/>
                  </a:lnTo>
                  <a:lnTo>
                    <a:pt x="80" y="12"/>
                  </a:lnTo>
                  <a:lnTo>
                    <a:pt x="93" y="21"/>
                  </a:lnTo>
                  <a:lnTo>
                    <a:pt x="105" y="31"/>
                  </a:lnTo>
                  <a:lnTo>
                    <a:pt x="115" y="41"/>
                  </a:lnTo>
                  <a:lnTo>
                    <a:pt x="123" y="50"/>
                  </a:lnTo>
                  <a:lnTo>
                    <a:pt x="128" y="56"/>
                  </a:lnTo>
                  <a:lnTo>
                    <a:pt x="130" y="59"/>
                  </a:lnTo>
                  <a:lnTo>
                    <a:pt x="131" y="61"/>
                  </a:lnTo>
                  <a:lnTo>
                    <a:pt x="131" y="68"/>
                  </a:lnTo>
                  <a:lnTo>
                    <a:pt x="130" y="70"/>
                  </a:lnTo>
                  <a:lnTo>
                    <a:pt x="128" y="73"/>
                  </a:lnTo>
                  <a:lnTo>
                    <a:pt x="125" y="74"/>
                  </a:lnTo>
                  <a:lnTo>
                    <a:pt x="124" y="75"/>
                  </a:lnTo>
                  <a:lnTo>
                    <a:pt x="118" y="75"/>
                  </a:lnTo>
                  <a:lnTo>
                    <a:pt x="115" y="74"/>
                  </a:lnTo>
                  <a:lnTo>
                    <a:pt x="113" y="71"/>
                  </a:lnTo>
                  <a:lnTo>
                    <a:pt x="111" y="69"/>
                  </a:lnTo>
                  <a:lnTo>
                    <a:pt x="106" y="64"/>
                  </a:lnTo>
                  <a:lnTo>
                    <a:pt x="100" y="56"/>
                  </a:lnTo>
                  <a:lnTo>
                    <a:pt x="91" y="48"/>
                  </a:lnTo>
                  <a:lnTo>
                    <a:pt x="81" y="39"/>
                  </a:lnTo>
                  <a:lnTo>
                    <a:pt x="70" y="31"/>
                  </a:lnTo>
                  <a:lnTo>
                    <a:pt x="59" y="25"/>
                  </a:lnTo>
                  <a:lnTo>
                    <a:pt x="48" y="21"/>
                  </a:lnTo>
                  <a:lnTo>
                    <a:pt x="30" y="21"/>
                  </a:lnTo>
                  <a:lnTo>
                    <a:pt x="24" y="24"/>
                  </a:lnTo>
                  <a:lnTo>
                    <a:pt x="18" y="25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8" y="4"/>
                  </a:lnTo>
                  <a:lnTo>
                    <a:pt x="26" y="1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4694238" y="5032376"/>
              <a:ext cx="396875" cy="450850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94" y="1"/>
                </a:cxn>
                <a:cxn ang="0">
                  <a:pos x="98" y="4"/>
                </a:cxn>
                <a:cxn ang="0">
                  <a:pos x="101" y="11"/>
                </a:cxn>
                <a:cxn ang="0">
                  <a:pos x="99" y="15"/>
                </a:cxn>
                <a:cxn ang="0">
                  <a:pos x="98" y="17"/>
                </a:cxn>
                <a:cxn ang="0">
                  <a:pos x="98" y="34"/>
                </a:cxn>
                <a:cxn ang="0">
                  <a:pos x="102" y="46"/>
                </a:cxn>
                <a:cxn ang="0">
                  <a:pos x="109" y="60"/>
                </a:cxn>
                <a:cxn ang="0">
                  <a:pos x="123" y="75"/>
                </a:cxn>
                <a:cxn ang="0">
                  <a:pos x="144" y="91"/>
                </a:cxn>
                <a:cxn ang="0">
                  <a:pos x="177" y="115"/>
                </a:cxn>
                <a:cxn ang="0">
                  <a:pos x="203" y="141"/>
                </a:cxn>
                <a:cxn ang="0">
                  <a:pos x="223" y="170"/>
                </a:cxn>
                <a:cxn ang="0">
                  <a:pos x="238" y="202"/>
                </a:cxn>
                <a:cxn ang="0">
                  <a:pos x="247" y="237"/>
                </a:cxn>
                <a:cxn ang="0">
                  <a:pos x="250" y="273"/>
                </a:cxn>
                <a:cxn ang="0">
                  <a:pos x="248" y="278"/>
                </a:cxn>
                <a:cxn ang="0">
                  <a:pos x="243" y="283"/>
                </a:cxn>
                <a:cxn ang="0">
                  <a:pos x="238" y="284"/>
                </a:cxn>
                <a:cxn ang="0">
                  <a:pos x="11" y="284"/>
                </a:cxn>
                <a:cxn ang="0">
                  <a:pos x="7" y="283"/>
                </a:cxn>
                <a:cxn ang="0">
                  <a:pos x="3" y="280"/>
                </a:cxn>
                <a:cxn ang="0">
                  <a:pos x="2" y="278"/>
                </a:cxn>
                <a:cxn ang="0">
                  <a:pos x="0" y="273"/>
                </a:cxn>
                <a:cxn ang="0">
                  <a:pos x="2" y="269"/>
                </a:cxn>
                <a:cxn ang="0">
                  <a:pos x="3" y="267"/>
                </a:cxn>
                <a:cxn ang="0">
                  <a:pos x="7" y="264"/>
                </a:cxn>
                <a:cxn ang="0">
                  <a:pos x="11" y="263"/>
                </a:cxn>
                <a:cxn ang="0">
                  <a:pos x="228" y="263"/>
                </a:cxn>
                <a:cxn ang="0">
                  <a:pos x="225" y="232"/>
                </a:cxn>
                <a:cxn ang="0">
                  <a:pos x="216" y="203"/>
                </a:cxn>
                <a:cxn ang="0">
                  <a:pos x="203" y="176"/>
                </a:cxn>
                <a:cxn ang="0">
                  <a:pos x="184" y="153"/>
                </a:cxn>
                <a:cxn ang="0">
                  <a:pos x="162" y="130"/>
                </a:cxn>
                <a:cxn ang="0">
                  <a:pos x="133" y="109"/>
                </a:cxn>
                <a:cxn ang="0">
                  <a:pos x="109" y="90"/>
                </a:cxn>
                <a:cxn ang="0">
                  <a:pos x="93" y="73"/>
                </a:cxn>
                <a:cxn ang="0">
                  <a:pos x="83" y="55"/>
                </a:cxn>
                <a:cxn ang="0">
                  <a:pos x="78" y="40"/>
                </a:cxn>
                <a:cxn ang="0">
                  <a:pos x="77" y="28"/>
                </a:cxn>
                <a:cxn ang="0">
                  <a:pos x="78" y="16"/>
                </a:cxn>
                <a:cxn ang="0">
                  <a:pos x="79" y="9"/>
                </a:cxn>
                <a:cxn ang="0">
                  <a:pos x="81" y="6"/>
                </a:cxn>
                <a:cxn ang="0">
                  <a:pos x="83" y="2"/>
                </a:cxn>
                <a:cxn ang="0">
                  <a:pos x="91" y="0"/>
                </a:cxn>
              </a:cxnLst>
              <a:rect l="0" t="0" r="r" b="b"/>
              <a:pathLst>
                <a:path w="250" h="284">
                  <a:moveTo>
                    <a:pt x="91" y="0"/>
                  </a:moveTo>
                  <a:lnTo>
                    <a:pt x="94" y="1"/>
                  </a:lnTo>
                  <a:lnTo>
                    <a:pt x="98" y="4"/>
                  </a:lnTo>
                  <a:lnTo>
                    <a:pt x="101" y="11"/>
                  </a:lnTo>
                  <a:lnTo>
                    <a:pt x="99" y="15"/>
                  </a:lnTo>
                  <a:lnTo>
                    <a:pt x="98" y="17"/>
                  </a:lnTo>
                  <a:lnTo>
                    <a:pt x="98" y="34"/>
                  </a:lnTo>
                  <a:lnTo>
                    <a:pt x="102" y="46"/>
                  </a:lnTo>
                  <a:lnTo>
                    <a:pt x="109" y="60"/>
                  </a:lnTo>
                  <a:lnTo>
                    <a:pt x="123" y="75"/>
                  </a:lnTo>
                  <a:lnTo>
                    <a:pt x="144" y="91"/>
                  </a:lnTo>
                  <a:lnTo>
                    <a:pt x="177" y="115"/>
                  </a:lnTo>
                  <a:lnTo>
                    <a:pt x="203" y="141"/>
                  </a:lnTo>
                  <a:lnTo>
                    <a:pt x="223" y="170"/>
                  </a:lnTo>
                  <a:lnTo>
                    <a:pt x="238" y="202"/>
                  </a:lnTo>
                  <a:lnTo>
                    <a:pt x="247" y="237"/>
                  </a:lnTo>
                  <a:lnTo>
                    <a:pt x="250" y="273"/>
                  </a:lnTo>
                  <a:lnTo>
                    <a:pt x="248" y="278"/>
                  </a:lnTo>
                  <a:lnTo>
                    <a:pt x="243" y="283"/>
                  </a:lnTo>
                  <a:lnTo>
                    <a:pt x="238" y="284"/>
                  </a:lnTo>
                  <a:lnTo>
                    <a:pt x="11" y="284"/>
                  </a:lnTo>
                  <a:lnTo>
                    <a:pt x="7" y="283"/>
                  </a:lnTo>
                  <a:lnTo>
                    <a:pt x="3" y="280"/>
                  </a:lnTo>
                  <a:lnTo>
                    <a:pt x="2" y="278"/>
                  </a:lnTo>
                  <a:lnTo>
                    <a:pt x="0" y="273"/>
                  </a:lnTo>
                  <a:lnTo>
                    <a:pt x="2" y="269"/>
                  </a:lnTo>
                  <a:lnTo>
                    <a:pt x="3" y="267"/>
                  </a:lnTo>
                  <a:lnTo>
                    <a:pt x="7" y="264"/>
                  </a:lnTo>
                  <a:lnTo>
                    <a:pt x="11" y="263"/>
                  </a:lnTo>
                  <a:lnTo>
                    <a:pt x="228" y="263"/>
                  </a:lnTo>
                  <a:lnTo>
                    <a:pt x="225" y="232"/>
                  </a:lnTo>
                  <a:lnTo>
                    <a:pt x="216" y="203"/>
                  </a:lnTo>
                  <a:lnTo>
                    <a:pt x="203" y="176"/>
                  </a:lnTo>
                  <a:lnTo>
                    <a:pt x="184" y="153"/>
                  </a:lnTo>
                  <a:lnTo>
                    <a:pt x="162" y="130"/>
                  </a:lnTo>
                  <a:lnTo>
                    <a:pt x="133" y="109"/>
                  </a:lnTo>
                  <a:lnTo>
                    <a:pt x="109" y="90"/>
                  </a:lnTo>
                  <a:lnTo>
                    <a:pt x="93" y="73"/>
                  </a:lnTo>
                  <a:lnTo>
                    <a:pt x="83" y="55"/>
                  </a:lnTo>
                  <a:lnTo>
                    <a:pt x="78" y="40"/>
                  </a:lnTo>
                  <a:lnTo>
                    <a:pt x="77" y="28"/>
                  </a:lnTo>
                  <a:lnTo>
                    <a:pt x="78" y="16"/>
                  </a:lnTo>
                  <a:lnTo>
                    <a:pt x="79" y="9"/>
                  </a:lnTo>
                  <a:lnTo>
                    <a:pt x="81" y="6"/>
                  </a:lnTo>
                  <a:lnTo>
                    <a:pt x="83" y="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4745038" y="5168901"/>
              <a:ext cx="201613" cy="2968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0"/>
                </a:cxn>
                <a:cxn ang="0">
                  <a:pos x="21" y="3"/>
                </a:cxn>
                <a:cxn ang="0">
                  <a:pos x="24" y="5"/>
                </a:cxn>
                <a:cxn ang="0">
                  <a:pos x="46" y="48"/>
                </a:cxn>
                <a:cxn ang="0">
                  <a:pos x="47" y="52"/>
                </a:cxn>
                <a:cxn ang="0">
                  <a:pos x="45" y="59"/>
                </a:cxn>
                <a:cxn ang="0">
                  <a:pos x="21" y="89"/>
                </a:cxn>
                <a:cxn ang="0">
                  <a:pos x="31" y="148"/>
                </a:cxn>
                <a:cxn ang="0">
                  <a:pos x="109" y="25"/>
                </a:cxn>
                <a:cxn ang="0">
                  <a:pos x="116" y="20"/>
                </a:cxn>
                <a:cxn ang="0">
                  <a:pos x="120" y="20"/>
                </a:cxn>
                <a:cxn ang="0">
                  <a:pos x="124" y="22"/>
                </a:cxn>
                <a:cxn ang="0">
                  <a:pos x="126" y="24"/>
                </a:cxn>
                <a:cxn ang="0">
                  <a:pos x="127" y="27"/>
                </a:cxn>
                <a:cxn ang="0">
                  <a:pos x="127" y="33"/>
                </a:cxn>
                <a:cxn ang="0">
                  <a:pos x="126" y="35"/>
                </a:cxn>
                <a:cxn ang="0">
                  <a:pos x="34" y="182"/>
                </a:cxn>
                <a:cxn ang="0">
                  <a:pos x="29" y="187"/>
                </a:cxn>
                <a:cxn ang="0">
                  <a:pos x="22" y="187"/>
                </a:cxn>
                <a:cxn ang="0">
                  <a:pos x="17" y="184"/>
                </a:cxn>
                <a:cxn ang="0">
                  <a:pos x="16" y="182"/>
                </a:cxn>
                <a:cxn ang="0">
                  <a:pos x="15" y="178"/>
                </a:cxn>
                <a:cxn ang="0">
                  <a:pos x="0" y="88"/>
                </a:cxn>
                <a:cxn ang="0">
                  <a:pos x="2" y="80"/>
                </a:cxn>
                <a:cxn ang="0">
                  <a:pos x="25" y="52"/>
                </a:cxn>
                <a:cxn ang="0">
                  <a:pos x="5" y="15"/>
                </a:cxn>
                <a:cxn ang="0">
                  <a:pos x="4" y="12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2" y="0"/>
                </a:cxn>
              </a:cxnLst>
              <a:rect l="0" t="0" r="r" b="b"/>
              <a:pathLst>
                <a:path w="127" h="187">
                  <a:moveTo>
                    <a:pt x="12" y="0"/>
                  </a:moveTo>
                  <a:lnTo>
                    <a:pt x="16" y="0"/>
                  </a:lnTo>
                  <a:lnTo>
                    <a:pt x="21" y="3"/>
                  </a:lnTo>
                  <a:lnTo>
                    <a:pt x="24" y="5"/>
                  </a:lnTo>
                  <a:lnTo>
                    <a:pt x="46" y="48"/>
                  </a:lnTo>
                  <a:lnTo>
                    <a:pt x="47" y="52"/>
                  </a:lnTo>
                  <a:lnTo>
                    <a:pt x="45" y="59"/>
                  </a:lnTo>
                  <a:lnTo>
                    <a:pt x="21" y="89"/>
                  </a:lnTo>
                  <a:lnTo>
                    <a:pt x="31" y="148"/>
                  </a:lnTo>
                  <a:lnTo>
                    <a:pt x="109" y="25"/>
                  </a:lnTo>
                  <a:lnTo>
                    <a:pt x="116" y="20"/>
                  </a:lnTo>
                  <a:lnTo>
                    <a:pt x="120" y="20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7" y="27"/>
                  </a:lnTo>
                  <a:lnTo>
                    <a:pt x="127" y="33"/>
                  </a:lnTo>
                  <a:lnTo>
                    <a:pt x="126" y="35"/>
                  </a:lnTo>
                  <a:lnTo>
                    <a:pt x="34" y="182"/>
                  </a:lnTo>
                  <a:lnTo>
                    <a:pt x="29" y="187"/>
                  </a:lnTo>
                  <a:lnTo>
                    <a:pt x="22" y="187"/>
                  </a:lnTo>
                  <a:lnTo>
                    <a:pt x="17" y="184"/>
                  </a:lnTo>
                  <a:lnTo>
                    <a:pt x="16" y="182"/>
                  </a:lnTo>
                  <a:lnTo>
                    <a:pt x="15" y="178"/>
                  </a:lnTo>
                  <a:lnTo>
                    <a:pt x="0" y="88"/>
                  </a:lnTo>
                  <a:lnTo>
                    <a:pt x="2" y="80"/>
                  </a:lnTo>
                  <a:lnTo>
                    <a:pt x="25" y="52"/>
                  </a:lnTo>
                  <a:lnTo>
                    <a:pt x="5" y="15"/>
                  </a:lnTo>
                  <a:lnTo>
                    <a:pt x="4" y="12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25"/>
            <p:cNvSpPr>
              <a:spLocks/>
            </p:cNvSpPr>
            <p:nvPr/>
          </p:nvSpPr>
          <p:spPr bwMode="auto">
            <a:xfrm>
              <a:off x="4629150" y="5129213"/>
              <a:ext cx="249238" cy="66675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9" y="0"/>
                </a:cxn>
                <a:cxn ang="0">
                  <a:pos x="152" y="2"/>
                </a:cxn>
                <a:cxn ang="0">
                  <a:pos x="154" y="4"/>
                </a:cxn>
                <a:cxn ang="0">
                  <a:pos x="155" y="7"/>
                </a:cxn>
                <a:cxn ang="0">
                  <a:pos x="157" y="10"/>
                </a:cxn>
                <a:cxn ang="0">
                  <a:pos x="157" y="13"/>
                </a:cxn>
                <a:cxn ang="0">
                  <a:pos x="155" y="17"/>
                </a:cxn>
                <a:cxn ang="0">
                  <a:pos x="153" y="19"/>
                </a:cxn>
                <a:cxn ang="0">
                  <a:pos x="139" y="28"/>
                </a:cxn>
                <a:cxn ang="0">
                  <a:pos x="120" y="35"/>
                </a:cxn>
                <a:cxn ang="0">
                  <a:pos x="100" y="40"/>
                </a:cxn>
                <a:cxn ang="0">
                  <a:pos x="78" y="42"/>
                </a:cxn>
                <a:cxn ang="0">
                  <a:pos x="57" y="40"/>
                </a:cxn>
                <a:cxn ang="0">
                  <a:pos x="36" y="37"/>
                </a:cxn>
                <a:cxn ang="0">
                  <a:pos x="19" y="29"/>
                </a:cxn>
                <a:cxn ang="0">
                  <a:pos x="4" y="20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3" y="5"/>
                </a:cxn>
                <a:cxn ang="0">
                  <a:pos x="5" y="3"/>
                </a:cxn>
                <a:cxn ang="0">
                  <a:pos x="8" y="2"/>
                </a:cxn>
                <a:cxn ang="0">
                  <a:pos x="11" y="2"/>
                </a:cxn>
                <a:cxn ang="0">
                  <a:pos x="16" y="4"/>
                </a:cxn>
                <a:cxn ang="0">
                  <a:pos x="33" y="13"/>
                </a:cxn>
                <a:cxn ang="0">
                  <a:pos x="54" y="19"/>
                </a:cxn>
                <a:cxn ang="0">
                  <a:pos x="78" y="22"/>
                </a:cxn>
                <a:cxn ang="0">
                  <a:pos x="102" y="19"/>
                </a:cxn>
                <a:cxn ang="0">
                  <a:pos x="124" y="13"/>
                </a:cxn>
                <a:cxn ang="0">
                  <a:pos x="140" y="3"/>
                </a:cxn>
                <a:cxn ang="0">
                  <a:pos x="145" y="0"/>
                </a:cxn>
              </a:cxnLst>
              <a:rect l="0" t="0" r="r" b="b"/>
              <a:pathLst>
                <a:path w="157" h="42">
                  <a:moveTo>
                    <a:pt x="145" y="0"/>
                  </a:moveTo>
                  <a:lnTo>
                    <a:pt x="149" y="0"/>
                  </a:lnTo>
                  <a:lnTo>
                    <a:pt x="152" y="2"/>
                  </a:lnTo>
                  <a:lnTo>
                    <a:pt x="154" y="4"/>
                  </a:lnTo>
                  <a:lnTo>
                    <a:pt x="155" y="7"/>
                  </a:lnTo>
                  <a:lnTo>
                    <a:pt x="157" y="10"/>
                  </a:lnTo>
                  <a:lnTo>
                    <a:pt x="157" y="13"/>
                  </a:lnTo>
                  <a:lnTo>
                    <a:pt x="155" y="17"/>
                  </a:lnTo>
                  <a:lnTo>
                    <a:pt x="153" y="19"/>
                  </a:lnTo>
                  <a:lnTo>
                    <a:pt x="139" y="28"/>
                  </a:lnTo>
                  <a:lnTo>
                    <a:pt x="120" y="35"/>
                  </a:lnTo>
                  <a:lnTo>
                    <a:pt x="100" y="40"/>
                  </a:lnTo>
                  <a:lnTo>
                    <a:pt x="78" y="42"/>
                  </a:lnTo>
                  <a:lnTo>
                    <a:pt x="57" y="40"/>
                  </a:lnTo>
                  <a:lnTo>
                    <a:pt x="36" y="37"/>
                  </a:lnTo>
                  <a:lnTo>
                    <a:pt x="19" y="29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6" y="4"/>
                  </a:lnTo>
                  <a:lnTo>
                    <a:pt x="33" y="13"/>
                  </a:lnTo>
                  <a:lnTo>
                    <a:pt x="54" y="19"/>
                  </a:lnTo>
                  <a:lnTo>
                    <a:pt x="78" y="22"/>
                  </a:lnTo>
                  <a:lnTo>
                    <a:pt x="102" y="19"/>
                  </a:lnTo>
                  <a:lnTo>
                    <a:pt x="124" y="13"/>
                  </a:lnTo>
                  <a:lnTo>
                    <a:pt x="140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294188" y="1911369"/>
            <a:ext cx="392112" cy="393681"/>
            <a:chOff x="5827713" y="1117600"/>
            <a:chExt cx="793750" cy="796926"/>
          </a:xfrm>
          <a:solidFill>
            <a:schemeClr val="bg1"/>
          </a:solidFill>
        </p:grpSpPr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6070600" y="1463675"/>
              <a:ext cx="309562" cy="279400"/>
            </a:xfrm>
            <a:custGeom>
              <a:avLst/>
              <a:gdLst/>
              <a:ahLst/>
              <a:cxnLst>
                <a:cxn ang="0">
                  <a:pos x="72" y="56"/>
                </a:cxn>
                <a:cxn ang="0">
                  <a:pos x="69" y="64"/>
                </a:cxn>
                <a:cxn ang="0">
                  <a:pos x="60" y="68"/>
                </a:cxn>
                <a:cxn ang="0">
                  <a:pos x="23" y="70"/>
                </a:cxn>
                <a:cxn ang="0">
                  <a:pos x="25" y="110"/>
                </a:cxn>
                <a:cxn ang="0">
                  <a:pos x="68" y="111"/>
                </a:cxn>
                <a:cxn ang="0">
                  <a:pos x="72" y="117"/>
                </a:cxn>
                <a:cxn ang="0">
                  <a:pos x="74" y="152"/>
                </a:cxn>
                <a:cxn ang="0">
                  <a:pos x="121" y="151"/>
                </a:cxn>
                <a:cxn ang="0">
                  <a:pos x="127" y="111"/>
                </a:cxn>
                <a:cxn ang="0">
                  <a:pos x="167" y="110"/>
                </a:cxn>
                <a:cxn ang="0">
                  <a:pos x="170" y="70"/>
                </a:cxn>
                <a:cxn ang="0">
                  <a:pos x="134" y="68"/>
                </a:cxn>
                <a:cxn ang="0">
                  <a:pos x="122" y="61"/>
                </a:cxn>
                <a:cxn ang="0">
                  <a:pos x="121" y="25"/>
                </a:cxn>
                <a:cxn ang="0">
                  <a:pos x="77" y="0"/>
                </a:cxn>
                <a:cxn ang="0">
                  <a:pos x="131" y="3"/>
                </a:cxn>
                <a:cxn ang="0">
                  <a:pos x="146" y="27"/>
                </a:cxn>
                <a:cxn ang="0">
                  <a:pos x="167" y="43"/>
                </a:cxn>
                <a:cxn ang="0">
                  <a:pos x="191" y="56"/>
                </a:cxn>
                <a:cxn ang="0">
                  <a:pos x="195" y="107"/>
                </a:cxn>
                <a:cxn ang="0">
                  <a:pos x="180" y="130"/>
                </a:cxn>
                <a:cxn ang="0">
                  <a:pos x="146" y="133"/>
                </a:cxn>
                <a:cxn ang="0">
                  <a:pos x="142" y="163"/>
                </a:cxn>
                <a:cxn ang="0">
                  <a:pos x="118" y="176"/>
                </a:cxn>
                <a:cxn ang="0">
                  <a:pos x="62" y="173"/>
                </a:cxn>
                <a:cxn ang="0">
                  <a:pos x="48" y="151"/>
                </a:cxn>
                <a:cxn ang="0">
                  <a:pos x="28" y="133"/>
                </a:cxn>
                <a:cxn ang="0">
                  <a:pos x="3" y="120"/>
                </a:cxn>
                <a:cxn ang="0">
                  <a:pos x="0" y="70"/>
                </a:cxn>
                <a:cxn ang="0">
                  <a:pos x="13" y="46"/>
                </a:cxn>
                <a:cxn ang="0">
                  <a:pos x="48" y="43"/>
                </a:cxn>
                <a:cxn ang="0">
                  <a:pos x="51" y="13"/>
                </a:cxn>
                <a:cxn ang="0">
                  <a:pos x="77" y="0"/>
                </a:cxn>
              </a:cxnLst>
              <a:rect l="0" t="0" r="r" b="b"/>
              <a:pathLst>
                <a:path w="195" h="176">
                  <a:moveTo>
                    <a:pt x="72" y="25"/>
                  </a:moveTo>
                  <a:lnTo>
                    <a:pt x="72" y="56"/>
                  </a:lnTo>
                  <a:lnTo>
                    <a:pt x="71" y="61"/>
                  </a:lnTo>
                  <a:lnTo>
                    <a:pt x="69" y="64"/>
                  </a:lnTo>
                  <a:lnTo>
                    <a:pt x="65" y="67"/>
                  </a:lnTo>
                  <a:lnTo>
                    <a:pt x="60" y="68"/>
                  </a:lnTo>
                  <a:lnTo>
                    <a:pt x="25" y="68"/>
                  </a:lnTo>
                  <a:lnTo>
                    <a:pt x="23" y="70"/>
                  </a:lnTo>
                  <a:lnTo>
                    <a:pt x="23" y="108"/>
                  </a:lnTo>
                  <a:lnTo>
                    <a:pt x="25" y="110"/>
                  </a:lnTo>
                  <a:lnTo>
                    <a:pt x="63" y="110"/>
                  </a:lnTo>
                  <a:lnTo>
                    <a:pt x="68" y="111"/>
                  </a:lnTo>
                  <a:lnTo>
                    <a:pt x="69" y="114"/>
                  </a:lnTo>
                  <a:lnTo>
                    <a:pt x="72" y="117"/>
                  </a:lnTo>
                  <a:lnTo>
                    <a:pt x="72" y="151"/>
                  </a:lnTo>
                  <a:lnTo>
                    <a:pt x="74" y="152"/>
                  </a:lnTo>
                  <a:lnTo>
                    <a:pt x="119" y="152"/>
                  </a:lnTo>
                  <a:lnTo>
                    <a:pt x="121" y="151"/>
                  </a:lnTo>
                  <a:lnTo>
                    <a:pt x="121" y="117"/>
                  </a:lnTo>
                  <a:lnTo>
                    <a:pt x="127" y="111"/>
                  </a:lnTo>
                  <a:lnTo>
                    <a:pt x="130" y="110"/>
                  </a:lnTo>
                  <a:lnTo>
                    <a:pt x="167" y="110"/>
                  </a:lnTo>
                  <a:lnTo>
                    <a:pt x="170" y="107"/>
                  </a:lnTo>
                  <a:lnTo>
                    <a:pt x="170" y="70"/>
                  </a:lnTo>
                  <a:lnTo>
                    <a:pt x="168" y="68"/>
                  </a:lnTo>
                  <a:lnTo>
                    <a:pt x="134" y="68"/>
                  </a:lnTo>
                  <a:lnTo>
                    <a:pt x="128" y="67"/>
                  </a:lnTo>
                  <a:lnTo>
                    <a:pt x="122" y="61"/>
                  </a:lnTo>
                  <a:lnTo>
                    <a:pt x="121" y="56"/>
                  </a:lnTo>
                  <a:lnTo>
                    <a:pt x="121" y="25"/>
                  </a:lnTo>
                  <a:lnTo>
                    <a:pt x="72" y="25"/>
                  </a:lnTo>
                  <a:close/>
                  <a:moveTo>
                    <a:pt x="77" y="0"/>
                  </a:moveTo>
                  <a:lnTo>
                    <a:pt x="118" y="0"/>
                  </a:lnTo>
                  <a:lnTo>
                    <a:pt x="131" y="3"/>
                  </a:lnTo>
                  <a:lnTo>
                    <a:pt x="142" y="13"/>
                  </a:lnTo>
                  <a:lnTo>
                    <a:pt x="146" y="27"/>
                  </a:lnTo>
                  <a:lnTo>
                    <a:pt x="146" y="43"/>
                  </a:lnTo>
                  <a:lnTo>
                    <a:pt x="167" y="43"/>
                  </a:lnTo>
                  <a:lnTo>
                    <a:pt x="180" y="46"/>
                  </a:lnTo>
                  <a:lnTo>
                    <a:pt x="191" y="56"/>
                  </a:lnTo>
                  <a:lnTo>
                    <a:pt x="195" y="70"/>
                  </a:lnTo>
                  <a:lnTo>
                    <a:pt x="195" y="107"/>
                  </a:lnTo>
                  <a:lnTo>
                    <a:pt x="191" y="120"/>
                  </a:lnTo>
                  <a:lnTo>
                    <a:pt x="180" y="130"/>
                  </a:lnTo>
                  <a:lnTo>
                    <a:pt x="167" y="133"/>
                  </a:lnTo>
                  <a:lnTo>
                    <a:pt x="146" y="133"/>
                  </a:lnTo>
                  <a:lnTo>
                    <a:pt x="146" y="151"/>
                  </a:lnTo>
                  <a:lnTo>
                    <a:pt x="142" y="163"/>
                  </a:lnTo>
                  <a:lnTo>
                    <a:pt x="131" y="173"/>
                  </a:lnTo>
                  <a:lnTo>
                    <a:pt x="118" y="176"/>
                  </a:lnTo>
                  <a:lnTo>
                    <a:pt x="77" y="176"/>
                  </a:lnTo>
                  <a:lnTo>
                    <a:pt x="62" y="173"/>
                  </a:lnTo>
                  <a:lnTo>
                    <a:pt x="51" y="163"/>
                  </a:lnTo>
                  <a:lnTo>
                    <a:pt x="48" y="151"/>
                  </a:lnTo>
                  <a:lnTo>
                    <a:pt x="48" y="133"/>
                  </a:lnTo>
                  <a:lnTo>
                    <a:pt x="28" y="133"/>
                  </a:lnTo>
                  <a:lnTo>
                    <a:pt x="13" y="130"/>
                  </a:lnTo>
                  <a:lnTo>
                    <a:pt x="3" y="120"/>
                  </a:lnTo>
                  <a:lnTo>
                    <a:pt x="0" y="107"/>
                  </a:lnTo>
                  <a:lnTo>
                    <a:pt x="0" y="70"/>
                  </a:lnTo>
                  <a:lnTo>
                    <a:pt x="3" y="56"/>
                  </a:lnTo>
                  <a:lnTo>
                    <a:pt x="13" y="46"/>
                  </a:lnTo>
                  <a:lnTo>
                    <a:pt x="28" y="43"/>
                  </a:lnTo>
                  <a:lnTo>
                    <a:pt x="48" y="43"/>
                  </a:lnTo>
                  <a:lnTo>
                    <a:pt x="48" y="27"/>
                  </a:lnTo>
                  <a:lnTo>
                    <a:pt x="51" y="13"/>
                  </a:lnTo>
                  <a:lnTo>
                    <a:pt x="62" y="3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5827713" y="1293813"/>
              <a:ext cx="793750" cy="620713"/>
            </a:xfrm>
            <a:custGeom>
              <a:avLst/>
              <a:gdLst/>
              <a:ahLst/>
              <a:cxnLst>
                <a:cxn ang="0">
                  <a:pos x="92" y="24"/>
                </a:cxn>
                <a:cxn ang="0">
                  <a:pos x="71" y="27"/>
                </a:cxn>
                <a:cxn ang="0">
                  <a:pos x="52" y="36"/>
                </a:cxn>
                <a:cxn ang="0">
                  <a:pos x="37" y="48"/>
                </a:cxn>
                <a:cxn ang="0">
                  <a:pos x="27" y="64"/>
                </a:cxn>
                <a:cxn ang="0">
                  <a:pos x="24" y="83"/>
                </a:cxn>
                <a:cxn ang="0">
                  <a:pos x="24" y="308"/>
                </a:cxn>
                <a:cxn ang="0">
                  <a:pos x="27" y="326"/>
                </a:cxn>
                <a:cxn ang="0">
                  <a:pos x="37" y="342"/>
                </a:cxn>
                <a:cxn ang="0">
                  <a:pos x="52" y="354"/>
                </a:cxn>
                <a:cxn ang="0">
                  <a:pos x="71" y="363"/>
                </a:cxn>
                <a:cxn ang="0">
                  <a:pos x="92" y="366"/>
                </a:cxn>
                <a:cxn ang="0">
                  <a:pos x="409" y="366"/>
                </a:cxn>
                <a:cxn ang="0">
                  <a:pos x="429" y="363"/>
                </a:cxn>
                <a:cxn ang="0">
                  <a:pos x="449" y="354"/>
                </a:cxn>
                <a:cxn ang="0">
                  <a:pos x="462" y="342"/>
                </a:cxn>
                <a:cxn ang="0">
                  <a:pos x="472" y="326"/>
                </a:cxn>
                <a:cxn ang="0">
                  <a:pos x="475" y="308"/>
                </a:cxn>
                <a:cxn ang="0">
                  <a:pos x="475" y="83"/>
                </a:cxn>
                <a:cxn ang="0">
                  <a:pos x="472" y="64"/>
                </a:cxn>
                <a:cxn ang="0">
                  <a:pos x="462" y="48"/>
                </a:cxn>
                <a:cxn ang="0">
                  <a:pos x="449" y="36"/>
                </a:cxn>
                <a:cxn ang="0">
                  <a:pos x="429" y="27"/>
                </a:cxn>
                <a:cxn ang="0">
                  <a:pos x="409" y="24"/>
                </a:cxn>
                <a:cxn ang="0">
                  <a:pos x="92" y="24"/>
                </a:cxn>
                <a:cxn ang="0">
                  <a:pos x="92" y="0"/>
                </a:cxn>
                <a:cxn ang="0">
                  <a:pos x="409" y="0"/>
                </a:cxn>
                <a:cxn ang="0">
                  <a:pos x="432" y="3"/>
                </a:cxn>
                <a:cxn ang="0">
                  <a:pos x="455" y="12"/>
                </a:cxn>
                <a:cxn ang="0">
                  <a:pos x="474" y="24"/>
                </a:cxn>
                <a:cxn ang="0">
                  <a:pos x="487" y="42"/>
                </a:cxn>
                <a:cxn ang="0">
                  <a:pos x="497" y="61"/>
                </a:cxn>
                <a:cxn ang="0">
                  <a:pos x="500" y="83"/>
                </a:cxn>
                <a:cxn ang="0">
                  <a:pos x="500" y="308"/>
                </a:cxn>
                <a:cxn ang="0">
                  <a:pos x="496" y="334"/>
                </a:cxn>
                <a:cxn ang="0">
                  <a:pos x="483" y="357"/>
                </a:cxn>
                <a:cxn ang="0">
                  <a:pos x="463" y="375"/>
                </a:cxn>
                <a:cxn ang="0">
                  <a:pos x="438" y="387"/>
                </a:cxn>
                <a:cxn ang="0">
                  <a:pos x="409" y="391"/>
                </a:cxn>
                <a:cxn ang="0">
                  <a:pos x="92" y="391"/>
                </a:cxn>
                <a:cxn ang="0">
                  <a:pos x="67" y="388"/>
                </a:cxn>
                <a:cxn ang="0">
                  <a:pos x="44" y="379"/>
                </a:cxn>
                <a:cxn ang="0">
                  <a:pos x="27" y="366"/>
                </a:cxn>
                <a:cxn ang="0">
                  <a:pos x="12" y="350"/>
                </a:cxn>
                <a:cxn ang="0">
                  <a:pos x="3" y="331"/>
                </a:cxn>
                <a:cxn ang="0">
                  <a:pos x="0" y="308"/>
                </a:cxn>
                <a:cxn ang="0">
                  <a:pos x="0" y="83"/>
                </a:cxn>
                <a:cxn ang="0">
                  <a:pos x="5" y="57"/>
                </a:cxn>
                <a:cxn ang="0">
                  <a:pos x="18" y="34"/>
                </a:cxn>
                <a:cxn ang="0">
                  <a:pos x="37" y="17"/>
                </a:cxn>
                <a:cxn ang="0">
                  <a:pos x="62" y="5"/>
                </a:cxn>
                <a:cxn ang="0">
                  <a:pos x="92" y="0"/>
                </a:cxn>
              </a:cxnLst>
              <a:rect l="0" t="0" r="r" b="b"/>
              <a:pathLst>
                <a:path w="500" h="391">
                  <a:moveTo>
                    <a:pt x="92" y="24"/>
                  </a:moveTo>
                  <a:lnTo>
                    <a:pt x="71" y="27"/>
                  </a:lnTo>
                  <a:lnTo>
                    <a:pt x="52" y="36"/>
                  </a:lnTo>
                  <a:lnTo>
                    <a:pt x="37" y="48"/>
                  </a:lnTo>
                  <a:lnTo>
                    <a:pt x="27" y="64"/>
                  </a:lnTo>
                  <a:lnTo>
                    <a:pt x="24" y="83"/>
                  </a:lnTo>
                  <a:lnTo>
                    <a:pt x="24" y="308"/>
                  </a:lnTo>
                  <a:lnTo>
                    <a:pt x="27" y="326"/>
                  </a:lnTo>
                  <a:lnTo>
                    <a:pt x="37" y="342"/>
                  </a:lnTo>
                  <a:lnTo>
                    <a:pt x="52" y="354"/>
                  </a:lnTo>
                  <a:lnTo>
                    <a:pt x="71" y="363"/>
                  </a:lnTo>
                  <a:lnTo>
                    <a:pt x="92" y="366"/>
                  </a:lnTo>
                  <a:lnTo>
                    <a:pt x="409" y="366"/>
                  </a:lnTo>
                  <a:lnTo>
                    <a:pt x="429" y="363"/>
                  </a:lnTo>
                  <a:lnTo>
                    <a:pt x="449" y="354"/>
                  </a:lnTo>
                  <a:lnTo>
                    <a:pt x="462" y="342"/>
                  </a:lnTo>
                  <a:lnTo>
                    <a:pt x="472" y="326"/>
                  </a:lnTo>
                  <a:lnTo>
                    <a:pt x="475" y="308"/>
                  </a:lnTo>
                  <a:lnTo>
                    <a:pt x="475" y="83"/>
                  </a:lnTo>
                  <a:lnTo>
                    <a:pt x="472" y="64"/>
                  </a:lnTo>
                  <a:lnTo>
                    <a:pt x="462" y="48"/>
                  </a:lnTo>
                  <a:lnTo>
                    <a:pt x="449" y="36"/>
                  </a:lnTo>
                  <a:lnTo>
                    <a:pt x="429" y="27"/>
                  </a:lnTo>
                  <a:lnTo>
                    <a:pt x="409" y="24"/>
                  </a:lnTo>
                  <a:lnTo>
                    <a:pt x="92" y="24"/>
                  </a:lnTo>
                  <a:close/>
                  <a:moveTo>
                    <a:pt x="92" y="0"/>
                  </a:moveTo>
                  <a:lnTo>
                    <a:pt x="409" y="0"/>
                  </a:lnTo>
                  <a:lnTo>
                    <a:pt x="432" y="3"/>
                  </a:lnTo>
                  <a:lnTo>
                    <a:pt x="455" y="12"/>
                  </a:lnTo>
                  <a:lnTo>
                    <a:pt x="474" y="24"/>
                  </a:lnTo>
                  <a:lnTo>
                    <a:pt x="487" y="42"/>
                  </a:lnTo>
                  <a:lnTo>
                    <a:pt x="497" y="61"/>
                  </a:lnTo>
                  <a:lnTo>
                    <a:pt x="500" y="83"/>
                  </a:lnTo>
                  <a:lnTo>
                    <a:pt x="500" y="308"/>
                  </a:lnTo>
                  <a:lnTo>
                    <a:pt x="496" y="334"/>
                  </a:lnTo>
                  <a:lnTo>
                    <a:pt x="483" y="357"/>
                  </a:lnTo>
                  <a:lnTo>
                    <a:pt x="463" y="375"/>
                  </a:lnTo>
                  <a:lnTo>
                    <a:pt x="438" y="387"/>
                  </a:lnTo>
                  <a:lnTo>
                    <a:pt x="409" y="391"/>
                  </a:lnTo>
                  <a:lnTo>
                    <a:pt x="92" y="391"/>
                  </a:lnTo>
                  <a:lnTo>
                    <a:pt x="67" y="388"/>
                  </a:lnTo>
                  <a:lnTo>
                    <a:pt x="44" y="379"/>
                  </a:lnTo>
                  <a:lnTo>
                    <a:pt x="27" y="366"/>
                  </a:lnTo>
                  <a:lnTo>
                    <a:pt x="12" y="350"/>
                  </a:lnTo>
                  <a:lnTo>
                    <a:pt x="3" y="331"/>
                  </a:lnTo>
                  <a:lnTo>
                    <a:pt x="0" y="308"/>
                  </a:lnTo>
                  <a:lnTo>
                    <a:pt x="0" y="83"/>
                  </a:lnTo>
                  <a:lnTo>
                    <a:pt x="5" y="57"/>
                  </a:lnTo>
                  <a:lnTo>
                    <a:pt x="18" y="34"/>
                  </a:lnTo>
                  <a:lnTo>
                    <a:pt x="37" y="17"/>
                  </a:lnTo>
                  <a:lnTo>
                    <a:pt x="62" y="5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6072188" y="1200150"/>
              <a:ext cx="303212" cy="12700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64" y="0"/>
                </a:cxn>
                <a:cxn ang="0">
                  <a:pos x="175" y="3"/>
                </a:cxn>
                <a:cxn ang="0">
                  <a:pos x="184" y="9"/>
                </a:cxn>
                <a:cxn ang="0">
                  <a:pos x="190" y="19"/>
                </a:cxn>
                <a:cxn ang="0">
                  <a:pos x="191" y="33"/>
                </a:cxn>
                <a:cxn ang="0">
                  <a:pos x="191" y="67"/>
                </a:cxn>
                <a:cxn ang="0">
                  <a:pos x="190" y="73"/>
                </a:cxn>
                <a:cxn ang="0">
                  <a:pos x="188" y="76"/>
                </a:cxn>
                <a:cxn ang="0">
                  <a:pos x="184" y="79"/>
                </a:cxn>
                <a:cxn ang="0">
                  <a:pos x="179" y="80"/>
                </a:cxn>
                <a:cxn ang="0">
                  <a:pos x="175" y="80"/>
                </a:cxn>
                <a:cxn ang="0">
                  <a:pos x="169" y="74"/>
                </a:cxn>
                <a:cxn ang="0">
                  <a:pos x="167" y="71"/>
                </a:cxn>
                <a:cxn ang="0">
                  <a:pos x="167" y="30"/>
                </a:cxn>
                <a:cxn ang="0">
                  <a:pos x="166" y="27"/>
                </a:cxn>
                <a:cxn ang="0">
                  <a:pos x="164" y="25"/>
                </a:cxn>
                <a:cxn ang="0">
                  <a:pos x="28" y="25"/>
                </a:cxn>
                <a:cxn ang="0">
                  <a:pos x="25" y="28"/>
                </a:cxn>
                <a:cxn ang="0">
                  <a:pos x="25" y="71"/>
                </a:cxn>
                <a:cxn ang="0">
                  <a:pos x="22" y="74"/>
                </a:cxn>
                <a:cxn ang="0">
                  <a:pos x="21" y="77"/>
                </a:cxn>
                <a:cxn ang="0">
                  <a:pos x="16" y="79"/>
                </a:cxn>
                <a:cxn ang="0">
                  <a:pos x="9" y="79"/>
                </a:cxn>
                <a:cxn ang="0">
                  <a:pos x="6" y="77"/>
                </a:cxn>
                <a:cxn ang="0">
                  <a:pos x="0" y="71"/>
                </a:cxn>
                <a:cxn ang="0">
                  <a:pos x="0" y="33"/>
                </a:cxn>
                <a:cxn ang="0">
                  <a:pos x="4" y="16"/>
                </a:cxn>
                <a:cxn ang="0">
                  <a:pos x="13" y="5"/>
                </a:cxn>
                <a:cxn ang="0">
                  <a:pos x="27" y="0"/>
                </a:cxn>
              </a:cxnLst>
              <a:rect l="0" t="0" r="r" b="b"/>
              <a:pathLst>
                <a:path w="191" h="80">
                  <a:moveTo>
                    <a:pt x="27" y="0"/>
                  </a:moveTo>
                  <a:lnTo>
                    <a:pt x="164" y="0"/>
                  </a:lnTo>
                  <a:lnTo>
                    <a:pt x="175" y="3"/>
                  </a:lnTo>
                  <a:lnTo>
                    <a:pt x="184" y="9"/>
                  </a:lnTo>
                  <a:lnTo>
                    <a:pt x="190" y="19"/>
                  </a:lnTo>
                  <a:lnTo>
                    <a:pt x="191" y="33"/>
                  </a:lnTo>
                  <a:lnTo>
                    <a:pt x="191" y="67"/>
                  </a:lnTo>
                  <a:lnTo>
                    <a:pt x="190" y="73"/>
                  </a:lnTo>
                  <a:lnTo>
                    <a:pt x="188" y="76"/>
                  </a:lnTo>
                  <a:lnTo>
                    <a:pt x="184" y="79"/>
                  </a:lnTo>
                  <a:lnTo>
                    <a:pt x="179" y="80"/>
                  </a:lnTo>
                  <a:lnTo>
                    <a:pt x="175" y="80"/>
                  </a:lnTo>
                  <a:lnTo>
                    <a:pt x="169" y="74"/>
                  </a:lnTo>
                  <a:lnTo>
                    <a:pt x="167" y="71"/>
                  </a:lnTo>
                  <a:lnTo>
                    <a:pt x="167" y="30"/>
                  </a:lnTo>
                  <a:lnTo>
                    <a:pt x="166" y="27"/>
                  </a:lnTo>
                  <a:lnTo>
                    <a:pt x="164" y="25"/>
                  </a:lnTo>
                  <a:lnTo>
                    <a:pt x="28" y="25"/>
                  </a:lnTo>
                  <a:lnTo>
                    <a:pt x="25" y="28"/>
                  </a:lnTo>
                  <a:lnTo>
                    <a:pt x="25" y="71"/>
                  </a:lnTo>
                  <a:lnTo>
                    <a:pt x="22" y="74"/>
                  </a:lnTo>
                  <a:lnTo>
                    <a:pt x="21" y="77"/>
                  </a:lnTo>
                  <a:lnTo>
                    <a:pt x="16" y="79"/>
                  </a:lnTo>
                  <a:lnTo>
                    <a:pt x="9" y="79"/>
                  </a:lnTo>
                  <a:lnTo>
                    <a:pt x="6" y="77"/>
                  </a:lnTo>
                  <a:lnTo>
                    <a:pt x="0" y="71"/>
                  </a:lnTo>
                  <a:lnTo>
                    <a:pt x="0" y="33"/>
                  </a:lnTo>
                  <a:lnTo>
                    <a:pt x="4" y="16"/>
                  </a:lnTo>
                  <a:lnTo>
                    <a:pt x="13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5980113" y="1117600"/>
              <a:ext cx="487362" cy="212725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222" y="0"/>
                </a:cxn>
                <a:cxn ang="0">
                  <a:pos x="249" y="5"/>
                </a:cxn>
                <a:cxn ang="0">
                  <a:pos x="271" y="17"/>
                </a:cxn>
                <a:cxn ang="0">
                  <a:pos x="290" y="36"/>
                </a:cxn>
                <a:cxn ang="0">
                  <a:pos x="302" y="58"/>
                </a:cxn>
                <a:cxn ang="0">
                  <a:pos x="307" y="85"/>
                </a:cxn>
                <a:cxn ang="0">
                  <a:pos x="307" y="120"/>
                </a:cxn>
                <a:cxn ang="0">
                  <a:pos x="305" y="126"/>
                </a:cxn>
                <a:cxn ang="0">
                  <a:pos x="304" y="129"/>
                </a:cxn>
                <a:cxn ang="0">
                  <a:pos x="299" y="132"/>
                </a:cxn>
                <a:cxn ang="0">
                  <a:pos x="295" y="134"/>
                </a:cxn>
                <a:cxn ang="0">
                  <a:pos x="289" y="132"/>
                </a:cxn>
                <a:cxn ang="0">
                  <a:pos x="283" y="126"/>
                </a:cxn>
                <a:cxn ang="0">
                  <a:pos x="282" y="120"/>
                </a:cxn>
                <a:cxn ang="0">
                  <a:pos x="282" y="86"/>
                </a:cxn>
                <a:cxn ang="0">
                  <a:pos x="279" y="67"/>
                </a:cxn>
                <a:cxn ang="0">
                  <a:pos x="270" y="51"/>
                </a:cxn>
                <a:cxn ang="0">
                  <a:pos x="258" y="37"/>
                </a:cxn>
                <a:cxn ang="0">
                  <a:pos x="242" y="28"/>
                </a:cxn>
                <a:cxn ang="0">
                  <a:pos x="222" y="25"/>
                </a:cxn>
                <a:cxn ang="0">
                  <a:pos x="85" y="25"/>
                </a:cxn>
                <a:cxn ang="0">
                  <a:pos x="65" y="28"/>
                </a:cxn>
                <a:cxn ang="0">
                  <a:pos x="49" y="37"/>
                </a:cxn>
                <a:cxn ang="0">
                  <a:pos x="37" y="49"/>
                </a:cxn>
                <a:cxn ang="0">
                  <a:pos x="28" y="65"/>
                </a:cxn>
                <a:cxn ang="0">
                  <a:pos x="25" y="85"/>
                </a:cxn>
                <a:cxn ang="0">
                  <a:pos x="25" y="119"/>
                </a:cxn>
                <a:cxn ang="0">
                  <a:pos x="24" y="125"/>
                </a:cxn>
                <a:cxn ang="0">
                  <a:pos x="23" y="128"/>
                </a:cxn>
                <a:cxn ang="0">
                  <a:pos x="18" y="131"/>
                </a:cxn>
                <a:cxn ang="0">
                  <a:pos x="14" y="132"/>
                </a:cxn>
                <a:cxn ang="0">
                  <a:pos x="8" y="131"/>
                </a:cxn>
                <a:cxn ang="0">
                  <a:pos x="2" y="125"/>
                </a:cxn>
                <a:cxn ang="0">
                  <a:pos x="0" y="119"/>
                </a:cxn>
                <a:cxn ang="0">
                  <a:pos x="0" y="85"/>
                </a:cxn>
                <a:cxn ang="0">
                  <a:pos x="5" y="58"/>
                </a:cxn>
                <a:cxn ang="0">
                  <a:pos x="17" y="36"/>
                </a:cxn>
                <a:cxn ang="0">
                  <a:pos x="36" y="17"/>
                </a:cxn>
                <a:cxn ang="0">
                  <a:pos x="58" y="5"/>
                </a:cxn>
                <a:cxn ang="0">
                  <a:pos x="85" y="0"/>
                </a:cxn>
              </a:cxnLst>
              <a:rect l="0" t="0" r="r" b="b"/>
              <a:pathLst>
                <a:path w="307" h="134">
                  <a:moveTo>
                    <a:pt x="85" y="0"/>
                  </a:moveTo>
                  <a:lnTo>
                    <a:pt x="222" y="0"/>
                  </a:lnTo>
                  <a:lnTo>
                    <a:pt x="249" y="5"/>
                  </a:lnTo>
                  <a:lnTo>
                    <a:pt x="271" y="17"/>
                  </a:lnTo>
                  <a:lnTo>
                    <a:pt x="290" y="36"/>
                  </a:lnTo>
                  <a:lnTo>
                    <a:pt x="302" y="58"/>
                  </a:lnTo>
                  <a:lnTo>
                    <a:pt x="307" y="85"/>
                  </a:lnTo>
                  <a:lnTo>
                    <a:pt x="307" y="120"/>
                  </a:lnTo>
                  <a:lnTo>
                    <a:pt x="305" y="126"/>
                  </a:lnTo>
                  <a:lnTo>
                    <a:pt x="304" y="129"/>
                  </a:lnTo>
                  <a:lnTo>
                    <a:pt x="299" y="132"/>
                  </a:lnTo>
                  <a:lnTo>
                    <a:pt x="295" y="134"/>
                  </a:lnTo>
                  <a:lnTo>
                    <a:pt x="289" y="132"/>
                  </a:lnTo>
                  <a:lnTo>
                    <a:pt x="283" y="126"/>
                  </a:lnTo>
                  <a:lnTo>
                    <a:pt x="282" y="120"/>
                  </a:lnTo>
                  <a:lnTo>
                    <a:pt x="282" y="86"/>
                  </a:lnTo>
                  <a:lnTo>
                    <a:pt x="279" y="67"/>
                  </a:lnTo>
                  <a:lnTo>
                    <a:pt x="270" y="51"/>
                  </a:lnTo>
                  <a:lnTo>
                    <a:pt x="258" y="37"/>
                  </a:lnTo>
                  <a:lnTo>
                    <a:pt x="242" y="28"/>
                  </a:lnTo>
                  <a:lnTo>
                    <a:pt x="222" y="25"/>
                  </a:lnTo>
                  <a:lnTo>
                    <a:pt x="85" y="25"/>
                  </a:lnTo>
                  <a:lnTo>
                    <a:pt x="65" y="28"/>
                  </a:lnTo>
                  <a:lnTo>
                    <a:pt x="49" y="37"/>
                  </a:lnTo>
                  <a:lnTo>
                    <a:pt x="37" y="49"/>
                  </a:lnTo>
                  <a:lnTo>
                    <a:pt x="28" y="65"/>
                  </a:lnTo>
                  <a:lnTo>
                    <a:pt x="25" y="85"/>
                  </a:lnTo>
                  <a:lnTo>
                    <a:pt x="25" y="119"/>
                  </a:lnTo>
                  <a:lnTo>
                    <a:pt x="24" y="125"/>
                  </a:lnTo>
                  <a:lnTo>
                    <a:pt x="23" y="128"/>
                  </a:lnTo>
                  <a:lnTo>
                    <a:pt x="18" y="131"/>
                  </a:lnTo>
                  <a:lnTo>
                    <a:pt x="14" y="132"/>
                  </a:lnTo>
                  <a:lnTo>
                    <a:pt x="8" y="131"/>
                  </a:lnTo>
                  <a:lnTo>
                    <a:pt x="2" y="125"/>
                  </a:lnTo>
                  <a:lnTo>
                    <a:pt x="0" y="119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7" y="36"/>
                  </a:lnTo>
                  <a:lnTo>
                    <a:pt x="36" y="17"/>
                  </a:lnTo>
                  <a:lnTo>
                    <a:pt x="58" y="5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Freeform 33"/>
          <p:cNvSpPr>
            <a:spLocks noEditPoints="1"/>
          </p:cNvSpPr>
          <p:nvPr/>
        </p:nvSpPr>
        <p:spPr bwMode="auto">
          <a:xfrm>
            <a:off x="7542213" y="1952625"/>
            <a:ext cx="334511" cy="407988"/>
          </a:xfrm>
          <a:custGeom>
            <a:avLst/>
            <a:gdLst/>
            <a:ahLst/>
            <a:cxnLst>
              <a:cxn ang="0">
                <a:pos x="346" y="0"/>
              </a:cxn>
              <a:cxn ang="0">
                <a:pos x="346" y="290"/>
              </a:cxn>
              <a:cxn ang="0">
                <a:pos x="173" y="422"/>
              </a:cxn>
              <a:cxn ang="0">
                <a:pos x="0" y="290"/>
              </a:cxn>
              <a:cxn ang="0">
                <a:pos x="0" y="0"/>
              </a:cxn>
              <a:cxn ang="0">
                <a:pos x="346" y="0"/>
              </a:cxn>
              <a:cxn ang="0">
                <a:pos x="182" y="325"/>
              </a:cxn>
              <a:cxn ang="0">
                <a:pos x="321" y="225"/>
              </a:cxn>
              <a:cxn ang="0">
                <a:pos x="321" y="193"/>
              </a:cxn>
              <a:cxn ang="0">
                <a:pos x="182" y="291"/>
              </a:cxn>
              <a:cxn ang="0">
                <a:pos x="182" y="325"/>
              </a:cxn>
              <a:cxn ang="0">
                <a:pos x="321" y="245"/>
              </a:cxn>
              <a:cxn ang="0">
                <a:pos x="182" y="344"/>
              </a:cxn>
              <a:cxn ang="0">
                <a:pos x="182" y="383"/>
              </a:cxn>
              <a:cxn ang="0">
                <a:pos x="321" y="278"/>
              </a:cxn>
              <a:cxn ang="0">
                <a:pos x="321" y="245"/>
              </a:cxn>
              <a:cxn ang="0">
                <a:pos x="182" y="61"/>
              </a:cxn>
              <a:cxn ang="0">
                <a:pos x="233" y="25"/>
              </a:cxn>
              <a:cxn ang="0">
                <a:pos x="182" y="25"/>
              </a:cxn>
              <a:cxn ang="0">
                <a:pos x="182" y="61"/>
              </a:cxn>
              <a:cxn ang="0">
                <a:pos x="260" y="25"/>
              </a:cxn>
              <a:cxn ang="0">
                <a:pos x="182" y="81"/>
              </a:cxn>
              <a:cxn ang="0">
                <a:pos x="182" y="115"/>
              </a:cxn>
              <a:cxn ang="0">
                <a:pos x="307" y="25"/>
              </a:cxn>
              <a:cxn ang="0">
                <a:pos x="260" y="25"/>
              </a:cxn>
              <a:cxn ang="0">
                <a:pos x="321" y="35"/>
              </a:cxn>
              <a:cxn ang="0">
                <a:pos x="182" y="134"/>
              </a:cxn>
              <a:cxn ang="0">
                <a:pos x="182" y="168"/>
              </a:cxn>
              <a:cxn ang="0">
                <a:pos x="321" y="68"/>
              </a:cxn>
              <a:cxn ang="0">
                <a:pos x="321" y="35"/>
              </a:cxn>
              <a:cxn ang="0">
                <a:pos x="321" y="88"/>
              </a:cxn>
              <a:cxn ang="0">
                <a:pos x="182" y="186"/>
              </a:cxn>
              <a:cxn ang="0">
                <a:pos x="182" y="220"/>
              </a:cxn>
              <a:cxn ang="0">
                <a:pos x="321" y="120"/>
              </a:cxn>
              <a:cxn ang="0">
                <a:pos x="321" y="88"/>
              </a:cxn>
              <a:cxn ang="0">
                <a:pos x="321" y="140"/>
              </a:cxn>
              <a:cxn ang="0">
                <a:pos x="182" y="239"/>
              </a:cxn>
              <a:cxn ang="0">
                <a:pos x="182" y="273"/>
              </a:cxn>
              <a:cxn ang="0">
                <a:pos x="321" y="173"/>
              </a:cxn>
              <a:cxn ang="0">
                <a:pos x="321" y="140"/>
              </a:cxn>
              <a:cxn ang="0">
                <a:pos x="165" y="383"/>
              </a:cxn>
              <a:cxn ang="0">
                <a:pos x="165" y="25"/>
              </a:cxn>
              <a:cxn ang="0">
                <a:pos x="27" y="25"/>
              </a:cxn>
              <a:cxn ang="0">
                <a:pos x="27" y="278"/>
              </a:cxn>
              <a:cxn ang="0">
                <a:pos x="165" y="383"/>
              </a:cxn>
            </a:cxnLst>
            <a:rect l="0" t="0" r="r" b="b"/>
            <a:pathLst>
              <a:path w="346" h="422">
                <a:moveTo>
                  <a:pt x="346" y="0"/>
                </a:moveTo>
                <a:lnTo>
                  <a:pt x="346" y="290"/>
                </a:lnTo>
                <a:lnTo>
                  <a:pt x="173" y="422"/>
                </a:lnTo>
                <a:lnTo>
                  <a:pt x="0" y="290"/>
                </a:lnTo>
                <a:lnTo>
                  <a:pt x="0" y="0"/>
                </a:lnTo>
                <a:lnTo>
                  <a:pt x="346" y="0"/>
                </a:lnTo>
                <a:close/>
                <a:moveTo>
                  <a:pt x="182" y="325"/>
                </a:moveTo>
                <a:lnTo>
                  <a:pt x="321" y="225"/>
                </a:lnTo>
                <a:lnTo>
                  <a:pt x="321" y="193"/>
                </a:lnTo>
                <a:lnTo>
                  <a:pt x="182" y="291"/>
                </a:lnTo>
                <a:lnTo>
                  <a:pt x="182" y="325"/>
                </a:lnTo>
                <a:close/>
                <a:moveTo>
                  <a:pt x="321" y="245"/>
                </a:moveTo>
                <a:lnTo>
                  <a:pt x="182" y="344"/>
                </a:lnTo>
                <a:lnTo>
                  <a:pt x="182" y="383"/>
                </a:lnTo>
                <a:lnTo>
                  <a:pt x="321" y="278"/>
                </a:lnTo>
                <a:lnTo>
                  <a:pt x="321" y="245"/>
                </a:lnTo>
                <a:close/>
                <a:moveTo>
                  <a:pt x="182" y="61"/>
                </a:moveTo>
                <a:lnTo>
                  <a:pt x="233" y="25"/>
                </a:lnTo>
                <a:lnTo>
                  <a:pt x="182" y="25"/>
                </a:lnTo>
                <a:lnTo>
                  <a:pt x="182" y="61"/>
                </a:lnTo>
                <a:close/>
                <a:moveTo>
                  <a:pt x="260" y="25"/>
                </a:moveTo>
                <a:lnTo>
                  <a:pt x="182" y="81"/>
                </a:lnTo>
                <a:lnTo>
                  <a:pt x="182" y="115"/>
                </a:lnTo>
                <a:lnTo>
                  <a:pt x="307" y="25"/>
                </a:lnTo>
                <a:lnTo>
                  <a:pt x="260" y="25"/>
                </a:lnTo>
                <a:close/>
                <a:moveTo>
                  <a:pt x="321" y="35"/>
                </a:moveTo>
                <a:lnTo>
                  <a:pt x="182" y="134"/>
                </a:lnTo>
                <a:lnTo>
                  <a:pt x="182" y="168"/>
                </a:lnTo>
                <a:lnTo>
                  <a:pt x="321" y="68"/>
                </a:lnTo>
                <a:lnTo>
                  <a:pt x="321" y="35"/>
                </a:lnTo>
                <a:close/>
                <a:moveTo>
                  <a:pt x="321" y="88"/>
                </a:moveTo>
                <a:lnTo>
                  <a:pt x="182" y="186"/>
                </a:lnTo>
                <a:lnTo>
                  <a:pt x="182" y="220"/>
                </a:lnTo>
                <a:lnTo>
                  <a:pt x="321" y="120"/>
                </a:lnTo>
                <a:lnTo>
                  <a:pt x="321" y="88"/>
                </a:lnTo>
                <a:close/>
                <a:moveTo>
                  <a:pt x="321" y="140"/>
                </a:moveTo>
                <a:lnTo>
                  <a:pt x="182" y="239"/>
                </a:lnTo>
                <a:lnTo>
                  <a:pt x="182" y="273"/>
                </a:lnTo>
                <a:lnTo>
                  <a:pt x="321" y="173"/>
                </a:lnTo>
                <a:lnTo>
                  <a:pt x="321" y="140"/>
                </a:lnTo>
                <a:close/>
                <a:moveTo>
                  <a:pt x="165" y="383"/>
                </a:moveTo>
                <a:lnTo>
                  <a:pt x="165" y="25"/>
                </a:lnTo>
                <a:lnTo>
                  <a:pt x="27" y="25"/>
                </a:lnTo>
                <a:lnTo>
                  <a:pt x="27" y="278"/>
                </a:lnTo>
                <a:lnTo>
                  <a:pt x="165" y="383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Freeform 32"/>
          <p:cNvSpPr>
            <a:spLocks noEditPoints="1"/>
          </p:cNvSpPr>
          <p:nvPr/>
        </p:nvSpPr>
        <p:spPr bwMode="auto">
          <a:xfrm>
            <a:off x="7446963" y="3408603"/>
            <a:ext cx="506411" cy="552210"/>
          </a:xfrm>
          <a:custGeom>
            <a:avLst/>
            <a:gdLst/>
            <a:ahLst/>
            <a:cxnLst>
              <a:cxn ang="0">
                <a:pos x="193" y="0"/>
              </a:cxn>
              <a:cxn ang="0">
                <a:pos x="387" y="35"/>
              </a:cxn>
              <a:cxn ang="0">
                <a:pos x="387" y="153"/>
              </a:cxn>
              <a:cxn ang="0">
                <a:pos x="384" y="196"/>
              </a:cxn>
              <a:cxn ang="0">
                <a:pos x="379" y="234"/>
              </a:cxn>
              <a:cxn ang="0">
                <a:pos x="371" y="268"/>
              </a:cxn>
              <a:cxn ang="0">
                <a:pos x="358" y="298"/>
              </a:cxn>
              <a:cxn ang="0">
                <a:pos x="344" y="324"/>
              </a:cxn>
              <a:cxn ang="0">
                <a:pos x="327" y="346"/>
              </a:cxn>
              <a:cxn ang="0">
                <a:pos x="304" y="368"/>
              </a:cxn>
              <a:cxn ang="0">
                <a:pos x="279" y="387"/>
              </a:cxn>
              <a:cxn ang="0">
                <a:pos x="253" y="400"/>
              </a:cxn>
              <a:cxn ang="0">
                <a:pos x="224" y="413"/>
              </a:cxn>
              <a:cxn ang="0">
                <a:pos x="193" y="422"/>
              </a:cxn>
              <a:cxn ang="0">
                <a:pos x="163" y="413"/>
              </a:cxn>
              <a:cxn ang="0">
                <a:pos x="134" y="400"/>
              </a:cxn>
              <a:cxn ang="0">
                <a:pos x="108" y="387"/>
              </a:cxn>
              <a:cxn ang="0">
                <a:pos x="83" y="368"/>
              </a:cxn>
              <a:cxn ang="0">
                <a:pos x="60" y="346"/>
              </a:cxn>
              <a:cxn ang="0">
                <a:pos x="43" y="324"/>
              </a:cxn>
              <a:cxn ang="0">
                <a:pos x="29" y="298"/>
              </a:cxn>
              <a:cxn ang="0">
                <a:pos x="17" y="268"/>
              </a:cxn>
              <a:cxn ang="0">
                <a:pos x="8" y="234"/>
              </a:cxn>
              <a:cxn ang="0">
                <a:pos x="3" y="196"/>
              </a:cxn>
              <a:cxn ang="0">
                <a:pos x="0" y="153"/>
              </a:cxn>
              <a:cxn ang="0">
                <a:pos x="0" y="35"/>
              </a:cxn>
              <a:cxn ang="0">
                <a:pos x="193" y="0"/>
              </a:cxn>
              <a:cxn ang="0">
                <a:pos x="193" y="25"/>
              </a:cxn>
              <a:cxn ang="0">
                <a:pos x="25" y="56"/>
              </a:cxn>
              <a:cxn ang="0">
                <a:pos x="25" y="153"/>
              </a:cxn>
              <a:cxn ang="0">
                <a:pos x="27" y="193"/>
              </a:cxn>
              <a:cxn ang="0">
                <a:pos x="32" y="228"/>
              </a:cxn>
              <a:cxn ang="0">
                <a:pos x="40" y="259"/>
              </a:cxn>
              <a:cxn ang="0">
                <a:pos x="50" y="286"/>
              </a:cxn>
              <a:cxn ang="0">
                <a:pos x="64" y="309"/>
              </a:cxn>
              <a:cxn ang="0">
                <a:pos x="79" y="329"/>
              </a:cxn>
              <a:cxn ang="0">
                <a:pos x="99" y="349"/>
              </a:cxn>
              <a:cxn ang="0">
                <a:pos x="120" y="365"/>
              </a:cxn>
              <a:cxn ang="0">
                <a:pos x="144" y="378"/>
              </a:cxn>
              <a:cxn ang="0">
                <a:pos x="168" y="388"/>
              </a:cxn>
              <a:cxn ang="0">
                <a:pos x="193" y="395"/>
              </a:cxn>
              <a:cxn ang="0">
                <a:pos x="218" y="388"/>
              </a:cxn>
              <a:cxn ang="0">
                <a:pos x="243" y="378"/>
              </a:cxn>
              <a:cxn ang="0">
                <a:pos x="267" y="365"/>
              </a:cxn>
              <a:cxn ang="0">
                <a:pos x="288" y="349"/>
              </a:cxn>
              <a:cxn ang="0">
                <a:pos x="308" y="329"/>
              </a:cxn>
              <a:cxn ang="0">
                <a:pos x="323" y="309"/>
              </a:cxn>
              <a:cxn ang="0">
                <a:pos x="337" y="286"/>
              </a:cxn>
              <a:cxn ang="0">
                <a:pos x="347" y="259"/>
              </a:cxn>
              <a:cxn ang="0">
                <a:pos x="356" y="228"/>
              </a:cxn>
              <a:cxn ang="0">
                <a:pos x="361" y="193"/>
              </a:cxn>
              <a:cxn ang="0">
                <a:pos x="362" y="153"/>
              </a:cxn>
              <a:cxn ang="0">
                <a:pos x="362" y="56"/>
              </a:cxn>
              <a:cxn ang="0">
                <a:pos x="193" y="25"/>
              </a:cxn>
            </a:cxnLst>
            <a:rect l="0" t="0" r="r" b="b"/>
            <a:pathLst>
              <a:path w="387" h="422">
                <a:moveTo>
                  <a:pt x="193" y="0"/>
                </a:moveTo>
                <a:lnTo>
                  <a:pt x="387" y="35"/>
                </a:lnTo>
                <a:lnTo>
                  <a:pt x="387" y="153"/>
                </a:lnTo>
                <a:lnTo>
                  <a:pt x="384" y="196"/>
                </a:lnTo>
                <a:lnTo>
                  <a:pt x="379" y="234"/>
                </a:lnTo>
                <a:lnTo>
                  <a:pt x="371" y="268"/>
                </a:lnTo>
                <a:lnTo>
                  <a:pt x="358" y="298"/>
                </a:lnTo>
                <a:lnTo>
                  <a:pt x="344" y="324"/>
                </a:lnTo>
                <a:lnTo>
                  <a:pt x="327" y="346"/>
                </a:lnTo>
                <a:lnTo>
                  <a:pt x="304" y="368"/>
                </a:lnTo>
                <a:lnTo>
                  <a:pt x="279" y="387"/>
                </a:lnTo>
                <a:lnTo>
                  <a:pt x="253" y="400"/>
                </a:lnTo>
                <a:lnTo>
                  <a:pt x="224" y="413"/>
                </a:lnTo>
                <a:lnTo>
                  <a:pt x="193" y="422"/>
                </a:lnTo>
                <a:lnTo>
                  <a:pt x="163" y="413"/>
                </a:lnTo>
                <a:lnTo>
                  <a:pt x="134" y="400"/>
                </a:lnTo>
                <a:lnTo>
                  <a:pt x="108" y="387"/>
                </a:lnTo>
                <a:lnTo>
                  <a:pt x="83" y="368"/>
                </a:lnTo>
                <a:lnTo>
                  <a:pt x="60" y="346"/>
                </a:lnTo>
                <a:lnTo>
                  <a:pt x="43" y="324"/>
                </a:lnTo>
                <a:lnTo>
                  <a:pt x="29" y="298"/>
                </a:lnTo>
                <a:lnTo>
                  <a:pt x="17" y="268"/>
                </a:lnTo>
                <a:lnTo>
                  <a:pt x="8" y="234"/>
                </a:lnTo>
                <a:lnTo>
                  <a:pt x="3" y="196"/>
                </a:lnTo>
                <a:lnTo>
                  <a:pt x="0" y="153"/>
                </a:lnTo>
                <a:lnTo>
                  <a:pt x="0" y="35"/>
                </a:lnTo>
                <a:lnTo>
                  <a:pt x="193" y="0"/>
                </a:lnTo>
                <a:close/>
                <a:moveTo>
                  <a:pt x="193" y="25"/>
                </a:moveTo>
                <a:lnTo>
                  <a:pt x="25" y="56"/>
                </a:lnTo>
                <a:lnTo>
                  <a:pt x="25" y="153"/>
                </a:lnTo>
                <a:lnTo>
                  <a:pt x="27" y="193"/>
                </a:lnTo>
                <a:lnTo>
                  <a:pt x="32" y="228"/>
                </a:lnTo>
                <a:lnTo>
                  <a:pt x="40" y="259"/>
                </a:lnTo>
                <a:lnTo>
                  <a:pt x="50" y="286"/>
                </a:lnTo>
                <a:lnTo>
                  <a:pt x="64" y="309"/>
                </a:lnTo>
                <a:lnTo>
                  <a:pt x="79" y="329"/>
                </a:lnTo>
                <a:lnTo>
                  <a:pt x="99" y="349"/>
                </a:lnTo>
                <a:lnTo>
                  <a:pt x="120" y="365"/>
                </a:lnTo>
                <a:lnTo>
                  <a:pt x="144" y="378"/>
                </a:lnTo>
                <a:lnTo>
                  <a:pt x="168" y="388"/>
                </a:lnTo>
                <a:lnTo>
                  <a:pt x="193" y="395"/>
                </a:lnTo>
                <a:lnTo>
                  <a:pt x="218" y="388"/>
                </a:lnTo>
                <a:lnTo>
                  <a:pt x="243" y="378"/>
                </a:lnTo>
                <a:lnTo>
                  <a:pt x="267" y="365"/>
                </a:lnTo>
                <a:lnTo>
                  <a:pt x="288" y="349"/>
                </a:lnTo>
                <a:lnTo>
                  <a:pt x="308" y="329"/>
                </a:lnTo>
                <a:lnTo>
                  <a:pt x="323" y="309"/>
                </a:lnTo>
                <a:lnTo>
                  <a:pt x="337" y="286"/>
                </a:lnTo>
                <a:lnTo>
                  <a:pt x="347" y="259"/>
                </a:lnTo>
                <a:lnTo>
                  <a:pt x="356" y="228"/>
                </a:lnTo>
                <a:lnTo>
                  <a:pt x="361" y="193"/>
                </a:lnTo>
                <a:lnTo>
                  <a:pt x="362" y="153"/>
                </a:lnTo>
                <a:lnTo>
                  <a:pt x="362" y="56"/>
                </a:lnTo>
                <a:lnTo>
                  <a:pt x="193" y="2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Freeform 72"/>
          <p:cNvSpPr>
            <a:spLocks noEditPoints="1"/>
          </p:cNvSpPr>
          <p:nvPr/>
        </p:nvSpPr>
        <p:spPr bwMode="auto">
          <a:xfrm>
            <a:off x="7562850" y="3543300"/>
            <a:ext cx="269875" cy="252413"/>
          </a:xfrm>
          <a:custGeom>
            <a:avLst/>
            <a:gdLst/>
            <a:ahLst/>
            <a:cxnLst>
              <a:cxn ang="0">
                <a:pos x="66" y="74"/>
              </a:cxn>
              <a:cxn ang="0">
                <a:pos x="70" y="87"/>
              </a:cxn>
              <a:cxn ang="0">
                <a:pos x="76" y="93"/>
              </a:cxn>
              <a:cxn ang="0">
                <a:pos x="27" y="69"/>
              </a:cxn>
              <a:cxn ang="0">
                <a:pos x="0" y="54"/>
              </a:cxn>
              <a:cxn ang="0">
                <a:pos x="27" y="45"/>
              </a:cxn>
              <a:cxn ang="0">
                <a:pos x="60" y="33"/>
              </a:cxn>
              <a:cxn ang="0">
                <a:pos x="75" y="49"/>
              </a:cxn>
              <a:cxn ang="0">
                <a:pos x="70" y="26"/>
              </a:cxn>
              <a:cxn ang="0">
                <a:pos x="75" y="4"/>
              </a:cxn>
              <a:cxn ang="0">
                <a:pos x="94" y="4"/>
              </a:cxn>
              <a:cxn ang="0">
                <a:pos x="102" y="21"/>
              </a:cxn>
              <a:cxn ang="0">
                <a:pos x="90" y="32"/>
              </a:cxn>
              <a:cxn ang="0">
                <a:pos x="95" y="45"/>
              </a:cxn>
              <a:cxn ang="0">
                <a:pos x="98" y="33"/>
              </a:cxn>
              <a:cxn ang="0">
                <a:pos x="121" y="39"/>
              </a:cxn>
              <a:cxn ang="0">
                <a:pos x="150" y="46"/>
              </a:cxn>
              <a:cxn ang="0">
                <a:pos x="168" y="58"/>
              </a:cxn>
              <a:cxn ang="0">
                <a:pos x="150" y="68"/>
              </a:cxn>
              <a:cxn ang="0">
                <a:pos x="90" y="72"/>
              </a:cxn>
              <a:cxn ang="0">
                <a:pos x="99" y="88"/>
              </a:cxn>
              <a:cxn ang="0">
                <a:pos x="103" y="80"/>
              </a:cxn>
              <a:cxn ang="0">
                <a:pos x="111" y="79"/>
              </a:cxn>
              <a:cxn ang="0">
                <a:pos x="104" y="92"/>
              </a:cxn>
              <a:cxn ang="0">
                <a:pos x="97" y="98"/>
              </a:cxn>
              <a:cxn ang="0">
                <a:pos x="104" y="115"/>
              </a:cxn>
              <a:cxn ang="0">
                <a:pos x="97" y="133"/>
              </a:cxn>
              <a:cxn ang="0">
                <a:pos x="94" y="144"/>
              </a:cxn>
              <a:cxn ang="0">
                <a:pos x="90" y="136"/>
              </a:cxn>
              <a:cxn ang="0">
                <a:pos x="83" y="159"/>
              </a:cxn>
              <a:cxn ang="0">
                <a:pos x="78" y="141"/>
              </a:cxn>
              <a:cxn ang="0">
                <a:pos x="72" y="133"/>
              </a:cxn>
              <a:cxn ang="0">
                <a:pos x="65" y="119"/>
              </a:cxn>
              <a:cxn ang="0">
                <a:pos x="71" y="100"/>
              </a:cxn>
              <a:cxn ang="0">
                <a:pos x="70" y="97"/>
              </a:cxn>
              <a:cxn ang="0">
                <a:pos x="60" y="82"/>
              </a:cxn>
              <a:cxn ang="0">
                <a:pos x="71" y="55"/>
              </a:cxn>
              <a:cxn ang="0">
                <a:pos x="69" y="39"/>
              </a:cxn>
              <a:cxn ang="0">
                <a:pos x="46" y="47"/>
              </a:cxn>
              <a:cxn ang="0">
                <a:pos x="9" y="54"/>
              </a:cxn>
              <a:cxn ang="0">
                <a:pos x="18" y="60"/>
              </a:cxn>
              <a:cxn ang="0">
                <a:pos x="37" y="64"/>
              </a:cxn>
              <a:cxn ang="0">
                <a:pos x="137" y="63"/>
              </a:cxn>
              <a:cxn ang="0">
                <a:pos x="158" y="58"/>
              </a:cxn>
              <a:cxn ang="0">
                <a:pos x="142" y="52"/>
              </a:cxn>
              <a:cxn ang="0">
                <a:pos x="118" y="45"/>
              </a:cxn>
              <a:cxn ang="0">
                <a:pos x="102" y="40"/>
              </a:cxn>
              <a:cxn ang="0">
                <a:pos x="95" y="56"/>
              </a:cxn>
              <a:cxn ang="0">
                <a:pos x="89" y="18"/>
              </a:cxn>
              <a:cxn ang="0">
                <a:pos x="81" y="14"/>
              </a:cxn>
              <a:cxn ang="0">
                <a:pos x="85" y="22"/>
              </a:cxn>
              <a:cxn ang="0">
                <a:pos x="98" y="117"/>
              </a:cxn>
              <a:cxn ang="0">
                <a:pos x="79" y="126"/>
              </a:cxn>
              <a:cxn ang="0">
                <a:pos x="74" y="121"/>
              </a:cxn>
            </a:cxnLst>
            <a:rect l="0" t="0" r="r" b="b"/>
            <a:pathLst>
              <a:path w="170" h="159">
                <a:moveTo>
                  <a:pt x="60" y="77"/>
                </a:moveTo>
                <a:lnTo>
                  <a:pt x="60" y="74"/>
                </a:lnTo>
                <a:lnTo>
                  <a:pt x="61" y="73"/>
                </a:lnTo>
                <a:lnTo>
                  <a:pt x="65" y="73"/>
                </a:lnTo>
                <a:lnTo>
                  <a:pt x="66" y="74"/>
                </a:lnTo>
                <a:lnTo>
                  <a:pt x="66" y="80"/>
                </a:lnTo>
                <a:lnTo>
                  <a:pt x="67" y="82"/>
                </a:lnTo>
                <a:lnTo>
                  <a:pt x="67" y="83"/>
                </a:lnTo>
                <a:lnTo>
                  <a:pt x="69" y="84"/>
                </a:lnTo>
                <a:lnTo>
                  <a:pt x="70" y="87"/>
                </a:lnTo>
                <a:lnTo>
                  <a:pt x="70" y="88"/>
                </a:lnTo>
                <a:lnTo>
                  <a:pt x="71" y="88"/>
                </a:lnTo>
                <a:lnTo>
                  <a:pt x="71" y="89"/>
                </a:lnTo>
                <a:lnTo>
                  <a:pt x="74" y="91"/>
                </a:lnTo>
                <a:lnTo>
                  <a:pt x="76" y="93"/>
                </a:lnTo>
                <a:lnTo>
                  <a:pt x="79" y="93"/>
                </a:lnTo>
                <a:lnTo>
                  <a:pt x="79" y="72"/>
                </a:lnTo>
                <a:lnTo>
                  <a:pt x="41" y="70"/>
                </a:lnTo>
                <a:lnTo>
                  <a:pt x="30" y="70"/>
                </a:lnTo>
                <a:lnTo>
                  <a:pt x="27" y="69"/>
                </a:lnTo>
                <a:lnTo>
                  <a:pt x="23" y="69"/>
                </a:lnTo>
                <a:lnTo>
                  <a:pt x="11" y="65"/>
                </a:lnTo>
                <a:lnTo>
                  <a:pt x="8" y="63"/>
                </a:lnTo>
                <a:lnTo>
                  <a:pt x="5" y="61"/>
                </a:lnTo>
                <a:lnTo>
                  <a:pt x="0" y="54"/>
                </a:lnTo>
                <a:lnTo>
                  <a:pt x="0" y="49"/>
                </a:lnTo>
                <a:lnTo>
                  <a:pt x="3" y="47"/>
                </a:lnTo>
                <a:lnTo>
                  <a:pt x="15" y="47"/>
                </a:lnTo>
                <a:lnTo>
                  <a:pt x="22" y="46"/>
                </a:lnTo>
                <a:lnTo>
                  <a:pt x="27" y="45"/>
                </a:lnTo>
                <a:lnTo>
                  <a:pt x="30" y="45"/>
                </a:lnTo>
                <a:lnTo>
                  <a:pt x="33" y="44"/>
                </a:lnTo>
                <a:lnTo>
                  <a:pt x="48" y="39"/>
                </a:lnTo>
                <a:lnTo>
                  <a:pt x="55" y="36"/>
                </a:lnTo>
                <a:lnTo>
                  <a:pt x="60" y="33"/>
                </a:lnTo>
                <a:lnTo>
                  <a:pt x="64" y="32"/>
                </a:lnTo>
                <a:lnTo>
                  <a:pt x="71" y="32"/>
                </a:lnTo>
                <a:lnTo>
                  <a:pt x="74" y="33"/>
                </a:lnTo>
                <a:lnTo>
                  <a:pt x="75" y="36"/>
                </a:lnTo>
                <a:lnTo>
                  <a:pt x="75" y="49"/>
                </a:lnTo>
                <a:lnTo>
                  <a:pt x="78" y="50"/>
                </a:lnTo>
                <a:lnTo>
                  <a:pt x="79" y="50"/>
                </a:lnTo>
                <a:lnTo>
                  <a:pt x="79" y="32"/>
                </a:lnTo>
                <a:lnTo>
                  <a:pt x="76" y="32"/>
                </a:lnTo>
                <a:lnTo>
                  <a:pt x="70" y="26"/>
                </a:lnTo>
                <a:lnTo>
                  <a:pt x="69" y="22"/>
                </a:lnTo>
                <a:lnTo>
                  <a:pt x="69" y="14"/>
                </a:lnTo>
                <a:lnTo>
                  <a:pt x="70" y="11"/>
                </a:lnTo>
                <a:lnTo>
                  <a:pt x="72" y="5"/>
                </a:lnTo>
                <a:lnTo>
                  <a:pt x="75" y="4"/>
                </a:lnTo>
                <a:lnTo>
                  <a:pt x="79" y="2"/>
                </a:lnTo>
                <a:lnTo>
                  <a:pt x="81" y="0"/>
                </a:lnTo>
                <a:lnTo>
                  <a:pt x="88" y="0"/>
                </a:lnTo>
                <a:lnTo>
                  <a:pt x="91" y="2"/>
                </a:lnTo>
                <a:lnTo>
                  <a:pt x="94" y="4"/>
                </a:lnTo>
                <a:lnTo>
                  <a:pt x="97" y="5"/>
                </a:lnTo>
                <a:lnTo>
                  <a:pt x="98" y="8"/>
                </a:lnTo>
                <a:lnTo>
                  <a:pt x="100" y="11"/>
                </a:lnTo>
                <a:lnTo>
                  <a:pt x="102" y="14"/>
                </a:lnTo>
                <a:lnTo>
                  <a:pt x="102" y="21"/>
                </a:lnTo>
                <a:lnTo>
                  <a:pt x="100" y="23"/>
                </a:lnTo>
                <a:lnTo>
                  <a:pt x="98" y="26"/>
                </a:lnTo>
                <a:lnTo>
                  <a:pt x="95" y="31"/>
                </a:lnTo>
                <a:lnTo>
                  <a:pt x="93" y="32"/>
                </a:lnTo>
                <a:lnTo>
                  <a:pt x="90" y="32"/>
                </a:lnTo>
                <a:lnTo>
                  <a:pt x="90" y="50"/>
                </a:lnTo>
                <a:lnTo>
                  <a:pt x="93" y="50"/>
                </a:lnTo>
                <a:lnTo>
                  <a:pt x="94" y="49"/>
                </a:lnTo>
                <a:lnTo>
                  <a:pt x="95" y="49"/>
                </a:lnTo>
                <a:lnTo>
                  <a:pt x="95" y="45"/>
                </a:lnTo>
                <a:lnTo>
                  <a:pt x="94" y="44"/>
                </a:lnTo>
                <a:lnTo>
                  <a:pt x="94" y="39"/>
                </a:lnTo>
                <a:lnTo>
                  <a:pt x="95" y="36"/>
                </a:lnTo>
                <a:lnTo>
                  <a:pt x="95" y="35"/>
                </a:lnTo>
                <a:lnTo>
                  <a:pt x="98" y="33"/>
                </a:lnTo>
                <a:lnTo>
                  <a:pt x="99" y="32"/>
                </a:lnTo>
                <a:lnTo>
                  <a:pt x="105" y="32"/>
                </a:lnTo>
                <a:lnTo>
                  <a:pt x="111" y="33"/>
                </a:lnTo>
                <a:lnTo>
                  <a:pt x="114" y="36"/>
                </a:lnTo>
                <a:lnTo>
                  <a:pt x="121" y="39"/>
                </a:lnTo>
                <a:lnTo>
                  <a:pt x="132" y="42"/>
                </a:lnTo>
                <a:lnTo>
                  <a:pt x="138" y="44"/>
                </a:lnTo>
                <a:lnTo>
                  <a:pt x="144" y="45"/>
                </a:lnTo>
                <a:lnTo>
                  <a:pt x="144" y="46"/>
                </a:lnTo>
                <a:lnTo>
                  <a:pt x="150" y="46"/>
                </a:lnTo>
                <a:lnTo>
                  <a:pt x="155" y="47"/>
                </a:lnTo>
                <a:lnTo>
                  <a:pt x="168" y="47"/>
                </a:lnTo>
                <a:lnTo>
                  <a:pt x="170" y="49"/>
                </a:lnTo>
                <a:lnTo>
                  <a:pt x="170" y="54"/>
                </a:lnTo>
                <a:lnTo>
                  <a:pt x="168" y="58"/>
                </a:lnTo>
                <a:lnTo>
                  <a:pt x="164" y="61"/>
                </a:lnTo>
                <a:lnTo>
                  <a:pt x="161" y="63"/>
                </a:lnTo>
                <a:lnTo>
                  <a:pt x="159" y="65"/>
                </a:lnTo>
                <a:lnTo>
                  <a:pt x="155" y="66"/>
                </a:lnTo>
                <a:lnTo>
                  <a:pt x="150" y="68"/>
                </a:lnTo>
                <a:lnTo>
                  <a:pt x="144" y="69"/>
                </a:lnTo>
                <a:lnTo>
                  <a:pt x="136" y="70"/>
                </a:lnTo>
                <a:lnTo>
                  <a:pt x="118" y="70"/>
                </a:lnTo>
                <a:lnTo>
                  <a:pt x="107" y="72"/>
                </a:lnTo>
                <a:lnTo>
                  <a:pt x="90" y="72"/>
                </a:lnTo>
                <a:lnTo>
                  <a:pt x="90" y="93"/>
                </a:lnTo>
                <a:lnTo>
                  <a:pt x="91" y="93"/>
                </a:lnTo>
                <a:lnTo>
                  <a:pt x="94" y="92"/>
                </a:lnTo>
                <a:lnTo>
                  <a:pt x="95" y="92"/>
                </a:lnTo>
                <a:lnTo>
                  <a:pt x="99" y="88"/>
                </a:lnTo>
                <a:lnTo>
                  <a:pt x="99" y="87"/>
                </a:lnTo>
                <a:lnTo>
                  <a:pt x="100" y="87"/>
                </a:lnTo>
                <a:lnTo>
                  <a:pt x="102" y="84"/>
                </a:lnTo>
                <a:lnTo>
                  <a:pt x="102" y="82"/>
                </a:lnTo>
                <a:lnTo>
                  <a:pt x="103" y="80"/>
                </a:lnTo>
                <a:lnTo>
                  <a:pt x="103" y="74"/>
                </a:lnTo>
                <a:lnTo>
                  <a:pt x="104" y="73"/>
                </a:lnTo>
                <a:lnTo>
                  <a:pt x="108" y="73"/>
                </a:lnTo>
                <a:lnTo>
                  <a:pt x="111" y="75"/>
                </a:lnTo>
                <a:lnTo>
                  <a:pt x="111" y="79"/>
                </a:lnTo>
                <a:lnTo>
                  <a:pt x="109" y="82"/>
                </a:lnTo>
                <a:lnTo>
                  <a:pt x="109" y="83"/>
                </a:lnTo>
                <a:lnTo>
                  <a:pt x="108" y="86"/>
                </a:lnTo>
                <a:lnTo>
                  <a:pt x="108" y="88"/>
                </a:lnTo>
                <a:lnTo>
                  <a:pt x="104" y="92"/>
                </a:lnTo>
                <a:lnTo>
                  <a:pt x="103" y="94"/>
                </a:lnTo>
                <a:lnTo>
                  <a:pt x="102" y="96"/>
                </a:lnTo>
                <a:lnTo>
                  <a:pt x="99" y="97"/>
                </a:lnTo>
                <a:lnTo>
                  <a:pt x="98" y="98"/>
                </a:lnTo>
                <a:lnTo>
                  <a:pt x="97" y="98"/>
                </a:lnTo>
                <a:lnTo>
                  <a:pt x="99" y="101"/>
                </a:lnTo>
                <a:lnTo>
                  <a:pt x="100" y="103"/>
                </a:lnTo>
                <a:lnTo>
                  <a:pt x="103" y="107"/>
                </a:lnTo>
                <a:lnTo>
                  <a:pt x="104" y="111"/>
                </a:lnTo>
                <a:lnTo>
                  <a:pt x="104" y="115"/>
                </a:lnTo>
                <a:lnTo>
                  <a:pt x="102" y="125"/>
                </a:lnTo>
                <a:lnTo>
                  <a:pt x="99" y="129"/>
                </a:lnTo>
                <a:lnTo>
                  <a:pt x="98" y="130"/>
                </a:lnTo>
                <a:lnTo>
                  <a:pt x="95" y="131"/>
                </a:lnTo>
                <a:lnTo>
                  <a:pt x="97" y="133"/>
                </a:lnTo>
                <a:lnTo>
                  <a:pt x="98" y="135"/>
                </a:lnTo>
                <a:lnTo>
                  <a:pt x="99" y="135"/>
                </a:lnTo>
                <a:lnTo>
                  <a:pt x="99" y="141"/>
                </a:lnTo>
                <a:lnTo>
                  <a:pt x="97" y="144"/>
                </a:lnTo>
                <a:lnTo>
                  <a:pt x="94" y="144"/>
                </a:lnTo>
                <a:lnTo>
                  <a:pt x="93" y="143"/>
                </a:lnTo>
                <a:lnTo>
                  <a:pt x="93" y="139"/>
                </a:lnTo>
                <a:lnTo>
                  <a:pt x="91" y="138"/>
                </a:lnTo>
                <a:lnTo>
                  <a:pt x="91" y="136"/>
                </a:lnTo>
                <a:lnTo>
                  <a:pt x="90" y="136"/>
                </a:lnTo>
                <a:lnTo>
                  <a:pt x="90" y="154"/>
                </a:lnTo>
                <a:lnTo>
                  <a:pt x="89" y="157"/>
                </a:lnTo>
                <a:lnTo>
                  <a:pt x="88" y="158"/>
                </a:lnTo>
                <a:lnTo>
                  <a:pt x="85" y="159"/>
                </a:lnTo>
                <a:lnTo>
                  <a:pt x="83" y="159"/>
                </a:lnTo>
                <a:lnTo>
                  <a:pt x="80" y="158"/>
                </a:lnTo>
                <a:lnTo>
                  <a:pt x="79" y="155"/>
                </a:lnTo>
                <a:lnTo>
                  <a:pt x="79" y="136"/>
                </a:lnTo>
                <a:lnTo>
                  <a:pt x="78" y="138"/>
                </a:lnTo>
                <a:lnTo>
                  <a:pt x="78" y="141"/>
                </a:lnTo>
                <a:lnTo>
                  <a:pt x="75" y="144"/>
                </a:lnTo>
                <a:lnTo>
                  <a:pt x="71" y="144"/>
                </a:lnTo>
                <a:lnTo>
                  <a:pt x="70" y="143"/>
                </a:lnTo>
                <a:lnTo>
                  <a:pt x="70" y="138"/>
                </a:lnTo>
                <a:lnTo>
                  <a:pt x="72" y="133"/>
                </a:lnTo>
                <a:lnTo>
                  <a:pt x="74" y="131"/>
                </a:lnTo>
                <a:lnTo>
                  <a:pt x="71" y="129"/>
                </a:lnTo>
                <a:lnTo>
                  <a:pt x="71" y="127"/>
                </a:lnTo>
                <a:lnTo>
                  <a:pt x="66" y="122"/>
                </a:lnTo>
                <a:lnTo>
                  <a:pt x="65" y="119"/>
                </a:lnTo>
                <a:lnTo>
                  <a:pt x="65" y="111"/>
                </a:lnTo>
                <a:lnTo>
                  <a:pt x="66" y="107"/>
                </a:lnTo>
                <a:lnTo>
                  <a:pt x="69" y="103"/>
                </a:lnTo>
                <a:lnTo>
                  <a:pt x="71" y="101"/>
                </a:lnTo>
                <a:lnTo>
                  <a:pt x="71" y="100"/>
                </a:lnTo>
                <a:lnTo>
                  <a:pt x="72" y="100"/>
                </a:lnTo>
                <a:lnTo>
                  <a:pt x="72" y="98"/>
                </a:lnTo>
                <a:lnTo>
                  <a:pt x="71" y="98"/>
                </a:lnTo>
                <a:lnTo>
                  <a:pt x="71" y="97"/>
                </a:lnTo>
                <a:lnTo>
                  <a:pt x="70" y="97"/>
                </a:lnTo>
                <a:lnTo>
                  <a:pt x="62" y="89"/>
                </a:lnTo>
                <a:lnTo>
                  <a:pt x="62" y="88"/>
                </a:lnTo>
                <a:lnTo>
                  <a:pt x="61" y="86"/>
                </a:lnTo>
                <a:lnTo>
                  <a:pt x="61" y="83"/>
                </a:lnTo>
                <a:lnTo>
                  <a:pt x="60" y="82"/>
                </a:lnTo>
                <a:lnTo>
                  <a:pt x="60" y="77"/>
                </a:lnTo>
                <a:close/>
                <a:moveTo>
                  <a:pt x="79" y="64"/>
                </a:moveTo>
                <a:lnTo>
                  <a:pt x="79" y="56"/>
                </a:lnTo>
                <a:lnTo>
                  <a:pt x="75" y="56"/>
                </a:lnTo>
                <a:lnTo>
                  <a:pt x="71" y="55"/>
                </a:lnTo>
                <a:lnTo>
                  <a:pt x="69" y="52"/>
                </a:lnTo>
                <a:lnTo>
                  <a:pt x="69" y="49"/>
                </a:lnTo>
                <a:lnTo>
                  <a:pt x="67" y="45"/>
                </a:lnTo>
                <a:lnTo>
                  <a:pt x="69" y="42"/>
                </a:lnTo>
                <a:lnTo>
                  <a:pt x="69" y="39"/>
                </a:lnTo>
                <a:lnTo>
                  <a:pt x="69" y="40"/>
                </a:lnTo>
                <a:lnTo>
                  <a:pt x="65" y="40"/>
                </a:lnTo>
                <a:lnTo>
                  <a:pt x="57" y="42"/>
                </a:lnTo>
                <a:lnTo>
                  <a:pt x="51" y="45"/>
                </a:lnTo>
                <a:lnTo>
                  <a:pt x="46" y="47"/>
                </a:lnTo>
                <a:lnTo>
                  <a:pt x="39" y="50"/>
                </a:lnTo>
                <a:lnTo>
                  <a:pt x="34" y="51"/>
                </a:lnTo>
                <a:lnTo>
                  <a:pt x="28" y="52"/>
                </a:lnTo>
                <a:lnTo>
                  <a:pt x="23" y="54"/>
                </a:lnTo>
                <a:lnTo>
                  <a:pt x="9" y="54"/>
                </a:lnTo>
                <a:lnTo>
                  <a:pt x="9" y="55"/>
                </a:lnTo>
                <a:lnTo>
                  <a:pt x="10" y="55"/>
                </a:lnTo>
                <a:lnTo>
                  <a:pt x="11" y="58"/>
                </a:lnTo>
                <a:lnTo>
                  <a:pt x="14" y="59"/>
                </a:lnTo>
                <a:lnTo>
                  <a:pt x="18" y="60"/>
                </a:lnTo>
                <a:lnTo>
                  <a:pt x="20" y="61"/>
                </a:lnTo>
                <a:lnTo>
                  <a:pt x="24" y="61"/>
                </a:lnTo>
                <a:lnTo>
                  <a:pt x="28" y="63"/>
                </a:lnTo>
                <a:lnTo>
                  <a:pt x="32" y="63"/>
                </a:lnTo>
                <a:lnTo>
                  <a:pt x="37" y="64"/>
                </a:lnTo>
                <a:lnTo>
                  <a:pt x="79" y="64"/>
                </a:lnTo>
                <a:close/>
                <a:moveTo>
                  <a:pt x="90" y="56"/>
                </a:moveTo>
                <a:lnTo>
                  <a:pt x="90" y="64"/>
                </a:lnTo>
                <a:lnTo>
                  <a:pt x="133" y="64"/>
                </a:lnTo>
                <a:lnTo>
                  <a:pt x="137" y="63"/>
                </a:lnTo>
                <a:lnTo>
                  <a:pt x="142" y="63"/>
                </a:lnTo>
                <a:lnTo>
                  <a:pt x="146" y="61"/>
                </a:lnTo>
                <a:lnTo>
                  <a:pt x="149" y="61"/>
                </a:lnTo>
                <a:lnTo>
                  <a:pt x="152" y="60"/>
                </a:lnTo>
                <a:lnTo>
                  <a:pt x="158" y="58"/>
                </a:lnTo>
                <a:lnTo>
                  <a:pt x="159" y="55"/>
                </a:lnTo>
                <a:lnTo>
                  <a:pt x="160" y="55"/>
                </a:lnTo>
                <a:lnTo>
                  <a:pt x="161" y="54"/>
                </a:lnTo>
                <a:lnTo>
                  <a:pt x="149" y="54"/>
                </a:lnTo>
                <a:lnTo>
                  <a:pt x="142" y="52"/>
                </a:lnTo>
                <a:lnTo>
                  <a:pt x="137" y="51"/>
                </a:lnTo>
                <a:lnTo>
                  <a:pt x="131" y="50"/>
                </a:lnTo>
                <a:lnTo>
                  <a:pt x="130" y="50"/>
                </a:lnTo>
                <a:lnTo>
                  <a:pt x="125" y="47"/>
                </a:lnTo>
                <a:lnTo>
                  <a:pt x="118" y="45"/>
                </a:lnTo>
                <a:lnTo>
                  <a:pt x="113" y="42"/>
                </a:lnTo>
                <a:lnTo>
                  <a:pt x="109" y="41"/>
                </a:lnTo>
                <a:lnTo>
                  <a:pt x="107" y="41"/>
                </a:lnTo>
                <a:lnTo>
                  <a:pt x="104" y="40"/>
                </a:lnTo>
                <a:lnTo>
                  <a:pt x="102" y="40"/>
                </a:lnTo>
                <a:lnTo>
                  <a:pt x="102" y="39"/>
                </a:lnTo>
                <a:lnTo>
                  <a:pt x="102" y="50"/>
                </a:lnTo>
                <a:lnTo>
                  <a:pt x="100" y="52"/>
                </a:lnTo>
                <a:lnTo>
                  <a:pt x="98" y="55"/>
                </a:lnTo>
                <a:lnTo>
                  <a:pt x="95" y="56"/>
                </a:lnTo>
                <a:lnTo>
                  <a:pt x="90" y="56"/>
                </a:lnTo>
                <a:close/>
                <a:moveTo>
                  <a:pt x="85" y="22"/>
                </a:moveTo>
                <a:lnTo>
                  <a:pt x="88" y="22"/>
                </a:lnTo>
                <a:lnTo>
                  <a:pt x="88" y="21"/>
                </a:lnTo>
                <a:lnTo>
                  <a:pt x="89" y="18"/>
                </a:lnTo>
                <a:lnTo>
                  <a:pt x="89" y="14"/>
                </a:lnTo>
                <a:lnTo>
                  <a:pt x="88" y="14"/>
                </a:lnTo>
                <a:lnTo>
                  <a:pt x="85" y="12"/>
                </a:lnTo>
                <a:lnTo>
                  <a:pt x="84" y="13"/>
                </a:lnTo>
                <a:lnTo>
                  <a:pt x="81" y="14"/>
                </a:lnTo>
                <a:lnTo>
                  <a:pt x="80" y="14"/>
                </a:lnTo>
                <a:lnTo>
                  <a:pt x="80" y="18"/>
                </a:lnTo>
                <a:lnTo>
                  <a:pt x="81" y="21"/>
                </a:lnTo>
                <a:lnTo>
                  <a:pt x="84" y="22"/>
                </a:lnTo>
                <a:lnTo>
                  <a:pt x="85" y="22"/>
                </a:lnTo>
                <a:close/>
                <a:moveTo>
                  <a:pt x="90" y="103"/>
                </a:moveTo>
                <a:lnTo>
                  <a:pt x="90" y="126"/>
                </a:lnTo>
                <a:lnTo>
                  <a:pt x="93" y="125"/>
                </a:lnTo>
                <a:lnTo>
                  <a:pt x="97" y="121"/>
                </a:lnTo>
                <a:lnTo>
                  <a:pt x="98" y="117"/>
                </a:lnTo>
                <a:lnTo>
                  <a:pt x="98" y="112"/>
                </a:lnTo>
                <a:lnTo>
                  <a:pt x="95" y="107"/>
                </a:lnTo>
                <a:lnTo>
                  <a:pt x="93" y="105"/>
                </a:lnTo>
                <a:lnTo>
                  <a:pt x="90" y="103"/>
                </a:lnTo>
                <a:close/>
                <a:moveTo>
                  <a:pt x="79" y="126"/>
                </a:moveTo>
                <a:lnTo>
                  <a:pt x="79" y="103"/>
                </a:lnTo>
                <a:lnTo>
                  <a:pt x="75" y="107"/>
                </a:lnTo>
                <a:lnTo>
                  <a:pt x="72" y="112"/>
                </a:lnTo>
                <a:lnTo>
                  <a:pt x="72" y="117"/>
                </a:lnTo>
                <a:lnTo>
                  <a:pt x="74" y="121"/>
                </a:lnTo>
                <a:lnTo>
                  <a:pt x="75" y="124"/>
                </a:lnTo>
                <a:lnTo>
                  <a:pt x="76" y="124"/>
                </a:lnTo>
                <a:lnTo>
                  <a:pt x="79" y="12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2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НОРМАТИВНОЕ ОБЕСПЕЧЕНИЕ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Прямоугольник 80"/>
          <p:cNvSpPr/>
          <p:nvPr/>
        </p:nvSpPr>
        <p:spPr>
          <a:xfrm rot="16200000">
            <a:off x="5959731" y="-3409573"/>
            <a:ext cx="1091692" cy="10363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 rot="16200000">
            <a:off x="5959731" y="-2334941"/>
            <a:ext cx="1091692" cy="10363201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 rot="16200000">
            <a:off x="5959731" y="-1261889"/>
            <a:ext cx="1091692" cy="10363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Блок-схема: ручной ввод 83"/>
          <p:cNvSpPr/>
          <p:nvPr/>
        </p:nvSpPr>
        <p:spPr>
          <a:xfrm rot="16200000" flipV="1">
            <a:off x="625876" y="1183873"/>
            <a:ext cx="1081872" cy="1152525"/>
          </a:xfrm>
          <a:prstGeom prst="flowChartManualInput">
            <a:avLst/>
          </a:prstGeom>
          <a:solidFill>
            <a:srgbClr val="007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Блок-схема: ручной ввод 84"/>
          <p:cNvSpPr/>
          <p:nvPr/>
        </p:nvSpPr>
        <p:spPr>
          <a:xfrm rot="16200000" flipV="1">
            <a:off x="625876" y="2258464"/>
            <a:ext cx="1081872" cy="1152525"/>
          </a:xfrm>
          <a:prstGeom prst="flowChartManualInput">
            <a:avLst/>
          </a:prstGeom>
          <a:solidFill>
            <a:srgbClr val="005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Блок-схема: ручной ввод 85"/>
          <p:cNvSpPr/>
          <p:nvPr/>
        </p:nvSpPr>
        <p:spPr>
          <a:xfrm rot="16200000" flipV="1">
            <a:off x="625876" y="3334130"/>
            <a:ext cx="1081871" cy="1152525"/>
          </a:xfrm>
          <a:prstGeom prst="flowChartManualInput">
            <a:avLst/>
          </a:prstGeom>
          <a:solidFill>
            <a:srgbClr val="2F9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 rot="16200000" flipV="1">
            <a:off x="232313" y="1592625"/>
            <a:ext cx="1091692" cy="35880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 rot="16200000" flipV="1">
            <a:off x="232313" y="2667257"/>
            <a:ext cx="1091692" cy="35880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 rot="16200000" flipV="1">
            <a:off x="232313" y="3740311"/>
            <a:ext cx="1091692" cy="35880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764870" y="2564081"/>
            <a:ext cx="9655699" cy="587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«Об обязательном медицинском страховании в Российской Федерации» № 326-ФЗ от 29 ноября 2010 года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764871" y="3509757"/>
            <a:ext cx="9330576" cy="83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 ФФОМС от "07" апреля 2011 г. №79. Общие принципы построения и функционирования информационных систем и порядок информационного взаимодействия в сфере обязательного медицинского страхования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764871" y="1496288"/>
            <a:ext cx="9701572" cy="587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 Правительства РФ от 05.12.2008 №913 «О программе государственных гарантий оказания гражданам Российской Федерации бесплатной медицинской помощи»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3" name="Группа 92"/>
          <p:cNvGrpSpPr/>
          <p:nvPr/>
        </p:nvGrpSpPr>
        <p:grpSpPr>
          <a:xfrm>
            <a:off x="874318" y="1442470"/>
            <a:ext cx="468386" cy="556248"/>
            <a:chOff x="1418602" y="2323994"/>
            <a:chExt cx="389467" cy="460375"/>
          </a:xfrm>
        </p:grpSpPr>
        <p:sp>
          <p:nvSpPr>
            <p:cNvPr id="94" name="Рамка 93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Фигура, имеющая форму буквы L 94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874318" y="2506713"/>
            <a:ext cx="468386" cy="556248"/>
            <a:chOff x="1418602" y="2323994"/>
            <a:chExt cx="389467" cy="460375"/>
          </a:xfrm>
        </p:grpSpPr>
        <p:sp>
          <p:nvSpPr>
            <p:cNvPr id="97" name="Рамка 96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8" name="Фигура, имеющая форму буквы L 97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874318" y="3612941"/>
            <a:ext cx="468386" cy="556248"/>
            <a:chOff x="1418602" y="2323994"/>
            <a:chExt cx="389467" cy="460375"/>
          </a:xfrm>
        </p:grpSpPr>
        <p:sp>
          <p:nvSpPr>
            <p:cNvPr id="100" name="Рамка 99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1" name="Фигура, имеющая форму буквы L 100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sp>
        <p:nvSpPr>
          <p:cNvPr id="107" name="Прямоугольник 106"/>
          <p:cNvSpPr/>
          <p:nvPr/>
        </p:nvSpPr>
        <p:spPr>
          <a:xfrm rot="16200000">
            <a:off x="5959731" y="-175831"/>
            <a:ext cx="1091692" cy="10363202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" name="Блок-схема: ручной ввод 107"/>
          <p:cNvSpPr/>
          <p:nvPr/>
        </p:nvSpPr>
        <p:spPr>
          <a:xfrm rot="16200000" flipV="1">
            <a:off x="625876" y="4417574"/>
            <a:ext cx="1081872" cy="1152525"/>
          </a:xfrm>
          <a:prstGeom prst="flowChartManualInput">
            <a:avLst/>
          </a:prstGeom>
          <a:solidFill>
            <a:srgbClr val="4A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1764870" y="4589218"/>
            <a:ext cx="9424329" cy="83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 ФФОМС от 13 декабря 2011 г. №230 об утверждении порядка ведения территориального реестра экспертов качества медицинской помощи и размещения его на официальном сайте ТФОМС в сети «Интернет»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0" name="Полилиния 109"/>
          <p:cNvSpPr/>
          <p:nvPr/>
        </p:nvSpPr>
        <p:spPr>
          <a:xfrm rot="16200000" flipV="1">
            <a:off x="232313" y="4823555"/>
            <a:ext cx="1091692" cy="35880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/>
          <p:cNvGrpSpPr/>
          <p:nvPr/>
        </p:nvGrpSpPr>
        <p:grpSpPr>
          <a:xfrm>
            <a:off x="874318" y="4670922"/>
            <a:ext cx="468386" cy="556248"/>
            <a:chOff x="1418602" y="2323994"/>
            <a:chExt cx="389467" cy="460375"/>
          </a:xfrm>
        </p:grpSpPr>
        <p:sp>
          <p:nvSpPr>
            <p:cNvPr id="112" name="Рамка 111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3" name="Фигура, имеющая форму буквы L 112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  <p:sp>
        <p:nvSpPr>
          <p:cNvPr id="114" name="Прямоугольник 113"/>
          <p:cNvSpPr/>
          <p:nvPr/>
        </p:nvSpPr>
        <p:spPr>
          <a:xfrm rot="16200000">
            <a:off x="5846511" y="1017277"/>
            <a:ext cx="1318131" cy="103632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5" name="Блок-схема: ручной ввод 114"/>
          <p:cNvSpPr/>
          <p:nvPr/>
        </p:nvSpPr>
        <p:spPr>
          <a:xfrm rot="16200000" flipV="1">
            <a:off x="499450" y="5626501"/>
            <a:ext cx="1334723" cy="1152525"/>
          </a:xfrm>
          <a:prstGeom prst="flowChartManualInput">
            <a:avLst/>
          </a:prstGeom>
          <a:solidFill>
            <a:srgbClr val="664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6" name="Полилиния 115"/>
          <p:cNvSpPr/>
          <p:nvPr/>
        </p:nvSpPr>
        <p:spPr>
          <a:xfrm rot="16200000" flipV="1">
            <a:off x="232313" y="5906258"/>
            <a:ext cx="1091692" cy="35880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764869" y="5618287"/>
            <a:ext cx="9808005" cy="108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Приказ ФФОМС от 20 декабря 2013 г. №263 "Об утверждении Порядка информационного взаимодействия при осуществлении информационного сопровождения застрахованных лиц при организации оказания им медицинской помощи страховыми медицинскими организациями в сфере обязательного медицинского страхования"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18" name="Группа 117"/>
          <p:cNvGrpSpPr/>
          <p:nvPr/>
        </p:nvGrpSpPr>
        <p:grpSpPr>
          <a:xfrm>
            <a:off x="874318" y="5903292"/>
            <a:ext cx="468386" cy="556248"/>
            <a:chOff x="1418602" y="2323994"/>
            <a:chExt cx="389467" cy="460375"/>
          </a:xfrm>
        </p:grpSpPr>
        <p:sp>
          <p:nvSpPr>
            <p:cNvPr id="119" name="Рамка 118"/>
            <p:cNvSpPr/>
            <p:nvPr/>
          </p:nvSpPr>
          <p:spPr>
            <a:xfrm>
              <a:off x="1418602" y="2393844"/>
              <a:ext cx="389467" cy="390525"/>
            </a:xfrm>
            <a:prstGeom prst="frame">
              <a:avLst>
                <a:gd name="adj1" fmla="val 10055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0" name="Фигура, имеющая форму буквы L 119"/>
            <p:cNvSpPr/>
            <p:nvPr/>
          </p:nvSpPr>
          <p:spPr>
            <a:xfrm rot="18392354">
              <a:off x="1498735" y="2438623"/>
              <a:ext cx="371037" cy="141779"/>
            </a:xfrm>
            <a:prstGeom prst="corner">
              <a:avLst>
                <a:gd name="adj1" fmla="val 39147"/>
                <a:gd name="adj2" fmla="val 37209"/>
              </a:avLst>
            </a:prstGeom>
            <a:solidFill>
              <a:schemeClr val="bg1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33"/>
            </a:p>
          </p:txBody>
        </p:sp>
      </p:grpSp>
    </p:spTree>
    <p:extLst>
      <p:ext uri="{BB962C8B-B14F-4D97-AF65-F5344CB8AC3E}">
        <p14:creationId xmlns:p14="http://schemas.microsoft.com/office/powerpoint/2010/main" val="308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ЗАДАЧИ, КОТОРЫЕ РЕШАЕТ СИСТЕМА ТФОМС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69"/>
          <p:cNvSpPr/>
          <p:nvPr/>
        </p:nvSpPr>
        <p:spPr>
          <a:xfrm rot="16200000">
            <a:off x="5524934" y="-2621496"/>
            <a:ext cx="1132612" cy="877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16200000">
            <a:off x="5524934" y="-1492305"/>
            <a:ext cx="1132612" cy="8772527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 rot="16200000">
            <a:off x="5524934" y="-364752"/>
            <a:ext cx="1132612" cy="877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ятиугольник 72"/>
          <p:cNvSpPr/>
          <p:nvPr/>
        </p:nvSpPr>
        <p:spPr>
          <a:xfrm>
            <a:off x="1114425" y="1207002"/>
            <a:ext cx="1181100" cy="1132797"/>
          </a:xfrm>
          <a:prstGeom prst="homePlate">
            <a:avLst>
              <a:gd name="adj" fmla="val 21774"/>
            </a:avLst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ятиугольник 73"/>
          <p:cNvSpPr/>
          <p:nvPr/>
        </p:nvSpPr>
        <p:spPr>
          <a:xfrm>
            <a:off x="1114425" y="2324459"/>
            <a:ext cx="1181100" cy="1132797"/>
          </a:xfrm>
          <a:prstGeom prst="homePlate">
            <a:avLst>
              <a:gd name="adj" fmla="val 2177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Пятиугольник 74"/>
          <p:cNvSpPr/>
          <p:nvPr/>
        </p:nvSpPr>
        <p:spPr>
          <a:xfrm>
            <a:off x="1114425" y="3459529"/>
            <a:ext cx="1181100" cy="1132797"/>
          </a:xfrm>
          <a:prstGeom prst="homePlate">
            <a:avLst>
              <a:gd name="adj" fmla="val 21774"/>
            </a:avLst>
          </a:prstGeom>
          <a:solidFill>
            <a:srgbClr val="62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 rot="16200000" flipV="1">
            <a:off x="730829" y="1591898"/>
            <a:ext cx="1132612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 rot="16200000" flipV="1">
            <a:off x="730829" y="2705062"/>
            <a:ext cx="1132612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 77"/>
          <p:cNvSpPr/>
          <p:nvPr/>
        </p:nvSpPr>
        <p:spPr>
          <a:xfrm rot="16200000" flipV="1">
            <a:off x="730829" y="3832614"/>
            <a:ext cx="1132612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/>
          <p:cNvSpPr/>
          <p:nvPr/>
        </p:nvSpPr>
        <p:spPr>
          <a:xfrm rot="16200000">
            <a:off x="5524934" y="773370"/>
            <a:ext cx="1132612" cy="8772527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9" name="Прямоугольник 148"/>
          <p:cNvSpPr/>
          <p:nvPr/>
        </p:nvSpPr>
        <p:spPr>
          <a:xfrm rot="16200000">
            <a:off x="5524934" y="1900922"/>
            <a:ext cx="1132612" cy="877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381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81" tIns="39840" rIns="79681" bIns="3984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0" name="Пятиугольник 149"/>
          <p:cNvSpPr/>
          <p:nvPr/>
        </p:nvSpPr>
        <p:spPr>
          <a:xfrm>
            <a:off x="1114425" y="4590133"/>
            <a:ext cx="1181100" cy="1132797"/>
          </a:xfrm>
          <a:prstGeom prst="homePlate">
            <a:avLst>
              <a:gd name="adj" fmla="val 21774"/>
            </a:avLst>
          </a:prstGeom>
          <a:solidFill>
            <a:srgbClr val="1BB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1" name="Пятиугольник 150"/>
          <p:cNvSpPr/>
          <p:nvPr/>
        </p:nvSpPr>
        <p:spPr>
          <a:xfrm>
            <a:off x="1114425" y="5725204"/>
            <a:ext cx="1181100" cy="1132797"/>
          </a:xfrm>
          <a:prstGeom prst="homePlate">
            <a:avLst>
              <a:gd name="adj" fmla="val 21774"/>
            </a:avLst>
          </a:prstGeom>
          <a:solidFill>
            <a:srgbClr val="1D9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2" name="Полилиния 151"/>
          <p:cNvSpPr/>
          <p:nvPr/>
        </p:nvSpPr>
        <p:spPr>
          <a:xfrm rot="16200000" flipV="1">
            <a:off x="730829" y="4970736"/>
            <a:ext cx="1132612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олилиния 152"/>
          <p:cNvSpPr/>
          <p:nvPr/>
        </p:nvSpPr>
        <p:spPr>
          <a:xfrm rot="16200000" flipV="1">
            <a:off x="730829" y="6098288"/>
            <a:ext cx="1132612" cy="36176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200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2000"/>
                </a:lnTo>
                <a:close/>
              </a:path>
            </a:pathLst>
          </a:custGeom>
          <a:gradFill>
            <a:gsLst>
              <a:gs pos="0">
                <a:schemeClr val="tx1">
                  <a:alpha val="22000"/>
                </a:schemeClr>
              </a:gs>
              <a:gs pos="100000">
                <a:schemeClr val="tx1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3" name="Группа 122"/>
          <p:cNvGrpSpPr/>
          <p:nvPr/>
        </p:nvGrpSpPr>
        <p:grpSpPr>
          <a:xfrm>
            <a:off x="7428318" y="1192819"/>
            <a:ext cx="3051818" cy="5665181"/>
            <a:chOff x="8189969" y="2447138"/>
            <a:chExt cx="3051818" cy="4071108"/>
          </a:xfrm>
        </p:grpSpPr>
        <p:sp>
          <p:nvSpPr>
            <p:cNvPr id="124" name="Полилиния 123"/>
            <p:cNvSpPr/>
            <p:nvPr/>
          </p:nvSpPr>
          <p:spPr>
            <a:xfrm rot="16200000" flipH="1">
              <a:off x="7679335" y="2957772"/>
              <a:ext cx="4071108" cy="304984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200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200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42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10880521" y="2452102"/>
              <a:ext cx="361266" cy="4058583"/>
            </a:xfrm>
            <a:prstGeom prst="rect">
              <a:avLst/>
            </a:pr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1031523" y="2452102"/>
              <a:ext cx="210263" cy="4058583"/>
            </a:xfrm>
            <a:prstGeom prst="rect">
              <a:avLst/>
            </a:prstGeom>
            <a:gradFill>
              <a:gsLst>
                <a:gs pos="0">
                  <a:schemeClr val="tx1">
                    <a:alpha val="8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2291984" y="2560313"/>
            <a:ext cx="6201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Ведение территориального реестра экспертов качества медицинской помощи в сфере ОМС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91984" y="3562051"/>
            <a:ext cx="7794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межтерриториальных расчетов, включая сбор и обработку данных персонифицированного учета сведений о медицинской помощи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291984" y="1513115"/>
            <a:ext cx="7375891" cy="543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региональных сегментов единого регистра застрахованных лиц и единого реестра медицинских организаций</a:t>
            </a:r>
          </a:p>
        </p:txBody>
      </p:sp>
      <p:sp>
        <p:nvSpPr>
          <p:cNvPr id="170" name="Прямоугольник 169"/>
          <p:cNvSpPr/>
          <p:nvPr/>
        </p:nvSpPr>
        <p:spPr>
          <a:xfrm>
            <a:off x="2291984" y="4848969"/>
            <a:ext cx="6201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Учет взаиморасчетов между участниками информационного взаимодействия (СМО, МО и ТФОМС)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291984" y="5869757"/>
            <a:ext cx="7794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Реализация единого информационного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онлайн-ресурса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обмена данными о  госпитализации между участниками информационного взаимодействия субъекта РФ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2" name="Заголовок 1"/>
          <p:cNvSpPr txBox="1">
            <a:spLocks/>
          </p:cNvSpPr>
          <p:nvPr/>
        </p:nvSpPr>
        <p:spPr bwMode="auto">
          <a:xfrm>
            <a:off x="1284788" y="1171575"/>
            <a:ext cx="653704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73" name="Заголовок 1"/>
          <p:cNvSpPr txBox="1">
            <a:spLocks/>
          </p:cNvSpPr>
          <p:nvPr/>
        </p:nvSpPr>
        <p:spPr bwMode="auto">
          <a:xfrm>
            <a:off x="1284788" y="2306306"/>
            <a:ext cx="653704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74" name="Заголовок 1"/>
          <p:cNvSpPr txBox="1">
            <a:spLocks/>
          </p:cNvSpPr>
          <p:nvPr/>
        </p:nvSpPr>
        <p:spPr bwMode="auto">
          <a:xfrm>
            <a:off x="1284788" y="3428668"/>
            <a:ext cx="653704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75" name="Заголовок 1"/>
          <p:cNvSpPr txBox="1">
            <a:spLocks/>
          </p:cNvSpPr>
          <p:nvPr/>
        </p:nvSpPr>
        <p:spPr bwMode="auto">
          <a:xfrm>
            <a:off x="1284788" y="4528472"/>
            <a:ext cx="653704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76" name="Заголовок 1"/>
          <p:cNvSpPr txBox="1">
            <a:spLocks/>
          </p:cNvSpPr>
          <p:nvPr/>
        </p:nvSpPr>
        <p:spPr bwMode="auto">
          <a:xfrm>
            <a:off x="1284788" y="5703111"/>
            <a:ext cx="653704" cy="117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45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25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Прямая соединительная линия 64"/>
          <p:cNvCxnSpPr/>
          <p:nvPr/>
        </p:nvCxnSpPr>
        <p:spPr>
          <a:xfrm>
            <a:off x="5974073" y="3193605"/>
            <a:ext cx="0" cy="1469874"/>
          </a:xfrm>
          <a:prstGeom prst="line">
            <a:avLst/>
          </a:prstGeom>
          <a:ln w="19050">
            <a:solidFill>
              <a:srgbClr val="0E798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8325822" y="3248184"/>
            <a:ext cx="0" cy="1402625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0" y="4819650"/>
            <a:ext cx="4067175" cy="2038350"/>
          </a:xfrm>
          <a:prstGeom prst="rect">
            <a:avLst/>
          </a:prstGeom>
          <a:solidFill>
            <a:srgbClr val="4B51C9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4650809"/>
            <a:ext cx="4067175" cy="139895"/>
          </a:xfrm>
          <a:prstGeom prst="rect">
            <a:avLst/>
          </a:prstGeom>
          <a:solidFill>
            <a:srgbClr val="4B51C9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068536" y="4650809"/>
            <a:ext cx="4056289" cy="140400"/>
          </a:xfrm>
          <a:prstGeom prst="rect">
            <a:avLst/>
          </a:prstGeom>
          <a:solidFill>
            <a:srgbClr val="00A489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116553" y="4650810"/>
            <a:ext cx="4075447" cy="140400"/>
          </a:xfrm>
          <a:prstGeom prst="rect">
            <a:avLst/>
          </a:prstGeom>
          <a:solidFill>
            <a:srgbClr val="2A8DAC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8124826" y="4819650"/>
            <a:ext cx="4067174" cy="2038350"/>
          </a:xfrm>
          <a:prstGeom prst="rect">
            <a:avLst/>
          </a:prstGeom>
          <a:solidFill>
            <a:srgbClr val="2A8DAC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0"/>
          </a:blip>
          <a:srcRect l="34382" r="14063"/>
          <a:stretch>
            <a:fillRect/>
          </a:stretch>
        </p:blipFill>
        <p:spPr bwMode="auto">
          <a:xfrm rot="10800000" flipV="1">
            <a:off x="0" y="4748464"/>
            <a:ext cx="12180887" cy="17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05474" y="3202858"/>
            <a:ext cx="0" cy="1469874"/>
          </a:xfrm>
          <a:prstGeom prst="line">
            <a:avLst/>
          </a:prstGeom>
          <a:ln w="19050">
            <a:solidFill>
              <a:srgbClr val="BFA2E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Шестиугольник 37"/>
          <p:cNvSpPr/>
          <p:nvPr/>
        </p:nvSpPr>
        <p:spPr>
          <a:xfrm>
            <a:off x="8124825" y="5153699"/>
            <a:ext cx="3974426" cy="1323985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Все ТФОМС должны работать в едином формате и по единой схеме взаимодействия с ЛПУ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9" name="Шестиугольник 38"/>
          <p:cNvSpPr/>
          <p:nvPr/>
        </p:nvSpPr>
        <p:spPr>
          <a:xfrm>
            <a:off x="4036075" y="5153699"/>
            <a:ext cx="4289747" cy="1457391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584130" algn="l"/>
                <a:tab pos="1168262" algn="l"/>
                <a:tab pos="1752392" algn="l"/>
                <a:tab pos="2336523" algn="l"/>
                <a:tab pos="2920654" algn="l"/>
                <a:tab pos="3504785" algn="l"/>
                <a:tab pos="4088915" algn="l"/>
                <a:tab pos="4673047" algn="l"/>
                <a:tab pos="5257177" algn="l"/>
                <a:tab pos="5841309" algn="l"/>
                <a:tab pos="6425439" algn="l"/>
                <a:tab pos="7009570" algn="l"/>
                <a:tab pos="7593701" algn="l"/>
                <a:tab pos="8177832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Приказ ФФОМС №79 </a:t>
            </a:r>
          </a:p>
          <a:p>
            <a:pPr>
              <a:tabLst>
                <a:tab pos="584130" algn="l"/>
                <a:tab pos="1168262" algn="l"/>
                <a:tab pos="1752392" algn="l"/>
                <a:tab pos="2336523" algn="l"/>
                <a:tab pos="2920654" algn="l"/>
                <a:tab pos="3504785" algn="l"/>
                <a:tab pos="4088915" algn="l"/>
                <a:tab pos="4673047" algn="l"/>
                <a:tab pos="5257177" algn="l"/>
                <a:tab pos="5841309" algn="l"/>
                <a:tab pos="6425439" algn="l"/>
                <a:tab pos="7009570" algn="l"/>
                <a:tab pos="7593701" algn="l"/>
                <a:tab pos="8177832" algn="l"/>
              </a:tabLst>
            </a:pPr>
            <a:endParaRPr lang="ru-RU" sz="1400" dirty="0" smtClean="0">
              <a:solidFill>
                <a:schemeClr val="tx1"/>
              </a:solidFill>
              <a:latin typeface="Tahoma" pitchFamily="32" charset="0"/>
              <a:cs typeface="Tahoma" pitchFamily="32" charset="0"/>
            </a:endParaRPr>
          </a:p>
          <a:p>
            <a:pPr>
              <a:tabLst>
                <a:tab pos="584130" algn="l"/>
                <a:tab pos="1168262" algn="l"/>
                <a:tab pos="1752392" algn="l"/>
                <a:tab pos="2336523" algn="l"/>
                <a:tab pos="2920654" algn="l"/>
                <a:tab pos="3504785" algn="l"/>
                <a:tab pos="4088915" algn="l"/>
                <a:tab pos="4673047" algn="l"/>
                <a:tab pos="5257177" algn="l"/>
                <a:tab pos="5841309" algn="l"/>
                <a:tab pos="6425439" algn="l"/>
                <a:tab pos="7009570" algn="l"/>
                <a:tab pos="7593701" algn="l"/>
                <a:tab pos="8177832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от 7 апреля 2011г. «Об утверждении Общих принципов построения и функционирования информационных систем и порядка информационного взаимодействия в сфере обязательного медицинского страхования»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219550" y="5313230"/>
            <a:ext cx="3723776" cy="1493150"/>
          </a:xfrm>
          <a:prstGeom prst="hexagon">
            <a:avLst>
              <a:gd name="adj" fmla="val 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используется своя система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 свой формат передачи данных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tx1"/>
                </a:solidFill>
                <a:latin typeface="Tahoma" pitchFamily="32" charset="0"/>
                <a:cs typeface="Tahoma" pitchFamily="32" charset="0"/>
              </a:rPr>
              <a:t>  своя методика сбора и проверки отчетности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ЕДИНЫЙ ФОРМАТ ВЗАИМОДЕЙСТВИЯ</a:t>
            </a:r>
            <a:endParaRPr lang="ru-RU" sz="25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3139" y="4888561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ahoma" pitchFamily="32" charset="0"/>
                <a:cs typeface="Tahoma" pitchFamily="32" charset="0"/>
              </a:rPr>
              <a:t>В каждом регионе: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420612" y="1767099"/>
            <a:ext cx="8414760" cy="2617847"/>
            <a:chOff x="2667805" y="2313367"/>
            <a:chExt cx="7702174" cy="2396160"/>
          </a:xfrm>
        </p:grpSpPr>
        <p:sp>
          <p:nvSpPr>
            <p:cNvPr id="29" name="Арка 28"/>
            <p:cNvSpPr/>
            <p:nvPr/>
          </p:nvSpPr>
          <p:spPr>
            <a:xfrm>
              <a:off x="2667805" y="2313367"/>
              <a:ext cx="2379336" cy="2379336"/>
            </a:xfrm>
            <a:prstGeom prst="blockArc">
              <a:avLst>
                <a:gd name="adj1" fmla="val 10800000"/>
                <a:gd name="adj2" fmla="val 41421"/>
                <a:gd name="adj3" fmla="val 11570"/>
              </a:avLst>
            </a:prstGeom>
            <a:solidFill>
              <a:srgbClr val="14ACBC"/>
            </a:solidFill>
            <a:ln w="12700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1633"/>
            </a:p>
          </p:txBody>
        </p:sp>
        <p:sp>
          <p:nvSpPr>
            <p:cNvPr id="31" name="Арка 30"/>
            <p:cNvSpPr/>
            <p:nvPr/>
          </p:nvSpPr>
          <p:spPr>
            <a:xfrm rot="10800000">
              <a:off x="4773674" y="2330191"/>
              <a:ext cx="2379336" cy="2379336"/>
            </a:xfrm>
            <a:prstGeom prst="blockArc">
              <a:avLst>
                <a:gd name="adj1" fmla="val 10800000"/>
                <a:gd name="adj2" fmla="val 41421"/>
                <a:gd name="adj3" fmla="val 11570"/>
              </a:avLst>
            </a:prstGeom>
            <a:solidFill>
              <a:srgbClr val="14ACBC"/>
            </a:solidFill>
            <a:ln w="9525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78851" fontAlgn="auto">
                <a:spcBef>
                  <a:spcPts val="0"/>
                </a:spcBef>
                <a:spcAft>
                  <a:spcPts val="0"/>
                </a:spcAft>
              </a:pPr>
              <a:endParaRPr lang="ru-RU"/>
            </a:p>
          </p:txBody>
        </p:sp>
        <p:sp>
          <p:nvSpPr>
            <p:cNvPr id="32" name="Арка 31"/>
            <p:cNvSpPr/>
            <p:nvPr/>
          </p:nvSpPr>
          <p:spPr>
            <a:xfrm>
              <a:off x="6879542" y="2313367"/>
              <a:ext cx="2379336" cy="2379336"/>
            </a:xfrm>
            <a:prstGeom prst="blockArc">
              <a:avLst>
                <a:gd name="adj1" fmla="val 10745962"/>
                <a:gd name="adj2" fmla="val 41421"/>
                <a:gd name="adj3" fmla="val 11570"/>
              </a:avLst>
            </a:prstGeom>
            <a:solidFill>
              <a:srgbClr val="14ACBC"/>
            </a:solidFill>
            <a:ln w="12700"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ru-RU" sz="1633"/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>
              <a:off x="2667805" y="3501986"/>
              <a:ext cx="7702174" cy="0"/>
            </a:xfrm>
            <a:prstGeom prst="straightConnector1">
              <a:avLst/>
            </a:prstGeom>
            <a:ln w="57150">
              <a:solidFill>
                <a:srgbClr val="14ACBC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Овал 36"/>
            <p:cNvSpPr/>
            <p:nvPr/>
          </p:nvSpPr>
          <p:spPr>
            <a:xfrm>
              <a:off x="3248746" y="2878614"/>
              <a:ext cx="1143008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chemeClr val="bg1"/>
              </a:solidFill>
            </a:ln>
            <a:effectLst>
              <a:outerShdw blurRad="1397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380929" y="2878614"/>
              <a:ext cx="1143008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chemeClr val="bg1"/>
              </a:solidFill>
            </a:ln>
            <a:effectLst>
              <a:outerShdw blurRad="1397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7486798" y="2878614"/>
              <a:ext cx="1143008" cy="1143008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chemeClr val="bg1"/>
              </a:solidFill>
            </a:ln>
            <a:effectLst>
              <a:outerShdw blurRad="139700" dist="38100" dir="2700000" algn="tl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375448" y="1780003"/>
            <a:ext cx="1653296" cy="752277"/>
          </a:xfrm>
          <a:prstGeom prst="rect">
            <a:avLst/>
          </a:prstGeom>
          <a:noFill/>
        </p:spPr>
        <p:txBody>
          <a:bodyPr wrap="square" lIns="104923" tIns="52461" rIns="104923" bIns="52461" rtlCol="0">
            <a:spAutoFit/>
          </a:bodyPr>
          <a:lstStyle/>
          <a:p>
            <a:pPr algn="ctr"/>
            <a:r>
              <a:rPr lang="ru-RU" sz="1400" b="1" dirty="0">
                <a:latin typeface="Tahoma" pitchFamily="32" charset="0"/>
                <a:cs typeface="Tahoma" pitchFamily="32" charset="0"/>
              </a:rPr>
              <a:t>до 1 </a:t>
            </a:r>
            <a:endParaRPr lang="ru-RU" sz="1400" b="1" dirty="0" smtClean="0">
              <a:latin typeface="Tahoma" pitchFamily="32" charset="0"/>
              <a:cs typeface="Tahoma" pitchFamily="32" charset="0"/>
            </a:endParaRPr>
          </a:p>
          <a:p>
            <a:pPr algn="ctr"/>
            <a:r>
              <a:rPr lang="ru-RU" sz="1400" b="1" dirty="0" smtClean="0">
                <a:latin typeface="Tahoma" pitchFamily="32" charset="0"/>
                <a:cs typeface="Tahoma" pitchFamily="32" charset="0"/>
              </a:rPr>
              <a:t>сентября</a:t>
            </a:r>
          </a:p>
          <a:p>
            <a:pPr algn="ctr"/>
            <a:r>
              <a:rPr lang="ru-RU" sz="1400" b="1" dirty="0" smtClean="0">
                <a:latin typeface="Tahoma" pitchFamily="32" charset="0"/>
                <a:cs typeface="Tahoma" pitchFamily="32" charset="0"/>
              </a:rPr>
              <a:t> </a:t>
            </a:r>
            <a:r>
              <a:rPr lang="ru-RU" sz="1400" b="1" dirty="0">
                <a:latin typeface="Tahoma" pitchFamily="32" charset="0"/>
                <a:cs typeface="Tahoma" pitchFamily="32" charset="0"/>
              </a:rPr>
              <a:t>2011 </a:t>
            </a:r>
            <a:r>
              <a:rPr lang="ru-RU" sz="1400" b="1" dirty="0" smtClean="0">
                <a:latin typeface="Tahoma" pitchFamily="32" charset="0"/>
                <a:cs typeface="Tahoma" pitchFamily="32" charset="0"/>
              </a:rPr>
              <a:t>г.</a:t>
            </a:r>
            <a:endParaRPr lang="ru-RU" sz="1400" b="1" dirty="0">
              <a:latin typeface="Tahoma" pitchFamily="32" charset="0"/>
              <a:cs typeface="Tahoma" pitchFamily="3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40444" y="1768373"/>
            <a:ext cx="1474586" cy="752277"/>
          </a:xfrm>
          <a:prstGeom prst="rect">
            <a:avLst/>
          </a:prstGeom>
          <a:noFill/>
        </p:spPr>
        <p:txBody>
          <a:bodyPr wrap="square" lIns="104923" tIns="52461" rIns="104923" bIns="52461" rtlCol="0">
            <a:spAutoFit/>
          </a:bodyPr>
          <a:lstStyle/>
          <a:p>
            <a:pPr algn="ctr"/>
            <a:r>
              <a:rPr lang="ru-RU" sz="1400" b="1" dirty="0" smtClean="0">
                <a:latin typeface="Tahoma" pitchFamily="32" charset="0"/>
                <a:cs typeface="Tahoma" pitchFamily="32" charset="0"/>
              </a:rPr>
              <a:t>с </a:t>
            </a:r>
            <a:r>
              <a:rPr lang="ru-RU" sz="1400" b="1" dirty="0">
                <a:latin typeface="Tahoma" pitchFamily="32" charset="0"/>
                <a:cs typeface="Tahoma" pitchFamily="32" charset="0"/>
              </a:rPr>
              <a:t>1 </a:t>
            </a:r>
            <a:endParaRPr lang="ru-RU" sz="1400" b="1" dirty="0" smtClean="0">
              <a:latin typeface="Tahoma" pitchFamily="32" charset="0"/>
              <a:cs typeface="Tahoma" pitchFamily="32" charset="0"/>
            </a:endParaRPr>
          </a:p>
          <a:p>
            <a:pPr algn="ctr"/>
            <a:r>
              <a:rPr lang="ru-RU" sz="1400" b="1" dirty="0" smtClean="0">
                <a:latin typeface="Tahoma" pitchFamily="32" charset="0"/>
                <a:cs typeface="Tahoma" pitchFamily="32" charset="0"/>
              </a:rPr>
              <a:t>сентября </a:t>
            </a:r>
            <a:r>
              <a:rPr lang="ru-RU" sz="1400" b="1" dirty="0">
                <a:latin typeface="Tahoma" pitchFamily="32" charset="0"/>
                <a:cs typeface="Tahoma" pitchFamily="32" charset="0"/>
              </a:rPr>
              <a:t>2011 </a:t>
            </a:r>
            <a:r>
              <a:rPr lang="ru-RU" sz="1400" b="1" dirty="0" smtClean="0">
                <a:latin typeface="Tahoma" pitchFamily="32" charset="0"/>
                <a:cs typeface="Tahoma" pitchFamily="32" charset="0"/>
              </a:rPr>
              <a:t>г.</a:t>
            </a:r>
            <a:endParaRPr lang="ru-RU" sz="1400" b="1" dirty="0">
              <a:latin typeface="Tahoma" pitchFamily="32" charset="0"/>
              <a:cs typeface="Tahoma" pitchFamily="32" charset="0"/>
            </a:endParaRPr>
          </a:p>
        </p:txBody>
      </p:sp>
      <p:pic>
        <p:nvPicPr>
          <p:cNvPr id="1026" name="Picture 2" descr="C:\Users\user\Pictures\Шаблон для презентации\ИКОНКИ\12_набор иконок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7426" y="2587036"/>
            <a:ext cx="772499" cy="78544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708522" y="4561977"/>
            <a:ext cx="203004" cy="203004"/>
          </a:xfrm>
          <a:prstGeom prst="ellipse">
            <a:avLst/>
          </a:prstGeom>
          <a:solidFill>
            <a:srgbClr val="A05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762029" y="2931518"/>
            <a:ext cx="204893" cy="2048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7055383" y="2932915"/>
            <a:ext cx="204893" cy="20489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5873267" y="4585127"/>
            <a:ext cx="203004" cy="203004"/>
          </a:xfrm>
          <a:prstGeom prst="ellipse">
            <a:avLst/>
          </a:prstGeom>
          <a:solidFill>
            <a:srgbClr val="0E7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8208322" y="4609096"/>
            <a:ext cx="203004" cy="203004"/>
          </a:xfrm>
          <a:prstGeom prst="ellipse">
            <a:avLst/>
          </a:prstGeom>
          <a:solidFill>
            <a:srgbClr val="008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3390501" y="2728805"/>
            <a:ext cx="599071" cy="603558"/>
            <a:chOff x="1847850" y="3471863"/>
            <a:chExt cx="423863" cy="427038"/>
          </a:xfrm>
          <a:solidFill>
            <a:srgbClr val="0082B0"/>
          </a:solidFill>
        </p:grpSpPr>
        <p:sp>
          <p:nvSpPr>
            <p:cNvPr id="36" name="Freeform 291"/>
            <p:cNvSpPr>
              <a:spLocks/>
            </p:cNvSpPr>
            <p:nvPr/>
          </p:nvSpPr>
          <p:spPr bwMode="auto">
            <a:xfrm>
              <a:off x="1847850" y="3471863"/>
              <a:ext cx="323850" cy="377825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329" y="0"/>
                </a:cxn>
                <a:cxn ang="0">
                  <a:pos x="353" y="5"/>
                </a:cxn>
                <a:cxn ang="0">
                  <a:pos x="375" y="16"/>
                </a:cxn>
                <a:cxn ang="0">
                  <a:pos x="393" y="33"/>
                </a:cxn>
                <a:cxn ang="0">
                  <a:pos x="404" y="54"/>
                </a:cxn>
                <a:cxn ang="0">
                  <a:pos x="408" y="79"/>
                </a:cxn>
                <a:cxn ang="0">
                  <a:pos x="408" y="218"/>
                </a:cxn>
                <a:cxn ang="0">
                  <a:pos x="403" y="223"/>
                </a:cxn>
                <a:cxn ang="0">
                  <a:pos x="400" y="225"/>
                </a:cxn>
                <a:cxn ang="0">
                  <a:pos x="393" y="225"/>
                </a:cxn>
                <a:cxn ang="0">
                  <a:pos x="389" y="223"/>
                </a:cxn>
                <a:cxn ang="0">
                  <a:pos x="388" y="220"/>
                </a:cxn>
                <a:cxn ang="0">
                  <a:pos x="385" y="218"/>
                </a:cxn>
                <a:cxn ang="0">
                  <a:pos x="385" y="79"/>
                </a:cxn>
                <a:cxn ang="0">
                  <a:pos x="382" y="61"/>
                </a:cxn>
                <a:cxn ang="0">
                  <a:pos x="374" y="46"/>
                </a:cxn>
                <a:cxn ang="0">
                  <a:pos x="362" y="33"/>
                </a:cxn>
                <a:cxn ang="0">
                  <a:pos x="346" y="25"/>
                </a:cxn>
                <a:cxn ang="0">
                  <a:pos x="329" y="22"/>
                </a:cxn>
                <a:cxn ang="0">
                  <a:pos x="79" y="22"/>
                </a:cxn>
                <a:cxn ang="0">
                  <a:pos x="61" y="25"/>
                </a:cxn>
                <a:cxn ang="0">
                  <a:pos x="46" y="33"/>
                </a:cxn>
                <a:cxn ang="0">
                  <a:pos x="33" y="46"/>
                </a:cxn>
                <a:cxn ang="0">
                  <a:pos x="25" y="61"/>
                </a:cxn>
                <a:cxn ang="0">
                  <a:pos x="22" y="79"/>
                </a:cxn>
                <a:cxn ang="0">
                  <a:pos x="22" y="396"/>
                </a:cxn>
                <a:cxn ang="0">
                  <a:pos x="25" y="414"/>
                </a:cxn>
                <a:cxn ang="0">
                  <a:pos x="33" y="429"/>
                </a:cxn>
                <a:cxn ang="0">
                  <a:pos x="46" y="442"/>
                </a:cxn>
                <a:cxn ang="0">
                  <a:pos x="61" y="450"/>
                </a:cxn>
                <a:cxn ang="0">
                  <a:pos x="79" y="453"/>
                </a:cxn>
                <a:cxn ang="0">
                  <a:pos x="217" y="453"/>
                </a:cxn>
                <a:cxn ang="0">
                  <a:pos x="223" y="458"/>
                </a:cxn>
                <a:cxn ang="0">
                  <a:pos x="224" y="461"/>
                </a:cxn>
                <a:cxn ang="0">
                  <a:pos x="224" y="468"/>
                </a:cxn>
                <a:cxn ang="0">
                  <a:pos x="223" y="472"/>
                </a:cxn>
                <a:cxn ang="0">
                  <a:pos x="220" y="473"/>
                </a:cxn>
                <a:cxn ang="0">
                  <a:pos x="217" y="476"/>
                </a:cxn>
                <a:cxn ang="0">
                  <a:pos x="79" y="476"/>
                </a:cxn>
                <a:cxn ang="0">
                  <a:pos x="54" y="472"/>
                </a:cxn>
                <a:cxn ang="0">
                  <a:pos x="33" y="461"/>
                </a:cxn>
                <a:cxn ang="0">
                  <a:pos x="15" y="443"/>
                </a:cxn>
                <a:cxn ang="0">
                  <a:pos x="4" y="421"/>
                </a:cxn>
                <a:cxn ang="0">
                  <a:pos x="0" y="396"/>
                </a:cxn>
                <a:cxn ang="0">
                  <a:pos x="0" y="79"/>
                </a:cxn>
                <a:cxn ang="0">
                  <a:pos x="4" y="54"/>
                </a:cxn>
                <a:cxn ang="0">
                  <a:pos x="15" y="33"/>
                </a:cxn>
                <a:cxn ang="0">
                  <a:pos x="33" y="16"/>
                </a:cxn>
                <a:cxn ang="0">
                  <a:pos x="54" y="5"/>
                </a:cxn>
                <a:cxn ang="0">
                  <a:pos x="79" y="0"/>
                </a:cxn>
              </a:cxnLst>
              <a:rect l="0" t="0" r="r" b="b"/>
              <a:pathLst>
                <a:path w="408" h="476">
                  <a:moveTo>
                    <a:pt x="79" y="0"/>
                  </a:moveTo>
                  <a:lnTo>
                    <a:pt x="329" y="0"/>
                  </a:lnTo>
                  <a:lnTo>
                    <a:pt x="353" y="5"/>
                  </a:lnTo>
                  <a:lnTo>
                    <a:pt x="375" y="16"/>
                  </a:lnTo>
                  <a:lnTo>
                    <a:pt x="393" y="33"/>
                  </a:lnTo>
                  <a:lnTo>
                    <a:pt x="404" y="54"/>
                  </a:lnTo>
                  <a:lnTo>
                    <a:pt x="408" y="79"/>
                  </a:lnTo>
                  <a:lnTo>
                    <a:pt x="408" y="218"/>
                  </a:lnTo>
                  <a:lnTo>
                    <a:pt x="403" y="223"/>
                  </a:lnTo>
                  <a:lnTo>
                    <a:pt x="400" y="225"/>
                  </a:lnTo>
                  <a:lnTo>
                    <a:pt x="393" y="225"/>
                  </a:lnTo>
                  <a:lnTo>
                    <a:pt x="389" y="223"/>
                  </a:lnTo>
                  <a:lnTo>
                    <a:pt x="388" y="220"/>
                  </a:lnTo>
                  <a:lnTo>
                    <a:pt x="385" y="218"/>
                  </a:lnTo>
                  <a:lnTo>
                    <a:pt x="385" y="79"/>
                  </a:lnTo>
                  <a:lnTo>
                    <a:pt x="382" y="61"/>
                  </a:lnTo>
                  <a:lnTo>
                    <a:pt x="374" y="46"/>
                  </a:lnTo>
                  <a:lnTo>
                    <a:pt x="362" y="33"/>
                  </a:lnTo>
                  <a:lnTo>
                    <a:pt x="346" y="25"/>
                  </a:lnTo>
                  <a:lnTo>
                    <a:pt x="329" y="22"/>
                  </a:lnTo>
                  <a:lnTo>
                    <a:pt x="79" y="22"/>
                  </a:lnTo>
                  <a:lnTo>
                    <a:pt x="61" y="25"/>
                  </a:lnTo>
                  <a:lnTo>
                    <a:pt x="46" y="33"/>
                  </a:lnTo>
                  <a:lnTo>
                    <a:pt x="33" y="46"/>
                  </a:lnTo>
                  <a:lnTo>
                    <a:pt x="25" y="61"/>
                  </a:lnTo>
                  <a:lnTo>
                    <a:pt x="22" y="79"/>
                  </a:lnTo>
                  <a:lnTo>
                    <a:pt x="22" y="396"/>
                  </a:lnTo>
                  <a:lnTo>
                    <a:pt x="25" y="414"/>
                  </a:lnTo>
                  <a:lnTo>
                    <a:pt x="33" y="429"/>
                  </a:lnTo>
                  <a:lnTo>
                    <a:pt x="46" y="442"/>
                  </a:lnTo>
                  <a:lnTo>
                    <a:pt x="61" y="450"/>
                  </a:lnTo>
                  <a:lnTo>
                    <a:pt x="79" y="453"/>
                  </a:lnTo>
                  <a:lnTo>
                    <a:pt x="217" y="453"/>
                  </a:lnTo>
                  <a:lnTo>
                    <a:pt x="223" y="458"/>
                  </a:lnTo>
                  <a:lnTo>
                    <a:pt x="224" y="461"/>
                  </a:lnTo>
                  <a:lnTo>
                    <a:pt x="224" y="468"/>
                  </a:lnTo>
                  <a:lnTo>
                    <a:pt x="223" y="472"/>
                  </a:lnTo>
                  <a:lnTo>
                    <a:pt x="220" y="473"/>
                  </a:lnTo>
                  <a:lnTo>
                    <a:pt x="217" y="476"/>
                  </a:lnTo>
                  <a:lnTo>
                    <a:pt x="79" y="476"/>
                  </a:lnTo>
                  <a:lnTo>
                    <a:pt x="54" y="472"/>
                  </a:lnTo>
                  <a:lnTo>
                    <a:pt x="33" y="461"/>
                  </a:lnTo>
                  <a:lnTo>
                    <a:pt x="15" y="443"/>
                  </a:lnTo>
                  <a:lnTo>
                    <a:pt x="4" y="421"/>
                  </a:lnTo>
                  <a:lnTo>
                    <a:pt x="0" y="396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5" y="33"/>
                  </a:lnTo>
                  <a:lnTo>
                    <a:pt x="33" y="16"/>
                  </a:lnTo>
                  <a:lnTo>
                    <a:pt x="54" y="5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292"/>
            <p:cNvSpPr>
              <a:spLocks/>
            </p:cNvSpPr>
            <p:nvPr/>
          </p:nvSpPr>
          <p:spPr bwMode="auto">
            <a:xfrm>
              <a:off x="1905000" y="3668713"/>
              <a:ext cx="138113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6" y="0"/>
                </a:cxn>
                <a:cxn ang="0">
                  <a:pos x="169" y="2"/>
                </a:cxn>
                <a:cxn ang="0">
                  <a:pos x="174" y="7"/>
                </a:cxn>
                <a:cxn ang="0">
                  <a:pos x="174" y="11"/>
                </a:cxn>
                <a:cxn ang="0">
                  <a:pos x="173" y="15"/>
                </a:cxn>
                <a:cxn ang="0">
                  <a:pos x="167" y="21"/>
                </a:cxn>
                <a:cxn ang="0">
                  <a:pos x="162" y="22"/>
                </a:cxn>
                <a:cxn ang="0">
                  <a:pos x="7" y="22"/>
                </a:cxn>
                <a:cxn ang="0">
                  <a:pos x="4" y="20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11" y="0"/>
                </a:cxn>
              </a:cxnLst>
              <a:rect l="0" t="0" r="r" b="b"/>
              <a:pathLst>
                <a:path w="174" h="22">
                  <a:moveTo>
                    <a:pt x="11" y="0"/>
                  </a:moveTo>
                  <a:lnTo>
                    <a:pt x="166" y="0"/>
                  </a:lnTo>
                  <a:lnTo>
                    <a:pt x="169" y="2"/>
                  </a:lnTo>
                  <a:lnTo>
                    <a:pt x="174" y="7"/>
                  </a:lnTo>
                  <a:lnTo>
                    <a:pt x="174" y="11"/>
                  </a:lnTo>
                  <a:lnTo>
                    <a:pt x="173" y="15"/>
                  </a:lnTo>
                  <a:lnTo>
                    <a:pt x="167" y="21"/>
                  </a:lnTo>
                  <a:lnTo>
                    <a:pt x="162" y="22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293"/>
            <p:cNvSpPr>
              <a:spLocks/>
            </p:cNvSpPr>
            <p:nvPr/>
          </p:nvSpPr>
          <p:spPr bwMode="auto">
            <a:xfrm>
              <a:off x="1905000" y="3609976"/>
              <a:ext cx="138113" cy="190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2" y="0"/>
                </a:cxn>
                <a:cxn ang="0">
                  <a:pos x="167" y="1"/>
                </a:cxn>
                <a:cxn ang="0">
                  <a:pos x="170" y="3"/>
                </a:cxn>
                <a:cxn ang="0">
                  <a:pos x="173" y="7"/>
                </a:cxn>
                <a:cxn ang="0">
                  <a:pos x="174" y="11"/>
                </a:cxn>
                <a:cxn ang="0">
                  <a:pos x="173" y="17"/>
                </a:cxn>
                <a:cxn ang="0">
                  <a:pos x="167" y="22"/>
                </a:cxn>
                <a:cxn ang="0">
                  <a:pos x="162" y="23"/>
                </a:cxn>
                <a:cxn ang="0">
                  <a:pos x="7" y="23"/>
                </a:cxn>
                <a:cxn ang="0">
                  <a:pos x="1" y="18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3"/>
                </a:cxn>
                <a:cxn ang="0">
                  <a:pos x="7" y="0"/>
                </a:cxn>
              </a:cxnLst>
              <a:rect l="0" t="0" r="r" b="b"/>
              <a:pathLst>
                <a:path w="174" h="23">
                  <a:moveTo>
                    <a:pt x="7" y="0"/>
                  </a:moveTo>
                  <a:lnTo>
                    <a:pt x="162" y="0"/>
                  </a:lnTo>
                  <a:lnTo>
                    <a:pt x="167" y="1"/>
                  </a:lnTo>
                  <a:lnTo>
                    <a:pt x="170" y="3"/>
                  </a:lnTo>
                  <a:lnTo>
                    <a:pt x="173" y="7"/>
                  </a:lnTo>
                  <a:lnTo>
                    <a:pt x="174" y="11"/>
                  </a:lnTo>
                  <a:lnTo>
                    <a:pt x="173" y="17"/>
                  </a:lnTo>
                  <a:lnTo>
                    <a:pt x="167" y="22"/>
                  </a:lnTo>
                  <a:lnTo>
                    <a:pt x="162" y="23"/>
                  </a:lnTo>
                  <a:lnTo>
                    <a:pt x="7" y="23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3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294"/>
            <p:cNvSpPr>
              <a:spLocks/>
            </p:cNvSpPr>
            <p:nvPr/>
          </p:nvSpPr>
          <p:spPr bwMode="auto">
            <a:xfrm>
              <a:off x="1905000" y="3552826"/>
              <a:ext cx="138113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6" y="0"/>
                </a:cxn>
                <a:cxn ang="0">
                  <a:pos x="169" y="2"/>
                </a:cxn>
                <a:cxn ang="0">
                  <a:pos x="174" y="7"/>
                </a:cxn>
                <a:cxn ang="0">
                  <a:pos x="174" y="11"/>
                </a:cxn>
                <a:cxn ang="0">
                  <a:pos x="173" y="15"/>
                </a:cxn>
                <a:cxn ang="0">
                  <a:pos x="167" y="21"/>
                </a:cxn>
                <a:cxn ang="0">
                  <a:pos x="162" y="22"/>
                </a:cxn>
                <a:cxn ang="0">
                  <a:pos x="7" y="22"/>
                </a:cxn>
                <a:cxn ang="0">
                  <a:pos x="4" y="19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11" y="0"/>
                </a:cxn>
              </a:cxnLst>
              <a:rect l="0" t="0" r="r" b="b"/>
              <a:pathLst>
                <a:path w="174" h="22">
                  <a:moveTo>
                    <a:pt x="11" y="0"/>
                  </a:moveTo>
                  <a:lnTo>
                    <a:pt x="166" y="0"/>
                  </a:lnTo>
                  <a:lnTo>
                    <a:pt x="169" y="2"/>
                  </a:lnTo>
                  <a:lnTo>
                    <a:pt x="174" y="7"/>
                  </a:lnTo>
                  <a:lnTo>
                    <a:pt x="174" y="11"/>
                  </a:lnTo>
                  <a:lnTo>
                    <a:pt x="173" y="15"/>
                  </a:lnTo>
                  <a:lnTo>
                    <a:pt x="167" y="21"/>
                  </a:lnTo>
                  <a:lnTo>
                    <a:pt x="162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2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95"/>
            <p:cNvSpPr>
              <a:spLocks/>
            </p:cNvSpPr>
            <p:nvPr/>
          </p:nvSpPr>
          <p:spPr bwMode="auto">
            <a:xfrm>
              <a:off x="1966913" y="3543301"/>
              <a:ext cx="304800" cy="355600"/>
            </a:xfrm>
            <a:custGeom>
              <a:avLst/>
              <a:gdLst/>
              <a:ahLst/>
              <a:cxnLst>
                <a:cxn ang="0">
                  <a:pos x="185" y="8"/>
                </a:cxn>
                <a:cxn ang="0">
                  <a:pos x="203" y="37"/>
                </a:cxn>
                <a:cxn ang="0">
                  <a:pos x="199" y="211"/>
                </a:cxn>
                <a:cxn ang="0">
                  <a:pos x="185" y="211"/>
                </a:cxn>
                <a:cxn ang="0">
                  <a:pos x="181" y="43"/>
                </a:cxn>
                <a:cxn ang="0">
                  <a:pos x="179" y="35"/>
                </a:cxn>
                <a:cxn ang="0">
                  <a:pos x="170" y="26"/>
                </a:cxn>
                <a:cxn ang="0">
                  <a:pos x="153" y="26"/>
                </a:cxn>
                <a:cxn ang="0">
                  <a:pos x="146" y="33"/>
                </a:cxn>
                <a:cxn ang="0">
                  <a:pos x="144" y="279"/>
                </a:cxn>
                <a:cxn ang="0">
                  <a:pos x="129" y="290"/>
                </a:cxn>
                <a:cxn ang="0">
                  <a:pos x="92" y="263"/>
                </a:cxn>
                <a:cxn ang="0">
                  <a:pos x="58" y="249"/>
                </a:cxn>
                <a:cxn ang="0">
                  <a:pos x="22" y="253"/>
                </a:cxn>
                <a:cxn ang="0">
                  <a:pos x="47" y="274"/>
                </a:cxn>
                <a:cxn ang="0">
                  <a:pos x="87" y="299"/>
                </a:cxn>
                <a:cxn ang="0">
                  <a:pos x="129" y="351"/>
                </a:cxn>
                <a:cxn ang="0">
                  <a:pos x="170" y="415"/>
                </a:cxn>
                <a:cxn ang="0">
                  <a:pos x="218" y="424"/>
                </a:cxn>
                <a:cxn ang="0">
                  <a:pos x="234" y="420"/>
                </a:cxn>
                <a:cxn ang="0">
                  <a:pos x="262" y="414"/>
                </a:cxn>
                <a:cxn ang="0">
                  <a:pos x="300" y="420"/>
                </a:cxn>
                <a:cxn ang="0">
                  <a:pos x="313" y="422"/>
                </a:cxn>
                <a:cxn ang="0">
                  <a:pos x="346" y="403"/>
                </a:cxn>
                <a:cxn ang="0">
                  <a:pos x="357" y="370"/>
                </a:cxn>
                <a:cxn ang="0">
                  <a:pos x="360" y="222"/>
                </a:cxn>
                <a:cxn ang="0">
                  <a:pos x="368" y="215"/>
                </a:cxn>
                <a:cxn ang="0">
                  <a:pos x="383" y="222"/>
                </a:cxn>
                <a:cxn ang="0">
                  <a:pos x="381" y="358"/>
                </a:cxn>
                <a:cxn ang="0">
                  <a:pos x="363" y="417"/>
                </a:cxn>
                <a:cxn ang="0">
                  <a:pos x="315" y="444"/>
                </a:cxn>
                <a:cxn ang="0">
                  <a:pos x="276" y="437"/>
                </a:cxn>
                <a:cxn ang="0">
                  <a:pos x="251" y="437"/>
                </a:cxn>
                <a:cxn ang="0">
                  <a:pos x="232" y="444"/>
                </a:cxn>
                <a:cxn ang="0">
                  <a:pos x="196" y="446"/>
                </a:cxn>
                <a:cxn ang="0">
                  <a:pos x="147" y="428"/>
                </a:cxn>
                <a:cxn ang="0">
                  <a:pos x="117" y="380"/>
                </a:cxn>
                <a:cxn ang="0">
                  <a:pos x="85" y="326"/>
                </a:cxn>
                <a:cxn ang="0">
                  <a:pos x="16" y="281"/>
                </a:cxn>
                <a:cxn ang="0">
                  <a:pos x="0" y="250"/>
                </a:cxn>
                <a:cxn ang="0">
                  <a:pos x="15" y="230"/>
                </a:cxn>
                <a:cxn ang="0">
                  <a:pos x="58" y="224"/>
                </a:cxn>
                <a:cxn ang="0">
                  <a:pos x="98" y="239"/>
                </a:cxn>
                <a:cxn ang="0">
                  <a:pos x="122" y="257"/>
                </a:cxn>
                <a:cxn ang="0">
                  <a:pos x="121" y="44"/>
                </a:cxn>
                <a:cxn ang="0">
                  <a:pos x="135" y="11"/>
                </a:cxn>
              </a:cxnLst>
              <a:rect l="0" t="0" r="r" b="b"/>
              <a:pathLst>
                <a:path w="383" h="447">
                  <a:moveTo>
                    <a:pt x="161" y="0"/>
                  </a:moveTo>
                  <a:lnTo>
                    <a:pt x="174" y="3"/>
                  </a:lnTo>
                  <a:lnTo>
                    <a:pt x="185" y="8"/>
                  </a:lnTo>
                  <a:lnTo>
                    <a:pt x="195" y="18"/>
                  </a:lnTo>
                  <a:lnTo>
                    <a:pt x="201" y="28"/>
                  </a:lnTo>
                  <a:lnTo>
                    <a:pt x="203" y="37"/>
                  </a:lnTo>
                  <a:lnTo>
                    <a:pt x="205" y="44"/>
                  </a:lnTo>
                  <a:lnTo>
                    <a:pt x="205" y="205"/>
                  </a:lnTo>
                  <a:lnTo>
                    <a:pt x="199" y="211"/>
                  </a:lnTo>
                  <a:lnTo>
                    <a:pt x="196" y="212"/>
                  </a:lnTo>
                  <a:lnTo>
                    <a:pt x="190" y="212"/>
                  </a:lnTo>
                  <a:lnTo>
                    <a:pt x="185" y="211"/>
                  </a:lnTo>
                  <a:lnTo>
                    <a:pt x="184" y="208"/>
                  </a:lnTo>
                  <a:lnTo>
                    <a:pt x="181" y="205"/>
                  </a:lnTo>
                  <a:lnTo>
                    <a:pt x="181" y="43"/>
                  </a:lnTo>
                  <a:lnTo>
                    <a:pt x="180" y="40"/>
                  </a:lnTo>
                  <a:lnTo>
                    <a:pt x="180" y="37"/>
                  </a:lnTo>
                  <a:lnTo>
                    <a:pt x="179" y="35"/>
                  </a:lnTo>
                  <a:lnTo>
                    <a:pt x="176" y="32"/>
                  </a:lnTo>
                  <a:lnTo>
                    <a:pt x="173" y="28"/>
                  </a:lnTo>
                  <a:lnTo>
                    <a:pt x="170" y="26"/>
                  </a:lnTo>
                  <a:lnTo>
                    <a:pt x="166" y="24"/>
                  </a:lnTo>
                  <a:lnTo>
                    <a:pt x="157" y="24"/>
                  </a:lnTo>
                  <a:lnTo>
                    <a:pt x="153" y="26"/>
                  </a:lnTo>
                  <a:lnTo>
                    <a:pt x="150" y="28"/>
                  </a:lnTo>
                  <a:lnTo>
                    <a:pt x="148" y="30"/>
                  </a:lnTo>
                  <a:lnTo>
                    <a:pt x="146" y="33"/>
                  </a:lnTo>
                  <a:lnTo>
                    <a:pt x="146" y="37"/>
                  </a:lnTo>
                  <a:lnTo>
                    <a:pt x="144" y="40"/>
                  </a:lnTo>
                  <a:lnTo>
                    <a:pt x="144" y="279"/>
                  </a:lnTo>
                  <a:lnTo>
                    <a:pt x="142" y="288"/>
                  </a:lnTo>
                  <a:lnTo>
                    <a:pt x="137" y="290"/>
                  </a:lnTo>
                  <a:lnTo>
                    <a:pt x="129" y="290"/>
                  </a:lnTo>
                  <a:lnTo>
                    <a:pt x="126" y="288"/>
                  </a:lnTo>
                  <a:lnTo>
                    <a:pt x="121" y="283"/>
                  </a:lnTo>
                  <a:lnTo>
                    <a:pt x="92" y="263"/>
                  </a:lnTo>
                  <a:lnTo>
                    <a:pt x="85" y="259"/>
                  </a:lnTo>
                  <a:lnTo>
                    <a:pt x="73" y="253"/>
                  </a:lnTo>
                  <a:lnTo>
                    <a:pt x="58" y="249"/>
                  </a:lnTo>
                  <a:lnTo>
                    <a:pt x="44" y="246"/>
                  </a:lnTo>
                  <a:lnTo>
                    <a:pt x="32" y="248"/>
                  </a:lnTo>
                  <a:lnTo>
                    <a:pt x="22" y="253"/>
                  </a:lnTo>
                  <a:lnTo>
                    <a:pt x="26" y="259"/>
                  </a:lnTo>
                  <a:lnTo>
                    <a:pt x="36" y="266"/>
                  </a:lnTo>
                  <a:lnTo>
                    <a:pt x="47" y="274"/>
                  </a:lnTo>
                  <a:lnTo>
                    <a:pt x="58" y="281"/>
                  </a:lnTo>
                  <a:lnTo>
                    <a:pt x="67" y="288"/>
                  </a:lnTo>
                  <a:lnTo>
                    <a:pt x="87" y="299"/>
                  </a:lnTo>
                  <a:lnTo>
                    <a:pt x="100" y="310"/>
                  </a:lnTo>
                  <a:lnTo>
                    <a:pt x="118" y="330"/>
                  </a:lnTo>
                  <a:lnTo>
                    <a:pt x="129" y="351"/>
                  </a:lnTo>
                  <a:lnTo>
                    <a:pt x="148" y="395"/>
                  </a:lnTo>
                  <a:lnTo>
                    <a:pt x="162" y="411"/>
                  </a:lnTo>
                  <a:lnTo>
                    <a:pt x="170" y="415"/>
                  </a:lnTo>
                  <a:lnTo>
                    <a:pt x="184" y="420"/>
                  </a:lnTo>
                  <a:lnTo>
                    <a:pt x="201" y="422"/>
                  </a:lnTo>
                  <a:lnTo>
                    <a:pt x="218" y="424"/>
                  </a:lnTo>
                  <a:lnTo>
                    <a:pt x="224" y="424"/>
                  </a:lnTo>
                  <a:lnTo>
                    <a:pt x="228" y="422"/>
                  </a:lnTo>
                  <a:lnTo>
                    <a:pt x="234" y="420"/>
                  </a:lnTo>
                  <a:lnTo>
                    <a:pt x="240" y="417"/>
                  </a:lnTo>
                  <a:lnTo>
                    <a:pt x="250" y="415"/>
                  </a:lnTo>
                  <a:lnTo>
                    <a:pt x="262" y="414"/>
                  </a:lnTo>
                  <a:lnTo>
                    <a:pt x="280" y="414"/>
                  </a:lnTo>
                  <a:lnTo>
                    <a:pt x="294" y="418"/>
                  </a:lnTo>
                  <a:lnTo>
                    <a:pt x="300" y="420"/>
                  </a:lnTo>
                  <a:lnTo>
                    <a:pt x="304" y="421"/>
                  </a:lnTo>
                  <a:lnTo>
                    <a:pt x="309" y="422"/>
                  </a:lnTo>
                  <a:lnTo>
                    <a:pt x="313" y="422"/>
                  </a:lnTo>
                  <a:lnTo>
                    <a:pt x="327" y="420"/>
                  </a:lnTo>
                  <a:lnTo>
                    <a:pt x="338" y="413"/>
                  </a:lnTo>
                  <a:lnTo>
                    <a:pt x="346" y="403"/>
                  </a:lnTo>
                  <a:lnTo>
                    <a:pt x="352" y="392"/>
                  </a:lnTo>
                  <a:lnTo>
                    <a:pt x="356" y="381"/>
                  </a:lnTo>
                  <a:lnTo>
                    <a:pt x="357" y="370"/>
                  </a:lnTo>
                  <a:lnTo>
                    <a:pt x="359" y="355"/>
                  </a:lnTo>
                  <a:lnTo>
                    <a:pt x="360" y="333"/>
                  </a:lnTo>
                  <a:lnTo>
                    <a:pt x="360" y="222"/>
                  </a:lnTo>
                  <a:lnTo>
                    <a:pt x="363" y="219"/>
                  </a:lnTo>
                  <a:lnTo>
                    <a:pt x="364" y="216"/>
                  </a:lnTo>
                  <a:lnTo>
                    <a:pt x="368" y="215"/>
                  </a:lnTo>
                  <a:lnTo>
                    <a:pt x="375" y="215"/>
                  </a:lnTo>
                  <a:lnTo>
                    <a:pt x="378" y="216"/>
                  </a:lnTo>
                  <a:lnTo>
                    <a:pt x="383" y="222"/>
                  </a:lnTo>
                  <a:lnTo>
                    <a:pt x="383" y="308"/>
                  </a:lnTo>
                  <a:lnTo>
                    <a:pt x="382" y="334"/>
                  </a:lnTo>
                  <a:lnTo>
                    <a:pt x="381" y="358"/>
                  </a:lnTo>
                  <a:lnTo>
                    <a:pt x="379" y="374"/>
                  </a:lnTo>
                  <a:lnTo>
                    <a:pt x="374" y="398"/>
                  </a:lnTo>
                  <a:lnTo>
                    <a:pt x="363" y="417"/>
                  </a:lnTo>
                  <a:lnTo>
                    <a:pt x="350" y="432"/>
                  </a:lnTo>
                  <a:lnTo>
                    <a:pt x="334" y="440"/>
                  </a:lnTo>
                  <a:lnTo>
                    <a:pt x="315" y="444"/>
                  </a:lnTo>
                  <a:lnTo>
                    <a:pt x="300" y="443"/>
                  </a:lnTo>
                  <a:lnTo>
                    <a:pt x="289" y="440"/>
                  </a:lnTo>
                  <a:lnTo>
                    <a:pt x="276" y="437"/>
                  </a:lnTo>
                  <a:lnTo>
                    <a:pt x="262" y="436"/>
                  </a:lnTo>
                  <a:lnTo>
                    <a:pt x="257" y="436"/>
                  </a:lnTo>
                  <a:lnTo>
                    <a:pt x="251" y="437"/>
                  </a:lnTo>
                  <a:lnTo>
                    <a:pt x="247" y="440"/>
                  </a:lnTo>
                  <a:lnTo>
                    <a:pt x="242" y="442"/>
                  </a:lnTo>
                  <a:lnTo>
                    <a:pt x="232" y="444"/>
                  </a:lnTo>
                  <a:lnTo>
                    <a:pt x="218" y="447"/>
                  </a:lnTo>
                  <a:lnTo>
                    <a:pt x="216" y="447"/>
                  </a:lnTo>
                  <a:lnTo>
                    <a:pt x="196" y="446"/>
                  </a:lnTo>
                  <a:lnTo>
                    <a:pt x="177" y="442"/>
                  </a:lnTo>
                  <a:lnTo>
                    <a:pt x="161" y="436"/>
                  </a:lnTo>
                  <a:lnTo>
                    <a:pt x="147" y="428"/>
                  </a:lnTo>
                  <a:lnTo>
                    <a:pt x="135" y="414"/>
                  </a:lnTo>
                  <a:lnTo>
                    <a:pt x="125" y="399"/>
                  </a:lnTo>
                  <a:lnTo>
                    <a:pt x="117" y="380"/>
                  </a:lnTo>
                  <a:lnTo>
                    <a:pt x="109" y="359"/>
                  </a:lnTo>
                  <a:lnTo>
                    <a:pt x="99" y="341"/>
                  </a:lnTo>
                  <a:lnTo>
                    <a:pt x="85" y="326"/>
                  </a:lnTo>
                  <a:lnTo>
                    <a:pt x="78" y="321"/>
                  </a:lnTo>
                  <a:lnTo>
                    <a:pt x="34" y="293"/>
                  </a:lnTo>
                  <a:lnTo>
                    <a:pt x="16" y="281"/>
                  </a:lnTo>
                  <a:lnTo>
                    <a:pt x="6" y="268"/>
                  </a:lnTo>
                  <a:lnTo>
                    <a:pt x="0" y="256"/>
                  </a:lnTo>
                  <a:lnTo>
                    <a:pt x="0" y="250"/>
                  </a:lnTo>
                  <a:lnTo>
                    <a:pt x="1" y="245"/>
                  </a:lnTo>
                  <a:lnTo>
                    <a:pt x="4" y="239"/>
                  </a:lnTo>
                  <a:lnTo>
                    <a:pt x="15" y="230"/>
                  </a:lnTo>
                  <a:lnTo>
                    <a:pt x="27" y="224"/>
                  </a:lnTo>
                  <a:lnTo>
                    <a:pt x="43" y="223"/>
                  </a:lnTo>
                  <a:lnTo>
                    <a:pt x="58" y="224"/>
                  </a:lnTo>
                  <a:lnTo>
                    <a:pt x="73" y="228"/>
                  </a:lnTo>
                  <a:lnTo>
                    <a:pt x="87" y="233"/>
                  </a:lnTo>
                  <a:lnTo>
                    <a:pt x="98" y="239"/>
                  </a:lnTo>
                  <a:lnTo>
                    <a:pt x="103" y="244"/>
                  </a:lnTo>
                  <a:lnTo>
                    <a:pt x="113" y="249"/>
                  </a:lnTo>
                  <a:lnTo>
                    <a:pt x="122" y="257"/>
                  </a:lnTo>
                  <a:lnTo>
                    <a:pt x="122" y="138"/>
                  </a:lnTo>
                  <a:lnTo>
                    <a:pt x="121" y="109"/>
                  </a:lnTo>
                  <a:lnTo>
                    <a:pt x="121" y="44"/>
                  </a:lnTo>
                  <a:lnTo>
                    <a:pt x="122" y="33"/>
                  </a:lnTo>
                  <a:lnTo>
                    <a:pt x="126" y="22"/>
                  </a:lnTo>
                  <a:lnTo>
                    <a:pt x="135" y="11"/>
                  </a:lnTo>
                  <a:lnTo>
                    <a:pt x="146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96"/>
            <p:cNvSpPr>
              <a:spLocks/>
            </p:cNvSpPr>
            <p:nvPr/>
          </p:nvSpPr>
          <p:spPr bwMode="auto">
            <a:xfrm>
              <a:off x="2111375" y="3662363"/>
              <a:ext cx="160338" cy="71438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75" y="21"/>
                </a:cxn>
                <a:cxn ang="0">
                  <a:pos x="101" y="10"/>
                </a:cxn>
                <a:cxn ang="0">
                  <a:pos x="125" y="19"/>
                </a:cxn>
                <a:cxn ang="0">
                  <a:pos x="146" y="23"/>
                </a:cxn>
                <a:cxn ang="0">
                  <a:pos x="176" y="23"/>
                </a:cxn>
                <a:cxn ang="0">
                  <a:pos x="198" y="45"/>
                </a:cxn>
                <a:cxn ang="0">
                  <a:pos x="201" y="69"/>
                </a:cxn>
                <a:cxn ang="0">
                  <a:pos x="202" y="84"/>
                </a:cxn>
                <a:cxn ang="0">
                  <a:pos x="194" y="91"/>
                </a:cxn>
                <a:cxn ang="0">
                  <a:pos x="183" y="89"/>
                </a:cxn>
                <a:cxn ang="0">
                  <a:pos x="179" y="84"/>
                </a:cxn>
                <a:cxn ang="0">
                  <a:pos x="176" y="52"/>
                </a:cxn>
                <a:cxn ang="0">
                  <a:pos x="165" y="44"/>
                </a:cxn>
                <a:cxn ang="0">
                  <a:pos x="152" y="47"/>
                </a:cxn>
                <a:cxn ang="0">
                  <a:pos x="142" y="66"/>
                </a:cxn>
                <a:cxn ang="0">
                  <a:pos x="139" y="73"/>
                </a:cxn>
                <a:cxn ang="0">
                  <a:pos x="134" y="77"/>
                </a:cxn>
                <a:cxn ang="0">
                  <a:pos x="123" y="74"/>
                </a:cxn>
                <a:cxn ang="0">
                  <a:pos x="120" y="58"/>
                </a:cxn>
                <a:cxn ang="0">
                  <a:pos x="110" y="36"/>
                </a:cxn>
                <a:cxn ang="0">
                  <a:pos x="92" y="36"/>
                </a:cxn>
                <a:cxn ang="0">
                  <a:pos x="83" y="58"/>
                </a:cxn>
                <a:cxn ang="0">
                  <a:pos x="76" y="67"/>
                </a:cxn>
                <a:cxn ang="0">
                  <a:pos x="68" y="69"/>
                </a:cxn>
                <a:cxn ang="0">
                  <a:pos x="62" y="65"/>
                </a:cxn>
                <a:cxn ang="0">
                  <a:pos x="59" y="58"/>
                </a:cxn>
                <a:cxn ang="0">
                  <a:pos x="57" y="36"/>
                </a:cxn>
                <a:cxn ang="0">
                  <a:pos x="42" y="23"/>
                </a:cxn>
                <a:cxn ang="0">
                  <a:pos x="26" y="34"/>
                </a:cxn>
                <a:cxn ang="0">
                  <a:pos x="24" y="50"/>
                </a:cxn>
                <a:cxn ang="0">
                  <a:pos x="20" y="55"/>
                </a:cxn>
                <a:cxn ang="0">
                  <a:pos x="9" y="56"/>
                </a:cxn>
                <a:cxn ang="0">
                  <a:pos x="0" y="50"/>
                </a:cxn>
                <a:cxn ang="0">
                  <a:pos x="3" y="28"/>
                </a:cxn>
                <a:cxn ang="0">
                  <a:pos x="26" y="4"/>
                </a:cxn>
              </a:cxnLst>
              <a:rect l="0" t="0" r="r" b="b"/>
              <a:pathLst>
                <a:path w="202" h="91">
                  <a:moveTo>
                    <a:pt x="42" y="0"/>
                  </a:moveTo>
                  <a:lnTo>
                    <a:pt x="55" y="3"/>
                  </a:lnTo>
                  <a:lnTo>
                    <a:pt x="66" y="10"/>
                  </a:lnTo>
                  <a:lnTo>
                    <a:pt x="75" y="21"/>
                  </a:lnTo>
                  <a:lnTo>
                    <a:pt x="87" y="12"/>
                  </a:lnTo>
                  <a:lnTo>
                    <a:pt x="101" y="10"/>
                  </a:lnTo>
                  <a:lnTo>
                    <a:pt x="114" y="12"/>
                  </a:lnTo>
                  <a:lnTo>
                    <a:pt x="125" y="19"/>
                  </a:lnTo>
                  <a:lnTo>
                    <a:pt x="135" y="30"/>
                  </a:lnTo>
                  <a:lnTo>
                    <a:pt x="146" y="23"/>
                  </a:lnTo>
                  <a:lnTo>
                    <a:pt x="160" y="21"/>
                  </a:lnTo>
                  <a:lnTo>
                    <a:pt x="176" y="23"/>
                  </a:lnTo>
                  <a:lnTo>
                    <a:pt x="189" y="33"/>
                  </a:lnTo>
                  <a:lnTo>
                    <a:pt x="198" y="45"/>
                  </a:lnTo>
                  <a:lnTo>
                    <a:pt x="201" y="62"/>
                  </a:lnTo>
                  <a:lnTo>
                    <a:pt x="201" y="69"/>
                  </a:lnTo>
                  <a:lnTo>
                    <a:pt x="202" y="74"/>
                  </a:lnTo>
                  <a:lnTo>
                    <a:pt x="202" y="84"/>
                  </a:lnTo>
                  <a:lnTo>
                    <a:pt x="197" y="89"/>
                  </a:lnTo>
                  <a:lnTo>
                    <a:pt x="194" y="91"/>
                  </a:lnTo>
                  <a:lnTo>
                    <a:pt x="187" y="91"/>
                  </a:lnTo>
                  <a:lnTo>
                    <a:pt x="183" y="89"/>
                  </a:lnTo>
                  <a:lnTo>
                    <a:pt x="182" y="87"/>
                  </a:lnTo>
                  <a:lnTo>
                    <a:pt x="179" y="84"/>
                  </a:lnTo>
                  <a:lnTo>
                    <a:pt x="179" y="58"/>
                  </a:lnTo>
                  <a:lnTo>
                    <a:pt x="176" y="52"/>
                  </a:lnTo>
                  <a:lnTo>
                    <a:pt x="173" y="50"/>
                  </a:lnTo>
                  <a:lnTo>
                    <a:pt x="165" y="44"/>
                  </a:lnTo>
                  <a:lnTo>
                    <a:pt x="160" y="44"/>
                  </a:lnTo>
                  <a:lnTo>
                    <a:pt x="152" y="47"/>
                  </a:lnTo>
                  <a:lnTo>
                    <a:pt x="145" y="55"/>
                  </a:lnTo>
                  <a:lnTo>
                    <a:pt x="142" y="66"/>
                  </a:lnTo>
                  <a:lnTo>
                    <a:pt x="142" y="70"/>
                  </a:lnTo>
                  <a:lnTo>
                    <a:pt x="139" y="73"/>
                  </a:lnTo>
                  <a:lnTo>
                    <a:pt x="138" y="76"/>
                  </a:lnTo>
                  <a:lnTo>
                    <a:pt x="134" y="77"/>
                  </a:lnTo>
                  <a:lnTo>
                    <a:pt x="131" y="77"/>
                  </a:lnTo>
                  <a:lnTo>
                    <a:pt x="123" y="74"/>
                  </a:lnTo>
                  <a:lnTo>
                    <a:pt x="120" y="66"/>
                  </a:lnTo>
                  <a:lnTo>
                    <a:pt x="120" y="58"/>
                  </a:lnTo>
                  <a:lnTo>
                    <a:pt x="117" y="45"/>
                  </a:lnTo>
                  <a:lnTo>
                    <a:pt x="110" y="36"/>
                  </a:lnTo>
                  <a:lnTo>
                    <a:pt x="101" y="32"/>
                  </a:lnTo>
                  <a:lnTo>
                    <a:pt x="92" y="36"/>
                  </a:lnTo>
                  <a:lnTo>
                    <a:pt x="86" y="45"/>
                  </a:lnTo>
                  <a:lnTo>
                    <a:pt x="83" y="58"/>
                  </a:lnTo>
                  <a:lnTo>
                    <a:pt x="81" y="62"/>
                  </a:lnTo>
                  <a:lnTo>
                    <a:pt x="76" y="67"/>
                  </a:lnTo>
                  <a:lnTo>
                    <a:pt x="72" y="69"/>
                  </a:lnTo>
                  <a:lnTo>
                    <a:pt x="68" y="69"/>
                  </a:lnTo>
                  <a:lnTo>
                    <a:pt x="65" y="66"/>
                  </a:lnTo>
                  <a:lnTo>
                    <a:pt x="62" y="65"/>
                  </a:lnTo>
                  <a:lnTo>
                    <a:pt x="61" y="61"/>
                  </a:lnTo>
                  <a:lnTo>
                    <a:pt x="59" y="58"/>
                  </a:lnTo>
                  <a:lnTo>
                    <a:pt x="59" y="48"/>
                  </a:lnTo>
                  <a:lnTo>
                    <a:pt x="57" y="36"/>
                  </a:lnTo>
                  <a:lnTo>
                    <a:pt x="50" y="28"/>
                  </a:lnTo>
                  <a:lnTo>
                    <a:pt x="42" y="23"/>
                  </a:lnTo>
                  <a:lnTo>
                    <a:pt x="33" y="26"/>
                  </a:lnTo>
                  <a:lnTo>
                    <a:pt x="26" y="34"/>
                  </a:lnTo>
                  <a:lnTo>
                    <a:pt x="24" y="45"/>
                  </a:lnTo>
                  <a:lnTo>
                    <a:pt x="24" y="50"/>
                  </a:lnTo>
                  <a:lnTo>
                    <a:pt x="21" y="52"/>
                  </a:lnTo>
                  <a:lnTo>
                    <a:pt x="20" y="55"/>
                  </a:lnTo>
                  <a:lnTo>
                    <a:pt x="15" y="56"/>
                  </a:lnTo>
                  <a:lnTo>
                    <a:pt x="9" y="56"/>
                  </a:lnTo>
                  <a:lnTo>
                    <a:pt x="6" y="55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3" y="28"/>
                  </a:lnTo>
                  <a:lnTo>
                    <a:pt x="13" y="14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8066400" y="2668419"/>
            <a:ext cx="510682" cy="692258"/>
            <a:chOff x="4016375" y="1635126"/>
            <a:chExt cx="357188" cy="484188"/>
          </a:xfrm>
          <a:solidFill>
            <a:srgbClr val="0082B0"/>
          </a:solidFill>
        </p:grpSpPr>
        <p:sp>
          <p:nvSpPr>
            <p:cNvPr id="69" name="Freeform 112"/>
            <p:cNvSpPr>
              <a:spLocks noEditPoints="1"/>
            </p:cNvSpPr>
            <p:nvPr/>
          </p:nvSpPr>
          <p:spPr bwMode="auto">
            <a:xfrm>
              <a:off x="4016375" y="1800226"/>
              <a:ext cx="357188" cy="319088"/>
            </a:xfrm>
            <a:custGeom>
              <a:avLst/>
              <a:gdLst/>
              <a:ahLst/>
              <a:cxnLst>
                <a:cxn ang="0">
                  <a:pos x="26" y="23"/>
                </a:cxn>
                <a:cxn ang="0">
                  <a:pos x="23" y="24"/>
                </a:cxn>
                <a:cxn ang="0">
                  <a:pos x="23" y="26"/>
                </a:cxn>
                <a:cxn ang="0">
                  <a:pos x="26" y="31"/>
                </a:cxn>
                <a:cxn ang="0">
                  <a:pos x="180" y="228"/>
                </a:cxn>
                <a:cxn ang="0">
                  <a:pos x="182" y="231"/>
                </a:cxn>
                <a:cxn ang="0">
                  <a:pos x="182" y="369"/>
                </a:cxn>
                <a:cxn ang="0">
                  <a:pos x="184" y="374"/>
                </a:cxn>
                <a:cxn ang="0">
                  <a:pos x="187" y="378"/>
                </a:cxn>
                <a:cxn ang="0">
                  <a:pos x="189" y="379"/>
                </a:cxn>
                <a:cxn ang="0">
                  <a:pos x="193" y="380"/>
                </a:cxn>
                <a:cxn ang="0">
                  <a:pos x="255" y="380"/>
                </a:cxn>
                <a:cxn ang="0">
                  <a:pos x="263" y="378"/>
                </a:cxn>
                <a:cxn ang="0">
                  <a:pos x="266" y="369"/>
                </a:cxn>
                <a:cxn ang="0">
                  <a:pos x="266" y="235"/>
                </a:cxn>
                <a:cxn ang="0">
                  <a:pos x="268" y="231"/>
                </a:cxn>
                <a:cxn ang="0">
                  <a:pos x="269" y="228"/>
                </a:cxn>
                <a:cxn ang="0">
                  <a:pos x="423" y="31"/>
                </a:cxn>
                <a:cxn ang="0">
                  <a:pos x="426" y="26"/>
                </a:cxn>
                <a:cxn ang="0">
                  <a:pos x="426" y="24"/>
                </a:cxn>
                <a:cxn ang="0">
                  <a:pos x="423" y="23"/>
                </a:cxn>
                <a:cxn ang="0">
                  <a:pos x="26" y="23"/>
                </a:cxn>
                <a:cxn ang="0">
                  <a:pos x="33" y="0"/>
                </a:cxn>
                <a:cxn ang="0">
                  <a:pos x="416" y="0"/>
                </a:cxn>
                <a:cxn ang="0">
                  <a:pos x="428" y="1"/>
                </a:cxn>
                <a:cxn ang="0">
                  <a:pos x="438" y="5"/>
                </a:cxn>
                <a:cxn ang="0">
                  <a:pos x="443" y="11"/>
                </a:cxn>
                <a:cxn ang="0">
                  <a:pos x="446" y="15"/>
                </a:cxn>
                <a:cxn ang="0">
                  <a:pos x="448" y="20"/>
                </a:cxn>
                <a:cxn ang="0">
                  <a:pos x="449" y="27"/>
                </a:cxn>
                <a:cxn ang="0">
                  <a:pos x="446" y="35"/>
                </a:cxn>
                <a:cxn ang="0">
                  <a:pos x="441" y="45"/>
                </a:cxn>
                <a:cxn ang="0">
                  <a:pos x="288" y="239"/>
                </a:cxn>
                <a:cxn ang="0">
                  <a:pos x="288" y="369"/>
                </a:cxn>
                <a:cxn ang="0">
                  <a:pos x="285" y="383"/>
                </a:cxn>
                <a:cxn ang="0">
                  <a:pos x="279" y="393"/>
                </a:cxn>
                <a:cxn ang="0">
                  <a:pos x="269" y="400"/>
                </a:cxn>
                <a:cxn ang="0">
                  <a:pos x="255" y="402"/>
                </a:cxn>
                <a:cxn ang="0">
                  <a:pos x="193" y="402"/>
                </a:cxn>
                <a:cxn ang="0">
                  <a:pos x="181" y="400"/>
                </a:cxn>
                <a:cxn ang="0">
                  <a:pos x="170" y="393"/>
                </a:cxn>
                <a:cxn ang="0">
                  <a:pos x="163" y="383"/>
                </a:cxn>
                <a:cxn ang="0">
                  <a:pos x="160" y="369"/>
                </a:cxn>
                <a:cxn ang="0">
                  <a:pos x="160" y="239"/>
                </a:cxn>
                <a:cxn ang="0">
                  <a:pos x="8" y="45"/>
                </a:cxn>
                <a:cxn ang="0">
                  <a:pos x="2" y="35"/>
                </a:cxn>
                <a:cxn ang="0">
                  <a:pos x="0" y="27"/>
                </a:cxn>
                <a:cxn ang="0">
                  <a:pos x="1" y="20"/>
                </a:cxn>
                <a:cxn ang="0">
                  <a:pos x="2" y="15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20" y="1"/>
                </a:cxn>
                <a:cxn ang="0">
                  <a:pos x="33" y="0"/>
                </a:cxn>
              </a:cxnLst>
              <a:rect l="0" t="0" r="r" b="b"/>
              <a:pathLst>
                <a:path w="449" h="402">
                  <a:moveTo>
                    <a:pt x="26" y="23"/>
                  </a:moveTo>
                  <a:lnTo>
                    <a:pt x="23" y="24"/>
                  </a:lnTo>
                  <a:lnTo>
                    <a:pt x="23" y="26"/>
                  </a:lnTo>
                  <a:lnTo>
                    <a:pt x="26" y="31"/>
                  </a:lnTo>
                  <a:lnTo>
                    <a:pt x="180" y="228"/>
                  </a:lnTo>
                  <a:lnTo>
                    <a:pt x="182" y="231"/>
                  </a:lnTo>
                  <a:lnTo>
                    <a:pt x="182" y="369"/>
                  </a:lnTo>
                  <a:lnTo>
                    <a:pt x="184" y="374"/>
                  </a:lnTo>
                  <a:lnTo>
                    <a:pt x="187" y="378"/>
                  </a:lnTo>
                  <a:lnTo>
                    <a:pt x="189" y="379"/>
                  </a:lnTo>
                  <a:lnTo>
                    <a:pt x="193" y="380"/>
                  </a:lnTo>
                  <a:lnTo>
                    <a:pt x="255" y="380"/>
                  </a:lnTo>
                  <a:lnTo>
                    <a:pt x="263" y="378"/>
                  </a:lnTo>
                  <a:lnTo>
                    <a:pt x="266" y="369"/>
                  </a:lnTo>
                  <a:lnTo>
                    <a:pt x="266" y="235"/>
                  </a:lnTo>
                  <a:lnTo>
                    <a:pt x="268" y="231"/>
                  </a:lnTo>
                  <a:lnTo>
                    <a:pt x="269" y="228"/>
                  </a:lnTo>
                  <a:lnTo>
                    <a:pt x="423" y="31"/>
                  </a:lnTo>
                  <a:lnTo>
                    <a:pt x="426" y="26"/>
                  </a:lnTo>
                  <a:lnTo>
                    <a:pt x="426" y="24"/>
                  </a:lnTo>
                  <a:lnTo>
                    <a:pt x="423" y="23"/>
                  </a:lnTo>
                  <a:lnTo>
                    <a:pt x="26" y="23"/>
                  </a:lnTo>
                  <a:close/>
                  <a:moveTo>
                    <a:pt x="33" y="0"/>
                  </a:moveTo>
                  <a:lnTo>
                    <a:pt x="416" y="0"/>
                  </a:lnTo>
                  <a:lnTo>
                    <a:pt x="428" y="1"/>
                  </a:lnTo>
                  <a:lnTo>
                    <a:pt x="438" y="5"/>
                  </a:lnTo>
                  <a:lnTo>
                    <a:pt x="443" y="11"/>
                  </a:lnTo>
                  <a:lnTo>
                    <a:pt x="446" y="15"/>
                  </a:lnTo>
                  <a:lnTo>
                    <a:pt x="448" y="20"/>
                  </a:lnTo>
                  <a:lnTo>
                    <a:pt x="449" y="27"/>
                  </a:lnTo>
                  <a:lnTo>
                    <a:pt x="446" y="35"/>
                  </a:lnTo>
                  <a:lnTo>
                    <a:pt x="441" y="45"/>
                  </a:lnTo>
                  <a:lnTo>
                    <a:pt x="288" y="239"/>
                  </a:lnTo>
                  <a:lnTo>
                    <a:pt x="288" y="369"/>
                  </a:lnTo>
                  <a:lnTo>
                    <a:pt x="285" y="383"/>
                  </a:lnTo>
                  <a:lnTo>
                    <a:pt x="279" y="393"/>
                  </a:lnTo>
                  <a:lnTo>
                    <a:pt x="269" y="400"/>
                  </a:lnTo>
                  <a:lnTo>
                    <a:pt x="255" y="402"/>
                  </a:lnTo>
                  <a:lnTo>
                    <a:pt x="193" y="402"/>
                  </a:lnTo>
                  <a:lnTo>
                    <a:pt x="181" y="400"/>
                  </a:lnTo>
                  <a:lnTo>
                    <a:pt x="170" y="393"/>
                  </a:lnTo>
                  <a:lnTo>
                    <a:pt x="163" y="383"/>
                  </a:lnTo>
                  <a:lnTo>
                    <a:pt x="160" y="369"/>
                  </a:lnTo>
                  <a:lnTo>
                    <a:pt x="160" y="239"/>
                  </a:lnTo>
                  <a:lnTo>
                    <a:pt x="8" y="4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12" y="5"/>
                  </a:lnTo>
                  <a:lnTo>
                    <a:pt x="20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13"/>
            <p:cNvSpPr>
              <a:spLocks noEditPoints="1"/>
            </p:cNvSpPr>
            <p:nvPr/>
          </p:nvSpPr>
          <p:spPr bwMode="auto">
            <a:xfrm>
              <a:off x="4057650" y="1682751"/>
              <a:ext cx="95250" cy="111125"/>
            </a:xfrm>
            <a:custGeom>
              <a:avLst/>
              <a:gdLst/>
              <a:ahLst/>
              <a:cxnLst>
                <a:cxn ang="0">
                  <a:pos x="75" y="24"/>
                </a:cxn>
                <a:cxn ang="0">
                  <a:pos x="60" y="28"/>
                </a:cxn>
                <a:cxn ang="0">
                  <a:pos x="45" y="39"/>
                </a:cxn>
                <a:cxn ang="0">
                  <a:pos x="32" y="54"/>
                </a:cxn>
                <a:cxn ang="0">
                  <a:pos x="26" y="69"/>
                </a:cxn>
                <a:cxn ang="0">
                  <a:pos x="22" y="83"/>
                </a:cxn>
                <a:cxn ang="0">
                  <a:pos x="23" y="96"/>
                </a:cxn>
                <a:cxn ang="0">
                  <a:pos x="27" y="107"/>
                </a:cxn>
                <a:cxn ang="0">
                  <a:pos x="34" y="114"/>
                </a:cxn>
                <a:cxn ang="0">
                  <a:pos x="39" y="117"/>
                </a:cxn>
                <a:cxn ang="0">
                  <a:pos x="45" y="117"/>
                </a:cxn>
                <a:cxn ang="0">
                  <a:pos x="57" y="116"/>
                </a:cxn>
                <a:cxn ang="0">
                  <a:pos x="68" y="109"/>
                </a:cxn>
                <a:cxn ang="0">
                  <a:pos x="79" y="99"/>
                </a:cxn>
                <a:cxn ang="0">
                  <a:pos x="87" y="87"/>
                </a:cxn>
                <a:cxn ang="0">
                  <a:pos x="94" y="72"/>
                </a:cxn>
                <a:cxn ang="0">
                  <a:pos x="98" y="58"/>
                </a:cxn>
                <a:cxn ang="0">
                  <a:pos x="97" y="44"/>
                </a:cxn>
                <a:cxn ang="0">
                  <a:pos x="93" y="33"/>
                </a:cxn>
                <a:cxn ang="0">
                  <a:pos x="86" y="26"/>
                </a:cxn>
                <a:cxn ang="0">
                  <a:pos x="81" y="24"/>
                </a:cxn>
                <a:cxn ang="0">
                  <a:pos x="75" y="24"/>
                </a:cxn>
                <a:cxn ang="0">
                  <a:pos x="75" y="0"/>
                </a:cxn>
                <a:cxn ang="0">
                  <a:pos x="87" y="2"/>
                </a:cxn>
                <a:cxn ang="0">
                  <a:pos x="98" y="7"/>
                </a:cxn>
                <a:cxn ang="0">
                  <a:pos x="109" y="17"/>
                </a:cxn>
                <a:cxn ang="0">
                  <a:pos x="118" y="29"/>
                </a:cxn>
                <a:cxn ang="0">
                  <a:pos x="120" y="46"/>
                </a:cxn>
                <a:cxn ang="0">
                  <a:pos x="120" y="63"/>
                </a:cxn>
                <a:cxn ang="0">
                  <a:pos x="116" y="81"/>
                </a:cxn>
                <a:cxn ang="0">
                  <a:pos x="108" y="99"/>
                </a:cxn>
                <a:cxn ang="0">
                  <a:pos x="96" y="116"/>
                </a:cxn>
                <a:cxn ang="0">
                  <a:pos x="79" y="129"/>
                </a:cxn>
                <a:cxn ang="0">
                  <a:pos x="63" y="138"/>
                </a:cxn>
                <a:cxn ang="0">
                  <a:pos x="45" y="140"/>
                </a:cxn>
                <a:cxn ang="0">
                  <a:pos x="32" y="139"/>
                </a:cxn>
                <a:cxn ang="0">
                  <a:pos x="22" y="135"/>
                </a:cxn>
                <a:cxn ang="0">
                  <a:pos x="11" y="125"/>
                </a:cxn>
                <a:cxn ang="0">
                  <a:pos x="2" y="112"/>
                </a:cxn>
                <a:cxn ang="0">
                  <a:pos x="0" y="95"/>
                </a:cxn>
                <a:cxn ang="0">
                  <a:pos x="0" y="79"/>
                </a:cxn>
                <a:cxn ang="0">
                  <a:pos x="4" y="59"/>
                </a:cxn>
                <a:cxn ang="0">
                  <a:pos x="12" y="41"/>
                </a:cxn>
                <a:cxn ang="0">
                  <a:pos x="24" y="25"/>
                </a:cxn>
                <a:cxn ang="0">
                  <a:pos x="41" y="11"/>
                </a:cxn>
                <a:cxn ang="0">
                  <a:pos x="57" y="3"/>
                </a:cxn>
                <a:cxn ang="0">
                  <a:pos x="75" y="0"/>
                </a:cxn>
              </a:cxnLst>
              <a:rect l="0" t="0" r="r" b="b"/>
              <a:pathLst>
                <a:path w="120" h="140">
                  <a:moveTo>
                    <a:pt x="75" y="24"/>
                  </a:moveTo>
                  <a:lnTo>
                    <a:pt x="60" y="28"/>
                  </a:lnTo>
                  <a:lnTo>
                    <a:pt x="45" y="39"/>
                  </a:lnTo>
                  <a:lnTo>
                    <a:pt x="32" y="54"/>
                  </a:lnTo>
                  <a:lnTo>
                    <a:pt x="26" y="69"/>
                  </a:lnTo>
                  <a:lnTo>
                    <a:pt x="22" y="83"/>
                  </a:lnTo>
                  <a:lnTo>
                    <a:pt x="23" y="96"/>
                  </a:lnTo>
                  <a:lnTo>
                    <a:pt x="27" y="107"/>
                  </a:lnTo>
                  <a:lnTo>
                    <a:pt x="34" y="114"/>
                  </a:lnTo>
                  <a:lnTo>
                    <a:pt x="39" y="117"/>
                  </a:lnTo>
                  <a:lnTo>
                    <a:pt x="45" y="117"/>
                  </a:lnTo>
                  <a:lnTo>
                    <a:pt x="57" y="116"/>
                  </a:lnTo>
                  <a:lnTo>
                    <a:pt x="68" y="109"/>
                  </a:lnTo>
                  <a:lnTo>
                    <a:pt x="79" y="99"/>
                  </a:lnTo>
                  <a:lnTo>
                    <a:pt x="87" y="87"/>
                  </a:lnTo>
                  <a:lnTo>
                    <a:pt x="94" y="72"/>
                  </a:lnTo>
                  <a:lnTo>
                    <a:pt x="98" y="58"/>
                  </a:lnTo>
                  <a:lnTo>
                    <a:pt x="97" y="44"/>
                  </a:lnTo>
                  <a:lnTo>
                    <a:pt x="93" y="33"/>
                  </a:lnTo>
                  <a:lnTo>
                    <a:pt x="86" y="26"/>
                  </a:lnTo>
                  <a:lnTo>
                    <a:pt x="81" y="24"/>
                  </a:lnTo>
                  <a:lnTo>
                    <a:pt x="75" y="24"/>
                  </a:lnTo>
                  <a:close/>
                  <a:moveTo>
                    <a:pt x="75" y="0"/>
                  </a:moveTo>
                  <a:lnTo>
                    <a:pt x="87" y="2"/>
                  </a:lnTo>
                  <a:lnTo>
                    <a:pt x="98" y="7"/>
                  </a:lnTo>
                  <a:lnTo>
                    <a:pt x="109" y="17"/>
                  </a:lnTo>
                  <a:lnTo>
                    <a:pt x="118" y="29"/>
                  </a:lnTo>
                  <a:lnTo>
                    <a:pt x="120" y="46"/>
                  </a:lnTo>
                  <a:lnTo>
                    <a:pt x="120" y="63"/>
                  </a:lnTo>
                  <a:lnTo>
                    <a:pt x="116" y="81"/>
                  </a:lnTo>
                  <a:lnTo>
                    <a:pt x="108" y="99"/>
                  </a:lnTo>
                  <a:lnTo>
                    <a:pt x="96" y="116"/>
                  </a:lnTo>
                  <a:lnTo>
                    <a:pt x="79" y="129"/>
                  </a:lnTo>
                  <a:lnTo>
                    <a:pt x="63" y="138"/>
                  </a:lnTo>
                  <a:lnTo>
                    <a:pt x="45" y="140"/>
                  </a:lnTo>
                  <a:lnTo>
                    <a:pt x="32" y="139"/>
                  </a:lnTo>
                  <a:lnTo>
                    <a:pt x="22" y="135"/>
                  </a:lnTo>
                  <a:lnTo>
                    <a:pt x="11" y="125"/>
                  </a:lnTo>
                  <a:lnTo>
                    <a:pt x="2" y="112"/>
                  </a:lnTo>
                  <a:lnTo>
                    <a:pt x="0" y="95"/>
                  </a:lnTo>
                  <a:lnTo>
                    <a:pt x="0" y="79"/>
                  </a:lnTo>
                  <a:lnTo>
                    <a:pt x="4" y="59"/>
                  </a:lnTo>
                  <a:lnTo>
                    <a:pt x="12" y="41"/>
                  </a:lnTo>
                  <a:lnTo>
                    <a:pt x="24" y="25"/>
                  </a:lnTo>
                  <a:lnTo>
                    <a:pt x="41" y="11"/>
                  </a:lnTo>
                  <a:lnTo>
                    <a:pt x="57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14"/>
            <p:cNvSpPr>
              <a:spLocks noEditPoints="1"/>
            </p:cNvSpPr>
            <p:nvPr/>
          </p:nvSpPr>
          <p:spPr bwMode="auto">
            <a:xfrm>
              <a:off x="4217988" y="1682751"/>
              <a:ext cx="101600" cy="106363"/>
            </a:xfrm>
            <a:custGeom>
              <a:avLst/>
              <a:gdLst/>
              <a:ahLst/>
              <a:cxnLst>
                <a:cxn ang="0">
                  <a:pos x="43" y="22"/>
                </a:cxn>
                <a:cxn ang="0">
                  <a:pos x="39" y="23"/>
                </a:cxn>
                <a:cxn ang="0">
                  <a:pos x="31" y="28"/>
                </a:cxn>
                <a:cxn ang="0">
                  <a:pos x="25" y="37"/>
                </a:cxn>
                <a:cxn ang="0">
                  <a:pos x="22" y="48"/>
                </a:cxn>
                <a:cxn ang="0">
                  <a:pos x="25" y="61"/>
                </a:cxn>
                <a:cxn ang="0">
                  <a:pos x="32" y="75"/>
                </a:cxn>
                <a:cxn ang="0">
                  <a:pos x="42" y="88"/>
                </a:cxn>
                <a:cxn ang="0">
                  <a:pos x="55" y="100"/>
                </a:cxn>
                <a:cxn ang="0">
                  <a:pos x="71" y="107"/>
                </a:cxn>
                <a:cxn ang="0">
                  <a:pos x="84" y="110"/>
                </a:cxn>
                <a:cxn ang="0">
                  <a:pos x="88" y="110"/>
                </a:cxn>
                <a:cxn ang="0">
                  <a:pos x="97" y="107"/>
                </a:cxn>
                <a:cxn ang="0">
                  <a:pos x="101" y="104"/>
                </a:cxn>
                <a:cxn ang="0">
                  <a:pos x="106" y="93"/>
                </a:cxn>
                <a:cxn ang="0">
                  <a:pos x="108" y="79"/>
                </a:cxn>
                <a:cxn ang="0">
                  <a:pos x="102" y="61"/>
                </a:cxn>
                <a:cxn ang="0">
                  <a:pos x="90" y="44"/>
                </a:cxn>
                <a:cxn ang="0">
                  <a:pos x="76" y="31"/>
                </a:cxn>
                <a:cxn ang="0">
                  <a:pos x="61" y="24"/>
                </a:cxn>
                <a:cxn ang="0">
                  <a:pos x="47" y="22"/>
                </a:cxn>
                <a:cxn ang="0">
                  <a:pos x="43" y="22"/>
                </a:cxn>
                <a:cxn ang="0">
                  <a:pos x="47" y="0"/>
                </a:cxn>
                <a:cxn ang="0">
                  <a:pos x="68" y="4"/>
                </a:cxn>
                <a:cxn ang="0">
                  <a:pos x="88" y="13"/>
                </a:cxn>
                <a:cxn ang="0">
                  <a:pos x="106" y="28"/>
                </a:cxn>
                <a:cxn ang="0">
                  <a:pos x="117" y="44"/>
                </a:cxn>
                <a:cxn ang="0">
                  <a:pos x="126" y="60"/>
                </a:cxn>
                <a:cxn ang="0">
                  <a:pos x="130" y="77"/>
                </a:cxn>
                <a:cxn ang="0">
                  <a:pos x="130" y="93"/>
                </a:cxn>
                <a:cxn ang="0">
                  <a:pos x="126" y="108"/>
                </a:cxn>
                <a:cxn ang="0">
                  <a:pos x="116" y="121"/>
                </a:cxn>
                <a:cxn ang="0">
                  <a:pos x="102" y="130"/>
                </a:cxn>
                <a:cxn ang="0">
                  <a:pos x="84" y="133"/>
                </a:cxn>
                <a:cxn ang="0">
                  <a:pos x="64" y="129"/>
                </a:cxn>
                <a:cxn ang="0">
                  <a:pos x="43" y="119"/>
                </a:cxn>
                <a:cxn ang="0">
                  <a:pos x="25" y="104"/>
                </a:cxn>
                <a:cxn ang="0">
                  <a:pos x="11" y="85"/>
                </a:cxn>
                <a:cxn ang="0">
                  <a:pos x="3" y="64"/>
                </a:cxn>
                <a:cxn ang="0">
                  <a:pos x="0" y="44"/>
                </a:cxn>
                <a:cxn ang="0">
                  <a:pos x="5" y="26"/>
                </a:cxn>
                <a:cxn ang="0">
                  <a:pos x="16" y="11"/>
                </a:cxn>
                <a:cxn ang="0">
                  <a:pos x="29" y="2"/>
                </a:cxn>
                <a:cxn ang="0">
                  <a:pos x="47" y="0"/>
                </a:cxn>
              </a:cxnLst>
              <a:rect l="0" t="0" r="r" b="b"/>
              <a:pathLst>
                <a:path w="130" h="133">
                  <a:moveTo>
                    <a:pt x="43" y="22"/>
                  </a:moveTo>
                  <a:lnTo>
                    <a:pt x="39" y="23"/>
                  </a:lnTo>
                  <a:lnTo>
                    <a:pt x="31" y="28"/>
                  </a:lnTo>
                  <a:lnTo>
                    <a:pt x="25" y="37"/>
                  </a:lnTo>
                  <a:lnTo>
                    <a:pt x="22" y="48"/>
                  </a:lnTo>
                  <a:lnTo>
                    <a:pt x="25" y="61"/>
                  </a:lnTo>
                  <a:lnTo>
                    <a:pt x="32" y="75"/>
                  </a:lnTo>
                  <a:lnTo>
                    <a:pt x="42" y="88"/>
                  </a:lnTo>
                  <a:lnTo>
                    <a:pt x="55" y="100"/>
                  </a:lnTo>
                  <a:lnTo>
                    <a:pt x="71" y="107"/>
                  </a:lnTo>
                  <a:lnTo>
                    <a:pt x="84" y="110"/>
                  </a:lnTo>
                  <a:lnTo>
                    <a:pt x="88" y="110"/>
                  </a:lnTo>
                  <a:lnTo>
                    <a:pt x="97" y="107"/>
                  </a:lnTo>
                  <a:lnTo>
                    <a:pt x="101" y="104"/>
                  </a:lnTo>
                  <a:lnTo>
                    <a:pt x="106" y="93"/>
                  </a:lnTo>
                  <a:lnTo>
                    <a:pt x="108" y="79"/>
                  </a:lnTo>
                  <a:lnTo>
                    <a:pt x="102" y="61"/>
                  </a:lnTo>
                  <a:lnTo>
                    <a:pt x="90" y="44"/>
                  </a:lnTo>
                  <a:lnTo>
                    <a:pt x="76" y="31"/>
                  </a:lnTo>
                  <a:lnTo>
                    <a:pt x="61" y="24"/>
                  </a:lnTo>
                  <a:lnTo>
                    <a:pt x="47" y="22"/>
                  </a:lnTo>
                  <a:lnTo>
                    <a:pt x="43" y="22"/>
                  </a:lnTo>
                  <a:close/>
                  <a:moveTo>
                    <a:pt x="47" y="0"/>
                  </a:moveTo>
                  <a:lnTo>
                    <a:pt x="68" y="4"/>
                  </a:lnTo>
                  <a:lnTo>
                    <a:pt x="88" y="13"/>
                  </a:lnTo>
                  <a:lnTo>
                    <a:pt x="106" y="28"/>
                  </a:lnTo>
                  <a:lnTo>
                    <a:pt x="117" y="44"/>
                  </a:lnTo>
                  <a:lnTo>
                    <a:pt x="126" y="60"/>
                  </a:lnTo>
                  <a:lnTo>
                    <a:pt x="130" y="77"/>
                  </a:lnTo>
                  <a:lnTo>
                    <a:pt x="130" y="93"/>
                  </a:lnTo>
                  <a:lnTo>
                    <a:pt x="126" y="108"/>
                  </a:lnTo>
                  <a:lnTo>
                    <a:pt x="116" y="121"/>
                  </a:lnTo>
                  <a:lnTo>
                    <a:pt x="102" y="130"/>
                  </a:lnTo>
                  <a:lnTo>
                    <a:pt x="84" y="133"/>
                  </a:lnTo>
                  <a:lnTo>
                    <a:pt x="64" y="129"/>
                  </a:lnTo>
                  <a:lnTo>
                    <a:pt x="43" y="119"/>
                  </a:lnTo>
                  <a:lnTo>
                    <a:pt x="25" y="104"/>
                  </a:lnTo>
                  <a:lnTo>
                    <a:pt x="11" y="85"/>
                  </a:lnTo>
                  <a:lnTo>
                    <a:pt x="3" y="64"/>
                  </a:lnTo>
                  <a:lnTo>
                    <a:pt x="0" y="44"/>
                  </a:lnTo>
                  <a:lnTo>
                    <a:pt x="5" y="26"/>
                  </a:lnTo>
                  <a:lnTo>
                    <a:pt x="16" y="11"/>
                  </a:lnTo>
                  <a:lnTo>
                    <a:pt x="29" y="2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15"/>
            <p:cNvSpPr>
              <a:spLocks/>
            </p:cNvSpPr>
            <p:nvPr/>
          </p:nvSpPr>
          <p:spPr bwMode="auto">
            <a:xfrm>
              <a:off x="4183063" y="1749426"/>
              <a:ext cx="31750" cy="6667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9" y="5"/>
                </a:cxn>
                <a:cxn ang="0">
                  <a:pos x="22" y="9"/>
                </a:cxn>
                <a:cxn ang="0">
                  <a:pos x="39" y="69"/>
                </a:cxn>
                <a:cxn ang="0">
                  <a:pos x="41" y="73"/>
                </a:cxn>
                <a:cxn ang="0">
                  <a:pos x="39" y="76"/>
                </a:cxn>
                <a:cxn ang="0">
                  <a:pos x="38" y="80"/>
                </a:cxn>
                <a:cxn ang="0">
                  <a:pos x="35" y="83"/>
                </a:cxn>
                <a:cxn ang="0">
                  <a:pos x="32" y="84"/>
                </a:cxn>
                <a:cxn ang="0">
                  <a:pos x="26" y="84"/>
                </a:cxn>
                <a:cxn ang="0">
                  <a:pos x="23" y="82"/>
                </a:cxn>
                <a:cxn ang="0">
                  <a:pos x="20" y="80"/>
                </a:cxn>
                <a:cxn ang="0">
                  <a:pos x="19" y="76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1" y="6"/>
                </a:cxn>
                <a:cxn ang="0">
                  <a:pos x="2" y="3"/>
                </a:cxn>
                <a:cxn ang="0">
                  <a:pos x="6" y="0"/>
                </a:cxn>
              </a:cxnLst>
              <a:rect l="0" t="0" r="r" b="b"/>
              <a:pathLst>
                <a:path w="41" h="84">
                  <a:moveTo>
                    <a:pt x="6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39" y="69"/>
                  </a:lnTo>
                  <a:lnTo>
                    <a:pt x="41" y="73"/>
                  </a:lnTo>
                  <a:lnTo>
                    <a:pt x="39" y="76"/>
                  </a:lnTo>
                  <a:lnTo>
                    <a:pt x="38" y="80"/>
                  </a:lnTo>
                  <a:lnTo>
                    <a:pt x="35" y="83"/>
                  </a:lnTo>
                  <a:lnTo>
                    <a:pt x="32" y="84"/>
                  </a:lnTo>
                  <a:lnTo>
                    <a:pt x="26" y="84"/>
                  </a:lnTo>
                  <a:lnTo>
                    <a:pt x="23" y="82"/>
                  </a:lnTo>
                  <a:lnTo>
                    <a:pt x="20" y="80"/>
                  </a:lnTo>
                  <a:lnTo>
                    <a:pt x="19" y="7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2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16"/>
            <p:cNvSpPr>
              <a:spLocks/>
            </p:cNvSpPr>
            <p:nvPr/>
          </p:nvSpPr>
          <p:spPr bwMode="auto">
            <a:xfrm>
              <a:off x="4165600" y="1749426"/>
              <a:ext cx="34925" cy="4286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5" y="0"/>
                </a:cxn>
                <a:cxn ang="0">
                  <a:pos x="38" y="2"/>
                </a:cxn>
                <a:cxn ang="0">
                  <a:pos x="44" y="10"/>
                </a:cxn>
                <a:cxn ang="0">
                  <a:pos x="44" y="14"/>
                </a:cxn>
                <a:cxn ang="0">
                  <a:pos x="42" y="18"/>
                </a:cxn>
                <a:cxn ang="0">
                  <a:pos x="22" y="49"/>
                </a:cxn>
                <a:cxn ang="0">
                  <a:pos x="17" y="53"/>
                </a:cxn>
                <a:cxn ang="0">
                  <a:pos x="15" y="54"/>
                </a:cxn>
                <a:cxn ang="0">
                  <a:pos x="8" y="54"/>
                </a:cxn>
                <a:cxn ang="0">
                  <a:pos x="5" y="53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2" y="36"/>
                </a:cxn>
                <a:cxn ang="0">
                  <a:pos x="23" y="6"/>
                </a:cxn>
                <a:cxn ang="0">
                  <a:pos x="26" y="3"/>
                </a:cxn>
                <a:cxn ang="0">
                  <a:pos x="31" y="0"/>
                </a:cxn>
              </a:cxnLst>
              <a:rect l="0" t="0" r="r" b="b"/>
              <a:pathLst>
                <a:path w="44" h="54">
                  <a:moveTo>
                    <a:pt x="31" y="0"/>
                  </a:moveTo>
                  <a:lnTo>
                    <a:pt x="35" y="0"/>
                  </a:lnTo>
                  <a:lnTo>
                    <a:pt x="38" y="2"/>
                  </a:lnTo>
                  <a:lnTo>
                    <a:pt x="44" y="10"/>
                  </a:lnTo>
                  <a:lnTo>
                    <a:pt x="44" y="14"/>
                  </a:lnTo>
                  <a:lnTo>
                    <a:pt x="42" y="18"/>
                  </a:lnTo>
                  <a:lnTo>
                    <a:pt x="22" y="49"/>
                  </a:lnTo>
                  <a:lnTo>
                    <a:pt x="17" y="53"/>
                  </a:lnTo>
                  <a:lnTo>
                    <a:pt x="15" y="54"/>
                  </a:lnTo>
                  <a:lnTo>
                    <a:pt x="8" y="54"/>
                  </a:lnTo>
                  <a:lnTo>
                    <a:pt x="5" y="53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3" y="6"/>
                  </a:lnTo>
                  <a:lnTo>
                    <a:pt x="26" y="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17"/>
            <p:cNvSpPr>
              <a:spLocks/>
            </p:cNvSpPr>
            <p:nvPr/>
          </p:nvSpPr>
          <p:spPr bwMode="auto">
            <a:xfrm>
              <a:off x="4165600" y="1635126"/>
              <a:ext cx="79375" cy="9683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93" y="0"/>
                </a:cxn>
                <a:cxn ang="0">
                  <a:pos x="96" y="1"/>
                </a:cxn>
                <a:cxn ang="0">
                  <a:pos x="98" y="6"/>
                </a:cxn>
                <a:cxn ang="0">
                  <a:pos x="100" y="10"/>
                </a:cxn>
                <a:cxn ang="0">
                  <a:pos x="100" y="14"/>
                </a:cxn>
                <a:cxn ang="0">
                  <a:pos x="97" y="18"/>
                </a:cxn>
                <a:cxn ang="0">
                  <a:pos x="19" y="117"/>
                </a:cxn>
                <a:cxn ang="0">
                  <a:pos x="17" y="118"/>
                </a:cxn>
                <a:cxn ang="0">
                  <a:pos x="15" y="120"/>
                </a:cxn>
                <a:cxn ang="0">
                  <a:pos x="13" y="121"/>
                </a:cxn>
                <a:cxn ang="0">
                  <a:pos x="11" y="121"/>
                </a:cxn>
                <a:cxn ang="0">
                  <a:pos x="6" y="120"/>
                </a:cxn>
                <a:cxn ang="0">
                  <a:pos x="4" y="118"/>
                </a:cxn>
                <a:cxn ang="0">
                  <a:pos x="1" y="116"/>
                </a:cxn>
                <a:cxn ang="0">
                  <a:pos x="0" y="113"/>
                </a:cxn>
                <a:cxn ang="0">
                  <a:pos x="0" y="106"/>
                </a:cxn>
                <a:cxn ang="0">
                  <a:pos x="1" y="103"/>
                </a:cxn>
                <a:cxn ang="0">
                  <a:pos x="79" y="4"/>
                </a:cxn>
                <a:cxn ang="0">
                  <a:pos x="82" y="1"/>
                </a:cxn>
                <a:cxn ang="0">
                  <a:pos x="85" y="0"/>
                </a:cxn>
              </a:cxnLst>
              <a:rect l="0" t="0" r="r" b="b"/>
              <a:pathLst>
                <a:path w="100" h="121">
                  <a:moveTo>
                    <a:pt x="85" y="0"/>
                  </a:moveTo>
                  <a:lnTo>
                    <a:pt x="93" y="0"/>
                  </a:lnTo>
                  <a:lnTo>
                    <a:pt x="96" y="1"/>
                  </a:lnTo>
                  <a:lnTo>
                    <a:pt x="98" y="6"/>
                  </a:lnTo>
                  <a:lnTo>
                    <a:pt x="100" y="10"/>
                  </a:lnTo>
                  <a:lnTo>
                    <a:pt x="100" y="14"/>
                  </a:lnTo>
                  <a:lnTo>
                    <a:pt x="97" y="18"/>
                  </a:lnTo>
                  <a:lnTo>
                    <a:pt x="19" y="117"/>
                  </a:lnTo>
                  <a:lnTo>
                    <a:pt x="17" y="118"/>
                  </a:lnTo>
                  <a:lnTo>
                    <a:pt x="15" y="120"/>
                  </a:lnTo>
                  <a:lnTo>
                    <a:pt x="13" y="121"/>
                  </a:lnTo>
                  <a:lnTo>
                    <a:pt x="11" y="121"/>
                  </a:lnTo>
                  <a:lnTo>
                    <a:pt x="6" y="120"/>
                  </a:lnTo>
                  <a:lnTo>
                    <a:pt x="4" y="118"/>
                  </a:lnTo>
                  <a:lnTo>
                    <a:pt x="1" y="116"/>
                  </a:lnTo>
                  <a:lnTo>
                    <a:pt x="0" y="113"/>
                  </a:lnTo>
                  <a:lnTo>
                    <a:pt x="0" y="106"/>
                  </a:lnTo>
                  <a:lnTo>
                    <a:pt x="1" y="103"/>
                  </a:lnTo>
                  <a:lnTo>
                    <a:pt x="79" y="4"/>
                  </a:lnTo>
                  <a:lnTo>
                    <a:pt x="82" y="1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Freeform 118"/>
            <p:cNvSpPr>
              <a:spLocks/>
            </p:cNvSpPr>
            <p:nvPr/>
          </p:nvSpPr>
          <p:spPr bwMode="auto">
            <a:xfrm>
              <a:off x="4197350" y="1635126"/>
              <a:ext cx="47625" cy="190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4" y="0"/>
                </a:cxn>
                <a:cxn ang="0">
                  <a:pos x="58" y="3"/>
                </a:cxn>
                <a:cxn ang="0">
                  <a:pos x="59" y="6"/>
                </a:cxn>
                <a:cxn ang="0">
                  <a:pos x="61" y="11"/>
                </a:cxn>
                <a:cxn ang="0">
                  <a:pos x="59" y="15"/>
                </a:cxn>
                <a:cxn ang="0">
                  <a:pos x="58" y="18"/>
                </a:cxn>
                <a:cxn ang="0">
                  <a:pos x="54" y="21"/>
                </a:cxn>
                <a:cxn ang="0">
                  <a:pos x="50" y="22"/>
                </a:cxn>
                <a:cxn ang="0">
                  <a:pos x="13" y="23"/>
                </a:cxn>
                <a:cxn ang="0">
                  <a:pos x="7" y="22"/>
                </a:cxn>
                <a:cxn ang="0">
                  <a:pos x="2" y="17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13" y="0"/>
                </a:cxn>
              </a:cxnLst>
              <a:rect l="0" t="0" r="r" b="b"/>
              <a:pathLst>
                <a:path w="61" h="23">
                  <a:moveTo>
                    <a:pt x="13" y="0"/>
                  </a:moveTo>
                  <a:lnTo>
                    <a:pt x="54" y="0"/>
                  </a:lnTo>
                  <a:lnTo>
                    <a:pt x="58" y="3"/>
                  </a:lnTo>
                  <a:lnTo>
                    <a:pt x="59" y="6"/>
                  </a:lnTo>
                  <a:lnTo>
                    <a:pt x="61" y="11"/>
                  </a:lnTo>
                  <a:lnTo>
                    <a:pt x="59" y="15"/>
                  </a:lnTo>
                  <a:lnTo>
                    <a:pt x="58" y="18"/>
                  </a:lnTo>
                  <a:lnTo>
                    <a:pt x="54" y="21"/>
                  </a:lnTo>
                  <a:lnTo>
                    <a:pt x="50" y="22"/>
                  </a:lnTo>
                  <a:lnTo>
                    <a:pt x="13" y="23"/>
                  </a:lnTo>
                  <a:lnTo>
                    <a:pt x="7" y="22"/>
                  </a:lnTo>
                  <a:lnTo>
                    <a:pt x="2" y="17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3"/>
                  </a:lnTo>
                  <a:lnTo>
                    <a:pt x="7" y="1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solidFill>
                <a:srgbClr val="0082B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2683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8945821" y="2693224"/>
            <a:ext cx="1494764" cy="14947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844847" y="2693224"/>
            <a:ext cx="1494764" cy="14947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974830" y="2819264"/>
            <a:ext cx="1242684" cy="124268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E:\Tanya\WORK WORK\!ПОЛИГРАФИЯ\Календарь 2015\06-Июнь-Здрав.jpg"/>
          <p:cNvPicPr>
            <a:picLocks noChangeAspect="1" noChangeArrowheads="1"/>
          </p:cNvPicPr>
          <p:nvPr/>
        </p:nvPicPr>
        <p:blipFill>
          <a:blip r:embed="rId2" cstate="print"/>
          <a:srcRect t="34607" b="50160"/>
          <a:stretch>
            <a:fillRect/>
          </a:stretch>
        </p:blipFill>
        <p:spPr bwMode="auto">
          <a:xfrm>
            <a:off x="0" y="5449824"/>
            <a:ext cx="12193200" cy="140817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АРХИТЕКТУРНОЕ РЕШЕНИЕ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 bwMode="auto">
          <a:xfrm>
            <a:off x="235318" y="2143656"/>
            <a:ext cx="1595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Тонкий клиент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Web-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браузер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1745361" y="5733039"/>
            <a:ext cx="94472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ahoma" charset="-52"/>
                <a:cs typeface="Tahoma" charset="-52"/>
              </a:rPr>
              <a:t>1. Трехзвенная архитектура для настольных приложений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ahoma" charset="-52"/>
                <a:cs typeface="Tahoma" charset="-52"/>
              </a:rPr>
              <a:t>2. Сервис - ориентированная архитектура (SOA) для взаимодействия с внешними системами</a:t>
            </a:r>
            <a:endParaRPr lang="ru-RU" dirty="0">
              <a:solidFill>
                <a:schemeClr val="bg1"/>
              </a:solidFill>
              <a:latin typeface="Tahoma" charset="-52"/>
              <a:cs typeface="Tahoma" charset="-52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7034096" y="2359099"/>
            <a:ext cx="11654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Web-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сервер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  <p:sp>
        <p:nvSpPr>
          <p:cNvPr id="73" name="TextBox 72"/>
          <p:cNvSpPr txBox="1"/>
          <p:nvPr/>
        </p:nvSpPr>
        <p:spPr bwMode="auto">
          <a:xfrm>
            <a:off x="9193438" y="2350350"/>
            <a:ext cx="10599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Сервер БД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  <p:sp>
        <p:nvSpPr>
          <p:cNvPr id="74" name="TextBox 73"/>
          <p:cNvSpPr txBox="1"/>
          <p:nvPr/>
        </p:nvSpPr>
        <p:spPr bwMode="auto">
          <a:xfrm>
            <a:off x="270007" y="3928712"/>
            <a:ext cx="10615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Сторонняя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charset="-52"/>
                <a:cs typeface="Tahoma" charset="-52"/>
              </a:rPr>
              <a:t>система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ahoma" charset="-52"/>
              <a:cs typeface="Tahoma" charset="-52"/>
            </a:endParaRPr>
          </a:p>
        </p:txBody>
      </p:sp>
      <p:sp>
        <p:nvSpPr>
          <p:cNvPr id="75" name="TextBox 74"/>
          <p:cNvSpPr txBox="1"/>
          <p:nvPr/>
        </p:nvSpPr>
        <p:spPr bwMode="auto">
          <a:xfrm>
            <a:off x="4496490" y="2121091"/>
            <a:ext cx="1350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ahoma" charset="-52"/>
                <a:cs typeface="Tahoma" charset="-52"/>
              </a:rPr>
              <a:t>Передача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ahoma" charset="-52"/>
                <a:cs typeface="Tahoma" charset="-52"/>
              </a:rPr>
              <a:t>по </a:t>
            </a:r>
            <a:r>
              <a:rPr lang="en-US" b="1" dirty="0" err="1" smtClean="0">
                <a:solidFill>
                  <a:srgbClr val="0070C0"/>
                </a:solidFill>
                <a:latin typeface="Tahoma" charset="-52"/>
                <a:cs typeface="Tahoma" charset="-52"/>
              </a:rPr>
              <a:t>VipNet</a:t>
            </a:r>
            <a:endParaRPr lang="ru-RU" b="1" dirty="0">
              <a:solidFill>
                <a:srgbClr val="0070C0"/>
              </a:solidFill>
              <a:latin typeface="Tahoma" charset="-52"/>
              <a:cs typeface="Tahoma" charset="-52"/>
            </a:endParaRPr>
          </a:p>
        </p:txBody>
      </p:sp>
      <p:sp>
        <p:nvSpPr>
          <p:cNvPr id="76" name="TextBox 75"/>
          <p:cNvSpPr txBox="1"/>
          <p:nvPr/>
        </p:nvSpPr>
        <p:spPr bwMode="auto">
          <a:xfrm>
            <a:off x="7817338" y="1714076"/>
            <a:ext cx="1609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ahoma" charset="-52"/>
                <a:cs typeface="Tahoma" charset="-52"/>
              </a:rPr>
              <a:t>ИС ТФОМС</a:t>
            </a:r>
          </a:p>
        </p:txBody>
      </p:sp>
      <p:sp>
        <p:nvSpPr>
          <p:cNvPr id="14" name="Овал 13"/>
          <p:cNvSpPr/>
          <p:nvPr/>
        </p:nvSpPr>
        <p:spPr>
          <a:xfrm>
            <a:off x="1617726" y="1757677"/>
            <a:ext cx="1494764" cy="14947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94652" y="3687775"/>
            <a:ext cx="1494764" cy="14947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1776" y="2814489"/>
            <a:ext cx="1494764" cy="149476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outerShdw blurRad="139700" dist="38100" dir="2700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9727091">
            <a:off x="4955225" y="3568219"/>
            <a:ext cx="1200374" cy="1482065"/>
          </a:xfrm>
          <a:prstGeom prst="rect">
            <a:avLst/>
          </a:prstGeom>
          <a:gradFill>
            <a:gsLst>
              <a:gs pos="0">
                <a:srgbClr val="0073AC">
                  <a:alpha val="24000"/>
                </a:srgbClr>
              </a:gs>
              <a:gs pos="100000">
                <a:srgbClr val="0073A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43766" y="1883717"/>
            <a:ext cx="1242684" cy="124268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830670" y="3813815"/>
            <a:ext cx="1242684" cy="1242684"/>
          </a:xfrm>
          <a:prstGeom prst="ellipse">
            <a:avLst/>
          </a:prstGeom>
          <a:solidFill>
            <a:srgbClr val="1BBAD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633213" y="3404596"/>
            <a:ext cx="207638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9080328" y="2819264"/>
            <a:ext cx="1242684" cy="1242684"/>
          </a:xfrm>
          <a:prstGeom prst="ellipse">
            <a:avLst/>
          </a:prstGeom>
          <a:solidFill>
            <a:srgbClr val="1D94D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>
            <a:stCxn id="29" idx="2"/>
          </p:cNvCxnSpPr>
          <p:nvPr/>
        </p:nvCxnSpPr>
        <p:spPr>
          <a:xfrm flipH="1">
            <a:off x="3288774" y="3571935"/>
            <a:ext cx="1191117" cy="64174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29" idx="2"/>
          </p:cNvCxnSpPr>
          <p:nvPr/>
        </p:nvCxnSpPr>
        <p:spPr>
          <a:xfrm flipH="1" flipV="1">
            <a:off x="3160605" y="2828615"/>
            <a:ext cx="1319286" cy="74332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4479891" y="2950593"/>
            <a:ext cx="1242684" cy="1242684"/>
          </a:xfrm>
          <a:prstGeom prst="ellipse">
            <a:avLst/>
          </a:prstGeom>
          <a:gradFill flip="none" rotWithShape="1">
            <a:gsLst>
              <a:gs pos="0">
                <a:srgbClr val="189488"/>
              </a:gs>
              <a:gs pos="62000">
                <a:srgbClr val="584B99"/>
              </a:gs>
              <a:gs pos="100000">
                <a:srgbClr val="0082B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1972028" y="2205815"/>
            <a:ext cx="786160" cy="629289"/>
            <a:chOff x="1776933" y="557213"/>
            <a:chExt cx="692150" cy="554038"/>
          </a:xfrm>
          <a:solidFill>
            <a:schemeClr val="bg1"/>
          </a:solidFill>
        </p:grpSpPr>
        <p:sp>
          <p:nvSpPr>
            <p:cNvPr id="54" name="Freeform 292"/>
            <p:cNvSpPr>
              <a:spLocks noEditPoints="1"/>
            </p:cNvSpPr>
            <p:nvPr/>
          </p:nvSpPr>
          <p:spPr bwMode="auto">
            <a:xfrm>
              <a:off x="1776933" y="557213"/>
              <a:ext cx="692150" cy="554038"/>
            </a:xfrm>
            <a:custGeom>
              <a:avLst/>
              <a:gdLst/>
              <a:ahLst/>
              <a:cxnLst>
                <a:cxn ang="0">
                  <a:pos x="334" y="613"/>
                </a:cxn>
                <a:cxn ang="0">
                  <a:pos x="281" y="674"/>
                </a:cxn>
                <a:cxn ang="0">
                  <a:pos x="540" y="621"/>
                </a:cxn>
                <a:cxn ang="0">
                  <a:pos x="536" y="613"/>
                </a:cxn>
                <a:cxn ang="0">
                  <a:pos x="334" y="571"/>
                </a:cxn>
                <a:cxn ang="0">
                  <a:pos x="42" y="25"/>
                </a:cxn>
                <a:cxn ang="0">
                  <a:pos x="25" y="42"/>
                </a:cxn>
                <a:cxn ang="0">
                  <a:pos x="23" y="516"/>
                </a:cxn>
                <a:cxn ang="0">
                  <a:pos x="33" y="539"/>
                </a:cxn>
                <a:cxn ang="0">
                  <a:pos x="55" y="549"/>
                </a:cxn>
                <a:cxn ang="0">
                  <a:pos x="828" y="547"/>
                </a:cxn>
                <a:cxn ang="0">
                  <a:pos x="845" y="529"/>
                </a:cxn>
                <a:cxn ang="0">
                  <a:pos x="848" y="55"/>
                </a:cxn>
                <a:cxn ang="0">
                  <a:pos x="839" y="32"/>
                </a:cxn>
                <a:cxn ang="0">
                  <a:pos x="816" y="22"/>
                </a:cxn>
                <a:cxn ang="0">
                  <a:pos x="55" y="0"/>
                </a:cxn>
                <a:cxn ang="0">
                  <a:pos x="833" y="2"/>
                </a:cxn>
                <a:cxn ang="0">
                  <a:pos x="860" y="22"/>
                </a:cxn>
                <a:cxn ang="0">
                  <a:pos x="871" y="55"/>
                </a:cxn>
                <a:cxn ang="0">
                  <a:pos x="869" y="533"/>
                </a:cxn>
                <a:cxn ang="0">
                  <a:pos x="849" y="560"/>
                </a:cxn>
                <a:cxn ang="0">
                  <a:pos x="816" y="571"/>
                </a:cxn>
                <a:cxn ang="0">
                  <a:pos x="558" y="608"/>
                </a:cxn>
                <a:cxn ang="0">
                  <a:pos x="626" y="679"/>
                </a:cxn>
                <a:cxn ang="0">
                  <a:pos x="628" y="689"/>
                </a:cxn>
                <a:cxn ang="0">
                  <a:pos x="623" y="694"/>
                </a:cxn>
                <a:cxn ang="0">
                  <a:pos x="252" y="696"/>
                </a:cxn>
                <a:cxn ang="0">
                  <a:pos x="245" y="693"/>
                </a:cxn>
                <a:cxn ang="0">
                  <a:pos x="243" y="686"/>
                </a:cxn>
                <a:cxn ang="0">
                  <a:pos x="244" y="679"/>
                </a:cxn>
                <a:cxn ang="0">
                  <a:pos x="312" y="608"/>
                </a:cxn>
                <a:cxn ang="0">
                  <a:pos x="55" y="571"/>
                </a:cxn>
                <a:cxn ang="0">
                  <a:pos x="23" y="560"/>
                </a:cxn>
                <a:cxn ang="0">
                  <a:pos x="3" y="533"/>
                </a:cxn>
                <a:cxn ang="0">
                  <a:pos x="0" y="55"/>
                </a:cxn>
                <a:cxn ang="0">
                  <a:pos x="12" y="22"/>
                </a:cxn>
                <a:cxn ang="0">
                  <a:pos x="38" y="2"/>
                </a:cxn>
              </a:cxnLst>
              <a:rect l="0" t="0" r="r" b="b"/>
              <a:pathLst>
                <a:path w="871" h="696">
                  <a:moveTo>
                    <a:pt x="334" y="571"/>
                  </a:moveTo>
                  <a:lnTo>
                    <a:pt x="334" y="613"/>
                  </a:lnTo>
                  <a:lnTo>
                    <a:pt x="332" y="621"/>
                  </a:lnTo>
                  <a:lnTo>
                    <a:pt x="281" y="674"/>
                  </a:lnTo>
                  <a:lnTo>
                    <a:pt x="589" y="674"/>
                  </a:lnTo>
                  <a:lnTo>
                    <a:pt x="540" y="621"/>
                  </a:lnTo>
                  <a:lnTo>
                    <a:pt x="537" y="617"/>
                  </a:lnTo>
                  <a:lnTo>
                    <a:pt x="536" y="613"/>
                  </a:lnTo>
                  <a:lnTo>
                    <a:pt x="536" y="571"/>
                  </a:lnTo>
                  <a:lnTo>
                    <a:pt x="334" y="571"/>
                  </a:lnTo>
                  <a:close/>
                  <a:moveTo>
                    <a:pt x="55" y="22"/>
                  </a:moveTo>
                  <a:lnTo>
                    <a:pt x="42" y="25"/>
                  </a:lnTo>
                  <a:lnTo>
                    <a:pt x="33" y="32"/>
                  </a:lnTo>
                  <a:lnTo>
                    <a:pt x="25" y="42"/>
                  </a:lnTo>
                  <a:lnTo>
                    <a:pt x="23" y="55"/>
                  </a:lnTo>
                  <a:lnTo>
                    <a:pt x="23" y="516"/>
                  </a:lnTo>
                  <a:lnTo>
                    <a:pt x="25" y="529"/>
                  </a:lnTo>
                  <a:lnTo>
                    <a:pt x="33" y="539"/>
                  </a:lnTo>
                  <a:lnTo>
                    <a:pt x="42" y="547"/>
                  </a:lnTo>
                  <a:lnTo>
                    <a:pt x="55" y="549"/>
                  </a:lnTo>
                  <a:lnTo>
                    <a:pt x="816" y="549"/>
                  </a:lnTo>
                  <a:lnTo>
                    <a:pt x="828" y="547"/>
                  </a:lnTo>
                  <a:lnTo>
                    <a:pt x="839" y="539"/>
                  </a:lnTo>
                  <a:lnTo>
                    <a:pt x="845" y="529"/>
                  </a:lnTo>
                  <a:lnTo>
                    <a:pt x="848" y="516"/>
                  </a:lnTo>
                  <a:lnTo>
                    <a:pt x="848" y="55"/>
                  </a:lnTo>
                  <a:lnTo>
                    <a:pt x="845" y="42"/>
                  </a:lnTo>
                  <a:lnTo>
                    <a:pt x="839" y="32"/>
                  </a:lnTo>
                  <a:lnTo>
                    <a:pt x="828" y="25"/>
                  </a:lnTo>
                  <a:lnTo>
                    <a:pt x="816" y="22"/>
                  </a:lnTo>
                  <a:lnTo>
                    <a:pt x="55" y="22"/>
                  </a:lnTo>
                  <a:close/>
                  <a:moveTo>
                    <a:pt x="55" y="0"/>
                  </a:moveTo>
                  <a:lnTo>
                    <a:pt x="816" y="0"/>
                  </a:lnTo>
                  <a:lnTo>
                    <a:pt x="833" y="2"/>
                  </a:lnTo>
                  <a:lnTo>
                    <a:pt x="849" y="11"/>
                  </a:lnTo>
                  <a:lnTo>
                    <a:pt x="860" y="22"/>
                  </a:lnTo>
                  <a:lnTo>
                    <a:pt x="869" y="38"/>
                  </a:lnTo>
                  <a:lnTo>
                    <a:pt x="871" y="55"/>
                  </a:lnTo>
                  <a:lnTo>
                    <a:pt x="871" y="516"/>
                  </a:lnTo>
                  <a:lnTo>
                    <a:pt x="869" y="533"/>
                  </a:lnTo>
                  <a:lnTo>
                    <a:pt x="860" y="549"/>
                  </a:lnTo>
                  <a:lnTo>
                    <a:pt x="849" y="560"/>
                  </a:lnTo>
                  <a:lnTo>
                    <a:pt x="833" y="569"/>
                  </a:lnTo>
                  <a:lnTo>
                    <a:pt x="816" y="571"/>
                  </a:lnTo>
                  <a:lnTo>
                    <a:pt x="558" y="571"/>
                  </a:lnTo>
                  <a:lnTo>
                    <a:pt x="558" y="608"/>
                  </a:lnTo>
                  <a:lnTo>
                    <a:pt x="625" y="676"/>
                  </a:lnTo>
                  <a:lnTo>
                    <a:pt x="626" y="679"/>
                  </a:lnTo>
                  <a:lnTo>
                    <a:pt x="628" y="683"/>
                  </a:lnTo>
                  <a:lnTo>
                    <a:pt x="628" y="689"/>
                  </a:lnTo>
                  <a:lnTo>
                    <a:pt x="625" y="693"/>
                  </a:lnTo>
                  <a:lnTo>
                    <a:pt x="623" y="694"/>
                  </a:lnTo>
                  <a:lnTo>
                    <a:pt x="620" y="696"/>
                  </a:lnTo>
                  <a:lnTo>
                    <a:pt x="252" y="696"/>
                  </a:lnTo>
                  <a:lnTo>
                    <a:pt x="248" y="694"/>
                  </a:lnTo>
                  <a:lnTo>
                    <a:pt x="245" y="693"/>
                  </a:lnTo>
                  <a:lnTo>
                    <a:pt x="244" y="689"/>
                  </a:lnTo>
                  <a:lnTo>
                    <a:pt x="243" y="686"/>
                  </a:lnTo>
                  <a:lnTo>
                    <a:pt x="243" y="683"/>
                  </a:lnTo>
                  <a:lnTo>
                    <a:pt x="244" y="679"/>
                  </a:lnTo>
                  <a:lnTo>
                    <a:pt x="247" y="676"/>
                  </a:lnTo>
                  <a:lnTo>
                    <a:pt x="312" y="608"/>
                  </a:lnTo>
                  <a:lnTo>
                    <a:pt x="312" y="571"/>
                  </a:lnTo>
                  <a:lnTo>
                    <a:pt x="55" y="571"/>
                  </a:lnTo>
                  <a:lnTo>
                    <a:pt x="38" y="569"/>
                  </a:lnTo>
                  <a:lnTo>
                    <a:pt x="23" y="560"/>
                  </a:lnTo>
                  <a:lnTo>
                    <a:pt x="12" y="549"/>
                  </a:lnTo>
                  <a:lnTo>
                    <a:pt x="3" y="533"/>
                  </a:lnTo>
                  <a:lnTo>
                    <a:pt x="0" y="516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2" y="22"/>
                  </a:lnTo>
                  <a:lnTo>
                    <a:pt x="23" y="11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293"/>
            <p:cNvSpPr>
              <a:spLocks noEditPoints="1"/>
            </p:cNvSpPr>
            <p:nvPr/>
          </p:nvSpPr>
          <p:spPr bwMode="auto">
            <a:xfrm>
              <a:off x="1819796" y="620713"/>
              <a:ext cx="604838" cy="295275"/>
            </a:xfrm>
            <a:custGeom>
              <a:avLst/>
              <a:gdLst/>
              <a:ahLst/>
              <a:cxnLst>
                <a:cxn ang="0">
                  <a:pos x="23" y="22"/>
                </a:cxn>
                <a:cxn ang="0">
                  <a:pos x="23" y="350"/>
                </a:cxn>
                <a:cxn ang="0">
                  <a:pos x="738" y="350"/>
                </a:cxn>
                <a:cxn ang="0">
                  <a:pos x="738" y="22"/>
                </a:cxn>
                <a:cxn ang="0">
                  <a:pos x="23" y="22"/>
                </a:cxn>
                <a:cxn ang="0">
                  <a:pos x="11" y="0"/>
                </a:cxn>
                <a:cxn ang="0">
                  <a:pos x="749" y="0"/>
                </a:cxn>
                <a:cxn ang="0">
                  <a:pos x="754" y="1"/>
                </a:cxn>
                <a:cxn ang="0">
                  <a:pos x="759" y="6"/>
                </a:cxn>
                <a:cxn ang="0">
                  <a:pos x="761" y="11"/>
                </a:cxn>
                <a:cxn ang="0">
                  <a:pos x="761" y="361"/>
                </a:cxn>
                <a:cxn ang="0">
                  <a:pos x="759" y="366"/>
                </a:cxn>
                <a:cxn ang="0">
                  <a:pos x="754" y="371"/>
                </a:cxn>
                <a:cxn ang="0">
                  <a:pos x="749" y="372"/>
                </a:cxn>
                <a:cxn ang="0">
                  <a:pos x="11" y="372"/>
                </a:cxn>
                <a:cxn ang="0">
                  <a:pos x="6" y="371"/>
                </a:cxn>
                <a:cxn ang="0">
                  <a:pos x="1" y="366"/>
                </a:cxn>
                <a:cxn ang="0">
                  <a:pos x="0" y="361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11" y="0"/>
                </a:cxn>
              </a:cxnLst>
              <a:rect l="0" t="0" r="r" b="b"/>
              <a:pathLst>
                <a:path w="761" h="372">
                  <a:moveTo>
                    <a:pt x="23" y="22"/>
                  </a:moveTo>
                  <a:lnTo>
                    <a:pt x="23" y="350"/>
                  </a:lnTo>
                  <a:lnTo>
                    <a:pt x="738" y="350"/>
                  </a:lnTo>
                  <a:lnTo>
                    <a:pt x="738" y="22"/>
                  </a:lnTo>
                  <a:lnTo>
                    <a:pt x="23" y="22"/>
                  </a:lnTo>
                  <a:close/>
                  <a:moveTo>
                    <a:pt x="11" y="0"/>
                  </a:moveTo>
                  <a:lnTo>
                    <a:pt x="749" y="0"/>
                  </a:lnTo>
                  <a:lnTo>
                    <a:pt x="754" y="1"/>
                  </a:lnTo>
                  <a:lnTo>
                    <a:pt x="759" y="6"/>
                  </a:lnTo>
                  <a:lnTo>
                    <a:pt x="761" y="11"/>
                  </a:lnTo>
                  <a:lnTo>
                    <a:pt x="761" y="361"/>
                  </a:lnTo>
                  <a:lnTo>
                    <a:pt x="759" y="366"/>
                  </a:lnTo>
                  <a:lnTo>
                    <a:pt x="754" y="371"/>
                  </a:lnTo>
                  <a:lnTo>
                    <a:pt x="749" y="372"/>
                  </a:lnTo>
                  <a:lnTo>
                    <a:pt x="11" y="372"/>
                  </a:lnTo>
                  <a:lnTo>
                    <a:pt x="6" y="371"/>
                  </a:lnTo>
                  <a:lnTo>
                    <a:pt x="1" y="366"/>
                  </a:lnTo>
                  <a:lnTo>
                    <a:pt x="0" y="361"/>
                  </a:lnTo>
                  <a:lnTo>
                    <a:pt x="0" y="11"/>
                  </a:lnTo>
                  <a:lnTo>
                    <a:pt x="1" y="6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294"/>
            <p:cNvSpPr>
              <a:spLocks noEditPoints="1"/>
            </p:cNvSpPr>
            <p:nvPr/>
          </p:nvSpPr>
          <p:spPr bwMode="auto">
            <a:xfrm>
              <a:off x="2092846" y="925513"/>
              <a:ext cx="58738" cy="58738"/>
            </a:xfrm>
            <a:custGeom>
              <a:avLst/>
              <a:gdLst/>
              <a:ahLst/>
              <a:cxnLst>
                <a:cxn ang="0">
                  <a:pos x="37" y="22"/>
                </a:cxn>
                <a:cxn ang="0">
                  <a:pos x="32" y="23"/>
                </a:cxn>
                <a:cxn ang="0">
                  <a:pos x="28" y="24"/>
                </a:cxn>
                <a:cxn ang="0">
                  <a:pos x="24" y="28"/>
                </a:cxn>
                <a:cxn ang="0">
                  <a:pos x="23" y="32"/>
                </a:cxn>
                <a:cxn ang="0">
                  <a:pos x="22" y="37"/>
                </a:cxn>
                <a:cxn ang="0">
                  <a:pos x="24" y="44"/>
                </a:cxn>
                <a:cxn ang="0">
                  <a:pos x="28" y="48"/>
                </a:cxn>
                <a:cxn ang="0">
                  <a:pos x="32" y="49"/>
                </a:cxn>
                <a:cxn ang="0">
                  <a:pos x="37" y="50"/>
                </a:cxn>
                <a:cxn ang="0">
                  <a:pos x="44" y="48"/>
                </a:cxn>
                <a:cxn ang="0">
                  <a:pos x="48" y="44"/>
                </a:cxn>
                <a:cxn ang="0">
                  <a:pos x="50" y="37"/>
                </a:cxn>
                <a:cxn ang="0">
                  <a:pos x="49" y="32"/>
                </a:cxn>
                <a:cxn ang="0">
                  <a:pos x="48" y="28"/>
                </a:cxn>
                <a:cxn ang="0">
                  <a:pos x="44" y="24"/>
                </a:cxn>
                <a:cxn ang="0">
                  <a:pos x="37" y="22"/>
                </a:cxn>
                <a:cxn ang="0">
                  <a:pos x="37" y="0"/>
                </a:cxn>
                <a:cxn ang="0">
                  <a:pos x="50" y="2"/>
                </a:cxn>
                <a:cxn ang="0">
                  <a:pos x="63" y="11"/>
                </a:cxn>
                <a:cxn ang="0">
                  <a:pos x="71" y="22"/>
                </a:cxn>
                <a:cxn ang="0">
                  <a:pos x="74" y="37"/>
                </a:cxn>
                <a:cxn ang="0">
                  <a:pos x="71" y="50"/>
                </a:cxn>
                <a:cxn ang="0">
                  <a:pos x="63" y="62"/>
                </a:cxn>
                <a:cxn ang="0">
                  <a:pos x="50" y="70"/>
                </a:cxn>
                <a:cxn ang="0">
                  <a:pos x="37" y="73"/>
                </a:cxn>
                <a:cxn ang="0">
                  <a:pos x="22" y="70"/>
                </a:cxn>
                <a:cxn ang="0">
                  <a:pos x="11" y="62"/>
                </a:cxn>
                <a:cxn ang="0">
                  <a:pos x="2" y="50"/>
                </a:cxn>
                <a:cxn ang="0">
                  <a:pos x="0" y="37"/>
                </a:cxn>
                <a:cxn ang="0">
                  <a:pos x="2" y="22"/>
                </a:cxn>
                <a:cxn ang="0">
                  <a:pos x="11" y="11"/>
                </a:cxn>
                <a:cxn ang="0">
                  <a:pos x="22" y="2"/>
                </a:cxn>
                <a:cxn ang="0">
                  <a:pos x="37" y="0"/>
                </a:cxn>
              </a:cxnLst>
              <a:rect l="0" t="0" r="r" b="b"/>
              <a:pathLst>
                <a:path w="74" h="73">
                  <a:moveTo>
                    <a:pt x="37" y="22"/>
                  </a:moveTo>
                  <a:lnTo>
                    <a:pt x="32" y="23"/>
                  </a:lnTo>
                  <a:lnTo>
                    <a:pt x="28" y="24"/>
                  </a:lnTo>
                  <a:lnTo>
                    <a:pt x="24" y="28"/>
                  </a:lnTo>
                  <a:lnTo>
                    <a:pt x="23" y="32"/>
                  </a:lnTo>
                  <a:lnTo>
                    <a:pt x="22" y="37"/>
                  </a:lnTo>
                  <a:lnTo>
                    <a:pt x="24" y="44"/>
                  </a:lnTo>
                  <a:lnTo>
                    <a:pt x="28" y="48"/>
                  </a:lnTo>
                  <a:lnTo>
                    <a:pt x="32" y="49"/>
                  </a:lnTo>
                  <a:lnTo>
                    <a:pt x="37" y="50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0" y="37"/>
                  </a:lnTo>
                  <a:lnTo>
                    <a:pt x="49" y="32"/>
                  </a:lnTo>
                  <a:lnTo>
                    <a:pt x="48" y="28"/>
                  </a:lnTo>
                  <a:lnTo>
                    <a:pt x="44" y="24"/>
                  </a:lnTo>
                  <a:lnTo>
                    <a:pt x="37" y="22"/>
                  </a:lnTo>
                  <a:close/>
                  <a:moveTo>
                    <a:pt x="37" y="0"/>
                  </a:moveTo>
                  <a:lnTo>
                    <a:pt x="50" y="2"/>
                  </a:lnTo>
                  <a:lnTo>
                    <a:pt x="63" y="11"/>
                  </a:lnTo>
                  <a:lnTo>
                    <a:pt x="71" y="22"/>
                  </a:lnTo>
                  <a:lnTo>
                    <a:pt x="74" y="37"/>
                  </a:lnTo>
                  <a:lnTo>
                    <a:pt x="71" y="50"/>
                  </a:lnTo>
                  <a:lnTo>
                    <a:pt x="63" y="62"/>
                  </a:lnTo>
                  <a:lnTo>
                    <a:pt x="50" y="70"/>
                  </a:lnTo>
                  <a:lnTo>
                    <a:pt x="37" y="73"/>
                  </a:lnTo>
                  <a:lnTo>
                    <a:pt x="22" y="70"/>
                  </a:lnTo>
                  <a:lnTo>
                    <a:pt x="11" y="62"/>
                  </a:lnTo>
                  <a:lnTo>
                    <a:pt x="2" y="50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11" y="11"/>
                  </a:lnTo>
                  <a:lnTo>
                    <a:pt x="22" y="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295"/>
            <p:cNvSpPr>
              <a:spLocks/>
            </p:cNvSpPr>
            <p:nvPr/>
          </p:nvSpPr>
          <p:spPr bwMode="auto">
            <a:xfrm>
              <a:off x="2116658" y="592138"/>
              <a:ext cx="12700" cy="1270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7" y="8"/>
                </a:cxn>
                <a:cxn ang="0">
                  <a:pos x="16" y="11"/>
                </a:cxn>
                <a:cxn ang="0">
                  <a:pos x="15" y="14"/>
                </a:cxn>
                <a:cxn ang="0">
                  <a:pos x="11" y="15"/>
                </a:cxn>
                <a:cxn ang="0">
                  <a:pos x="9" y="16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3" y="3"/>
                </a:cxn>
                <a:cxn ang="0">
                  <a:pos x="5" y="1"/>
                </a:cxn>
                <a:cxn ang="0">
                  <a:pos x="9" y="0"/>
                </a:cxn>
              </a:cxnLst>
              <a:rect l="0" t="0" r="r" b="b"/>
              <a:pathLst>
                <a:path w="17" h="16">
                  <a:moveTo>
                    <a:pt x="9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6" y="11"/>
                  </a:lnTo>
                  <a:lnTo>
                    <a:pt x="15" y="14"/>
                  </a:lnTo>
                  <a:lnTo>
                    <a:pt x="11" y="15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3" y="14"/>
                  </a:lnTo>
                  <a:lnTo>
                    <a:pt x="1" y="11"/>
                  </a:lnTo>
                  <a:lnTo>
                    <a:pt x="0" y="8"/>
                  </a:lnTo>
                  <a:lnTo>
                    <a:pt x="3" y="3"/>
                  </a:lnTo>
                  <a:lnTo>
                    <a:pt x="5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8" name="Группа 1755"/>
          <p:cNvGrpSpPr/>
          <p:nvPr/>
        </p:nvGrpSpPr>
        <p:grpSpPr>
          <a:xfrm>
            <a:off x="9456311" y="3167968"/>
            <a:ext cx="532499" cy="625402"/>
            <a:chOff x="6726238" y="4122738"/>
            <a:chExt cx="373063" cy="438150"/>
          </a:xfrm>
          <a:solidFill>
            <a:schemeClr val="bg1"/>
          </a:solidFill>
        </p:grpSpPr>
        <p:sp>
          <p:nvSpPr>
            <p:cNvPr id="59" name="Freeform 296"/>
            <p:cNvSpPr>
              <a:spLocks noEditPoints="1"/>
            </p:cNvSpPr>
            <p:nvPr/>
          </p:nvSpPr>
          <p:spPr bwMode="auto">
            <a:xfrm>
              <a:off x="6726238" y="4208463"/>
              <a:ext cx="228600" cy="85725"/>
            </a:xfrm>
            <a:custGeom>
              <a:avLst/>
              <a:gdLst/>
              <a:ahLst/>
              <a:cxnLst>
                <a:cxn ang="0">
                  <a:pos x="145" y="24"/>
                </a:cxn>
                <a:cxn ang="0">
                  <a:pos x="107" y="25"/>
                </a:cxn>
                <a:cxn ang="0">
                  <a:pos x="77" y="29"/>
                </a:cxn>
                <a:cxn ang="0">
                  <a:pos x="54" y="36"/>
                </a:cxn>
                <a:cxn ang="0">
                  <a:pos x="37" y="43"/>
                </a:cxn>
                <a:cxn ang="0">
                  <a:pos x="26" y="48"/>
                </a:cxn>
                <a:cxn ang="0">
                  <a:pos x="24" y="54"/>
                </a:cxn>
                <a:cxn ang="0">
                  <a:pos x="26" y="59"/>
                </a:cxn>
                <a:cxn ang="0">
                  <a:pos x="37" y="66"/>
                </a:cxn>
                <a:cxn ang="0">
                  <a:pos x="54" y="73"/>
                </a:cxn>
                <a:cxn ang="0">
                  <a:pos x="77" y="80"/>
                </a:cxn>
                <a:cxn ang="0">
                  <a:pos x="107" y="84"/>
                </a:cxn>
                <a:cxn ang="0">
                  <a:pos x="145" y="86"/>
                </a:cxn>
                <a:cxn ang="0">
                  <a:pos x="182" y="84"/>
                </a:cxn>
                <a:cxn ang="0">
                  <a:pos x="212" y="80"/>
                </a:cxn>
                <a:cxn ang="0">
                  <a:pos x="235" y="73"/>
                </a:cxn>
                <a:cxn ang="0">
                  <a:pos x="252" y="66"/>
                </a:cxn>
                <a:cxn ang="0">
                  <a:pos x="263" y="59"/>
                </a:cxn>
                <a:cxn ang="0">
                  <a:pos x="266" y="54"/>
                </a:cxn>
                <a:cxn ang="0">
                  <a:pos x="263" y="48"/>
                </a:cxn>
                <a:cxn ang="0">
                  <a:pos x="252" y="43"/>
                </a:cxn>
                <a:cxn ang="0">
                  <a:pos x="235" y="36"/>
                </a:cxn>
                <a:cxn ang="0">
                  <a:pos x="212" y="29"/>
                </a:cxn>
                <a:cxn ang="0">
                  <a:pos x="182" y="25"/>
                </a:cxn>
                <a:cxn ang="0">
                  <a:pos x="145" y="24"/>
                </a:cxn>
                <a:cxn ang="0">
                  <a:pos x="145" y="0"/>
                </a:cxn>
                <a:cxn ang="0">
                  <a:pos x="175" y="2"/>
                </a:cxn>
                <a:cxn ang="0">
                  <a:pos x="205" y="4"/>
                </a:cxn>
                <a:cxn ang="0">
                  <a:pos x="231" y="10"/>
                </a:cxn>
                <a:cxn ang="0">
                  <a:pos x="255" y="18"/>
                </a:cxn>
                <a:cxn ang="0">
                  <a:pos x="272" y="28"/>
                </a:cxn>
                <a:cxn ang="0">
                  <a:pos x="285" y="40"/>
                </a:cxn>
                <a:cxn ang="0">
                  <a:pos x="289" y="54"/>
                </a:cxn>
                <a:cxn ang="0">
                  <a:pos x="285" y="68"/>
                </a:cxn>
                <a:cxn ang="0">
                  <a:pos x="272" y="80"/>
                </a:cxn>
                <a:cxn ang="0">
                  <a:pos x="255" y="91"/>
                </a:cxn>
                <a:cxn ang="0">
                  <a:pos x="231" y="98"/>
                </a:cxn>
                <a:cxn ang="0">
                  <a:pos x="205" y="105"/>
                </a:cxn>
                <a:cxn ang="0">
                  <a:pos x="175" y="108"/>
                </a:cxn>
                <a:cxn ang="0">
                  <a:pos x="145" y="109"/>
                </a:cxn>
                <a:cxn ang="0">
                  <a:pos x="114" y="108"/>
                </a:cxn>
                <a:cxn ang="0">
                  <a:pos x="84" y="105"/>
                </a:cxn>
                <a:cxn ang="0">
                  <a:pos x="58" y="98"/>
                </a:cxn>
                <a:cxn ang="0">
                  <a:pos x="35" y="91"/>
                </a:cxn>
                <a:cxn ang="0">
                  <a:pos x="17" y="80"/>
                </a:cxn>
                <a:cxn ang="0">
                  <a:pos x="4" y="68"/>
                </a:cxn>
                <a:cxn ang="0">
                  <a:pos x="0" y="54"/>
                </a:cxn>
                <a:cxn ang="0">
                  <a:pos x="4" y="40"/>
                </a:cxn>
                <a:cxn ang="0">
                  <a:pos x="17" y="28"/>
                </a:cxn>
                <a:cxn ang="0">
                  <a:pos x="35" y="18"/>
                </a:cxn>
                <a:cxn ang="0">
                  <a:pos x="58" y="10"/>
                </a:cxn>
                <a:cxn ang="0">
                  <a:pos x="84" y="4"/>
                </a:cxn>
                <a:cxn ang="0">
                  <a:pos x="114" y="2"/>
                </a:cxn>
                <a:cxn ang="0">
                  <a:pos x="145" y="0"/>
                </a:cxn>
              </a:cxnLst>
              <a:rect l="0" t="0" r="r" b="b"/>
              <a:pathLst>
                <a:path w="289" h="109">
                  <a:moveTo>
                    <a:pt x="145" y="24"/>
                  </a:moveTo>
                  <a:lnTo>
                    <a:pt x="107" y="25"/>
                  </a:lnTo>
                  <a:lnTo>
                    <a:pt x="77" y="29"/>
                  </a:lnTo>
                  <a:lnTo>
                    <a:pt x="54" y="36"/>
                  </a:lnTo>
                  <a:lnTo>
                    <a:pt x="37" y="43"/>
                  </a:lnTo>
                  <a:lnTo>
                    <a:pt x="26" y="48"/>
                  </a:lnTo>
                  <a:lnTo>
                    <a:pt x="24" y="54"/>
                  </a:lnTo>
                  <a:lnTo>
                    <a:pt x="26" y="59"/>
                  </a:lnTo>
                  <a:lnTo>
                    <a:pt x="37" y="66"/>
                  </a:lnTo>
                  <a:lnTo>
                    <a:pt x="54" y="73"/>
                  </a:lnTo>
                  <a:lnTo>
                    <a:pt x="77" y="80"/>
                  </a:lnTo>
                  <a:lnTo>
                    <a:pt x="107" y="84"/>
                  </a:lnTo>
                  <a:lnTo>
                    <a:pt x="145" y="86"/>
                  </a:lnTo>
                  <a:lnTo>
                    <a:pt x="182" y="84"/>
                  </a:lnTo>
                  <a:lnTo>
                    <a:pt x="212" y="80"/>
                  </a:lnTo>
                  <a:lnTo>
                    <a:pt x="235" y="73"/>
                  </a:lnTo>
                  <a:lnTo>
                    <a:pt x="252" y="66"/>
                  </a:lnTo>
                  <a:lnTo>
                    <a:pt x="263" y="59"/>
                  </a:lnTo>
                  <a:lnTo>
                    <a:pt x="266" y="54"/>
                  </a:lnTo>
                  <a:lnTo>
                    <a:pt x="263" y="48"/>
                  </a:lnTo>
                  <a:lnTo>
                    <a:pt x="252" y="43"/>
                  </a:lnTo>
                  <a:lnTo>
                    <a:pt x="235" y="36"/>
                  </a:lnTo>
                  <a:lnTo>
                    <a:pt x="212" y="29"/>
                  </a:lnTo>
                  <a:lnTo>
                    <a:pt x="182" y="25"/>
                  </a:lnTo>
                  <a:lnTo>
                    <a:pt x="145" y="24"/>
                  </a:lnTo>
                  <a:close/>
                  <a:moveTo>
                    <a:pt x="145" y="0"/>
                  </a:moveTo>
                  <a:lnTo>
                    <a:pt x="175" y="2"/>
                  </a:lnTo>
                  <a:lnTo>
                    <a:pt x="205" y="4"/>
                  </a:lnTo>
                  <a:lnTo>
                    <a:pt x="231" y="10"/>
                  </a:lnTo>
                  <a:lnTo>
                    <a:pt x="255" y="18"/>
                  </a:lnTo>
                  <a:lnTo>
                    <a:pt x="272" y="28"/>
                  </a:lnTo>
                  <a:lnTo>
                    <a:pt x="285" y="40"/>
                  </a:lnTo>
                  <a:lnTo>
                    <a:pt x="289" y="54"/>
                  </a:lnTo>
                  <a:lnTo>
                    <a:pt x="285" y="68"/>
                  </a:lnTo>
                  <a:lnTo>
                    <a:pt x="272" y="80"/>
                  </a:lnTo>
                  <a:lnTo>
                    <a:pt x="255" y="91"/>
                  </a:lnTo>
                  <a:lnTo>
                    <a:pt x="231" y="98"/>
                  </a:lnTo>
                  <a:lnTo>
                    <a:pt x="205" y="105"/>
                  </a:lnTo>
                  <a:lnTo>
                    <a:pt x="175" y="108"/>
                  </a:lnTo>
                  <a:lnTo>
                    <a:pt x="145" y="109"/>
                  </a:lnTo>
                  <a:lnTo>
                    <a:pt x="114" y="108"/>
                  </a:lnTo>
                  <a:lnTo>
                    <a:pt x="84" y="105"/>
                  </a:lnTo>
                  <a:lnTo>
                    <a:pt x="58" y="98"/>
                  </a:lnTo>
                  <a:lnTo>
                    <a:pt x="35" y="91"/>
                  </a:lnTo>
                  <a:lnTo>
                    <a:pt x="17" y="80"/>
                  </a:lnTo>
                  <a:lnTo>
                    <a:pt x="4" y="68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17" y="28"/>
                  </a:lnTo>
                  <a:lnTo>
                    <a:pt x="35" y="18"/>
                  </a:lnTo>
                  <a:lnTo>
                    <a:pt x="58" y="10"/>
                  </a:lnTo>
                  <a:lnTo>
                    <a:pt x="84" y="4"/>
                  </a:lnTo>
                  <a:lnTo>
                    <a:pt x="114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297"/>
            <p:cNvSpPr>
              <a:spLocks noEditPoints="1"/>
            </p:cNvSpPr>
            <p:nvPr/>
          </p:nvSpPr>
          <p:spPr bwMode="auto">
            <a:xfrm>
              <a:off x="6726238" y="4211638"/>
              <a:ext cx="228600" cy="166688"/>
            </a:xfrm>
            <a:custGeom>
              <a:avLst/>
              <a:gdLst/>
              <a:ahLst/>
              <a:cxnLst>
                <a:cxn ang="0">
                  <a:pos x="145" y="22"/>
                </a:cxn>
                <a:cxn ang="0">
                  <a:pos x="107" y="24"/>
                </a:cxn>
                <a:cxn ang="0">
                  <a:pos x="77" y="28"/>
                </a:cxn>
                <a:cxn ang="0">
                  <a:pos x="54" y="35"/>
                </a:cxn>
                <a:cxn ang="0">
                  <a:pos x="37" y="42"/>
                </a:cxn>
                <a:cxn ang="0">
                  <a:pos x="26" y="49"/>
                </a:cxn>
                <a:cxn ang="0">
                  <a:pos x="24" y="54"/>
                </a:cxn>
                <a:cxn ang="0">
                  <a:pos x="24" y="156"/>
                </a:cxn>
                <a:cxn ang="0">
                  <a:pos x="26" y="161"/>
                </a:cxn>
                <a:cxn ang="0">
                  <a:pos x="37" y="168"/>
                </a:cxn>
                <a:cxn ang="0">
                  <a:pos x="54" y="175"/>
                </a:cxn>
                <a:cxn ang="0">
                  <a:pos x="77" y="182"/>
                </a:cxn>
                <a:cxn ang="0">
                  <a:pos x="107" y="186"/>
                </a:cxn>
                <a:cxn ang="0">
                  <a:pos x="145" y="187"/>
                </a:cxn>
                <a:cxn ang="0">
                  <a:pos x="182" y="186"/>
                </a:cxn>
                <a:cxn ang="0">
                  <a:pos x="212" y="182"/>
                </a:cxn>
                <a:cxn ang="0">
                  <a:pos x="235" y="175"/>
                </a:cxn>
                <a:cxn ang="0">
                  <a:pos x="252" y="168"/>
                </a:cxn>
                <a:cxn ang="0">
                  <a:pos x="263" y="161"/>
                </a:cxn>
                <a:cxn ang="0">
                  <a:pos x="266" y="156"/>
                </a:cxn>
                <a:cxn ang="0">
                  <a:pos x="266" y="54"/>
                </a:cxn>
                <a:cxn ang="0">
                  <a:pos x="263" y="49"/>
                </a:cxn>
                <a:cxn ang="0">
                  <a:pos x="252" y="42"/>
                </a:cxn>
                <a:cxn ang="0">
                  <a:pos x="235" y="35"/>
                </a:cxn>
                <a:cxn ang="0">
                  <a:pos x="212" y="28"/>
                </a:cxn>
                <a:cxn ang="0">
                  <a:pos x="182" y="24"/>
                </a:cxn>
                <a:cxn ang="0">
                  <a:pos x="145" y="22"/>
                </a:cxn>
                <a:cxn ang="0">
                  <a:pos x="145" y="0"/>
                </a:cxn>
                <a:cxn ang="0">
                  <a:pos x="197" y="3"/>
                </a:cxn>
                <a:cxn ang="0">
                  <a:pos x="222" y="7"/>
                </a:cxn>
                <a:cxn ang="0">
                  <a:pos x="244" y="14"/>
                </a:cxn>
                <a:cxn ang="0">
                  <a:pos x="261" y="21"/>
                </a:cxn>
                <a:cxn ang="0">
                  <a:pos x="277" y="31"/>
                </a:cxn>
                <a:cxn ang="0">
                  <a:pos x="286" y="42"/>
                </a:cxn>
                <a:cxn ang="0">
                  <a:pos x="289" y="54"/>
                </a:cxn>
                <a:cxn ang="0">
                  <a:pos x="289" y="156"/>
                </a:cxn>
                <a:cxn ang="0">
                  <a:pos x="286" y="168"/>
                </a:cxn>
                <a:cxn ang="0">
                  <a:pos x="277" y="179"/>
                </a:cxn>
                <a:cxn ang="0">
                  <a:pos x="261" y="189"/>
                </a:cxn>
                <a:cxn ang="0">
                  <a:pos x="244" y="196"/>
                </a:cxn>
                <a:cxn ang="0">
                  <a:pos x="222" y="203"/>
                </a:cxn>
                <a:cxn ang="0">
                  <a:pos x="197" y="207"/>
                </a:cxn>
                <a:cxn ang="0">
                  <a:pos x="145" y="209"/>
                </a:cxn>
                <a:cxn ang="0">
                  <a:pos x="92" y="207"/>
                </a:cxn>
                <a:cxn ang="0">
                  <a:pos x="68" y="203"/>
                </a:cxn>
                <a:cxn ang="0">
                  <a:pos x="46" y="196"/>
                </a:cxn>
                <a:cxn ang="0">
                  <a:pos x="28" y="189"/>
                </a:cxn>
                <a:cxn ang="0">
                  <a:pos x="13" y="179"/>
                </a:cxn>
                <a:cxn ang="0">
                  <a:pos x="3" y="168"/>
                </a:cxn>
                <a:cxn ang="0">
                  <a:pos x="0" y="156"/>
                </a:cxn>
                <a:cxn ang="0">
                  <a:pos x="0" y="54"/>
                </a:cxn>
                <a:cxn ang="0">
                  <a:pos x="3" y="42"/>
                </a:cxn>
                <a:cxn ang="0">
                  <a:pos x="13" y="31"/>
                </a:cxn>
                <a:cxn ang="0">
                  <a:pos x="28" y="21"/>
                </a:cxn>
                <a:cxn ang="0">
                  <a:pos x="46" y="14"/>
                </a:cxn>
                <a:cxn ang="0">
                  <a:pos x="68" y="7"/>
                </a:cxn>
                <a:cxn ang="0">
                  <a:pos x="92" y="3"/>
                </a:cxn>
                <a:cxn ang="0">
                  <a:pos x="145" y="0"/>
                </a:cxn>
              </a:cxnLst>
              <a:rect l="0" t="0" r="r" b="b"/>
              <a:pathLst>
                <a:path w="289" h="209">
                  <a:moveTo>
                    <a:pt x="145" y="22"/>
                  </a:moveTo>
                  <a:lnTo>
                    <a:pt x="107" y="24"/>
                  </a:lnTo>
                  <a:lnTo>
                    <a:pt x="77" y="28"/>
                  </a:lnTo>
                  <a:lnTo>
                    <a:pt x="54" y="35"/>
                  </a:lnTo>
                  <a:lnTo>
                    <a:pt x="37" y="42"/>
                  </a:lnTo>
                  <a:lnTo>
                    <a:pt x="26" y="49"/>
                  </a:lnTo>
                  <a:lnTo>
                    <a:pt x="24" y="54"/>
                  </a:lnTo>
                  <a:lnTo>
                    <a:pt x="24" y="156"/>
                  </a:lnTo>
                  <a:lnTo>
                    <a:pt x="26" y="161"/>
                  </a:lnTo>
                  <a:lnTo>
                    <a:pt x="37" y="168"/>
                  </a:lnTo>
                  <a:lnTo>
                    <a:pt x="54" y="175"/>
                  </a:lnTo>
                  <a:lnTo>
                    <a:pt x="77" y="182"/>
                  </a:lnTo>
                  <a:lnTo>
                    <a:pt x="107" y="186"/>
                  </a:lnTo>
                  <a:lnTo>
                    <a:pt x="145" y="187"/>
                  </a:lnTo>
                  <a:lnTo>
                    <a:pt x="182" y="186"/>
                  </a:lnTo>
                  <a:lnTo>
                    <a:pt x="212" y="182"/>
                  </a:lnTo>
                  <a:lnTo>
                    <a:pt x="235" y="175"/>
                  </a:lnTo>
                  <a:lnTo>
                    <a:pt x="252" y="168"/>
                  </a:lnTo>
                  <a:lnTo>
                    <a:pt x="263" y="161"/>
                  </a:lnTo>
                  <a:lnTo>
                    <a:pt x="266" y="156"/>
                  </a:lnTo>
                  <a:lnTo>
                    <a:pt x="266" y="54"/>
                  </a:lnTo>
                  <a:lnTo>
                    <a:pt x="263" y="49"/>
                  </a:lnTo>
                  <a:lnTo>
                    <a:pt x="252" y="42"/>
                  </a:lnTo>
                  <a:lnTo>
                    <a:pt x="235" y="35"/>
                  </a:lnTo>
                  <a:lnTo>
                    <a:pt x="212" y="28"/>
                  </a:lnTo>
                  <a:lnTo>
                    <a:pt x="182" y="24"/>
                  </a:lnTo>
                  <a:lnTo>
                    <a:pt x="145" y="22"/>
                  </a:lnTo>
                  <a:close/>
                  <a:moveTo>
                    <a:pt x="145" y="0"/>
                  </a:moveTo>
                  <a:lnTo>
                    <a:pt x="197" y="3"/>
                  </a:lnTo>
                  <a:lnTo>
                    <a:pt x="222" y="7"/>
                  </a:lnTo>
                  <a:lnTo>
                    <a:pt x="244" y="14"/>
                  </a:lnTo>
                  <a:lnTo>
                    <a:pt x="261" y="21"/>
                  </a:lnTo>
                  <a:lnTo>
                    <a:pt x="277" y="31"/>
                  </a:lnTo>
                  <a:lnTo>
                    <a:pt x="286" y="42"/>
                  </a:lnTo>
                  <a:lnTo>
                    <a:pt x="289" y="54"/>
                  </a:lnTo>
                  <a:lnTo>
                    <a:pt x="289" y="156"/>
                  </a:lnTo>
                  <a:lnTo>
                    <a:pt x="286" y="168"/>
                  </a:lnTo>
                  <a:lnTo>
                    <a:pt x="277" y="179"/>
                  </a:lnTo>
                  <a:lnTo>
                    <a:pt x="261" y="189"/>
                  </a:lnTo>
                  <a:lnTo>
                    <a:pt x="244" y="196"/>
                  </a:lnTo>
                  <a:lnTo>
                    <a:pt x="222" y="203"/>
                  </a:lnTo>
                  <a:lnTo>
                    <a:pt x="197" y="207"/>
                  </a:lnTo>
                  <a:lnTo>
                    <a:pt x="145" y="209"/>
                  </a:lnTo>
                  <a:lnTo>
                    <a:pt x="92" y="207"/>
                  </a:lnTo>
                  <a:lnTo>
                    <a:pt x="68" y="203"/>
                  </a:lnTo>
                  <a:lnTo>
                    <a:pt x="46" y="196"/>
                  </a:lnTo>
                  <a:lnTo>
                    <a:pt x="28" y="189"/>
                  </a:lnTo>
                  <a:lnTo>
                    <a:pt x="13" y="179"/>
                  </a:lnTo>
                  <a:lnTo>
                    <a:pt x="3" y="168"/>
                  </a:lnTo>
                  <a:lnTo>
                    <a:pt x="0" y="156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13" y="31"/>
                  </a:lnTo>
                  <a:lnTo>
                    <a:pt x="28" y="21"/>
                  </a:lnTo>
                  <a:lnTo>
                    <a:pt x="46" y="14"/>
                  </a:lnTo>
                  <a:lnTo>
                    <a:pt x="68" y="7"/>
                  </a:lnTo>
                  <a:lnTo>
                    <a:pt x="92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298"/>
            <p:cNvSpPr>
              <a:spLocks/>
            </p:cNvSpPr>
            <p:nvPr/>
          </p:nvSpPr>
          <p:spPr bwMode="auto">
            <a:xfrm>
              <a:off x="6726238" y="4335463"/>
              <a:ext cx="228600" cy="1333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24" y="7"/>
                </a:cxn>
                <a:cxn ang="0">
                  <a:pos x="24" y="115"/>
                </a:cxn>
                <a:cxn ang="0">
                  <a:pos x="26" y="121"/>
                </a:cxn>
                <a:cxn ang="0">
                  <a:pos x="37" y="128"/>
                </a:cxn>
                <a:cxn ang="0">
                  <a:pos x="54" y="135"/>
                </a:cxn>
                <a:cxn ang="0">
                  <a:pos x="77" y="140"/>
                </a:cxn>
                <a:cxn ang="0">
                  <a:pos x="107" y="144"/>
                </a:cxn>
                <a:cxn ang="0">
                  <a:pos x="145" y="146"/>
                </a:cxn>
                <a:cxn ang="0">
                  <a:pos x="182" y="144"/>
                </a:cxn>
                <a:cxn ang="0">
                  <a:pos x="212" y="140"/>
                </a:cxn>
                <a:cxn ang="0">
                  <a:pos x="235" y="135"/>
                </a:cxn>
                <a:cxn ang="0">
                  <a:pos x="252" y="128"/>
                </a:cxn>
                <a:cxn ang="0">
                  <a:pos x="263" y="121"/>
                </a:cxn>
                <a:cxn ang="0">
                  <a:pos x="266" y="115"/>
                </a:cxn>
                <a:cxn ang="0">
                  <a:pos x="266" y="7"/>
                </a:cxn>
                <a:cxn ang="0">
                  <a:pos x="268" y="4"/>
                </a:cxn>
                <a:cxn ang="0">
                  <a:pos x="270" y="1"/>
                </a:cxn>
                <a:cxn ang="0">
                  <a:pos x="274" y="0"/>
                </a:cxn>
                <a:cxn ang="0">
                  <a:pos x="281" y="0"/>
                </a:cxn>
                <a:cxn ang="0">
                  <a:pos x="283" y="1"/>
                </a:cxn>
                <a:cxn ang="0">
                  <a:pos x="289" y="7"/>
                </a:cxn>
                <a:cxn ang="0">
                  <a:pos x="289" y="115"/>
                </a:cxn>
                <a:cxn ang="0">
                  <a:pos x="286" y="128"/>
                </a:cxn>
                <a:cxn ang="0">
                  <a:pos x="277" y="139"/>
                </a:cxn>
                <a:cxn ang="0">
                  <a:pos x="261" y="148"/>
                </a:cxn>
                <a:cxn ang="0">
                  <a:pos x="244" y="155"/>
                </a:cxn>
                <a:cxn ang="0">
                  <a:pos x="222" y="162"/>
                </a:cxn>
                <a:cxn ang="0">
                  <a:pos x="197" y="166"/>
                </a:cxn>
                <a:cxn ang="0">
                  <a:pos x="145" y="169"/>
                </a:cxn>
                <a:cxn ang="0">
                  <a:pos x="92" y="166"/>
                </a:cxn>
                <a:cxn ang="0">
                  <a:pos x="68" y="162"/>
                </a:cxn>
                <a:cxn ang="0">
                  <a:pos x="46" y="155"/>
                </a:cxn>
                <a:cxn ang="0">
                  <a:pos x="28" y="148"/>
                </a:cxn>
                <a:cxn ang="0">
                  <a:pos x="13" y="139"/>
                </a:cxn>
                <a:cxn ang="0">
                  <a:pos x="3" y="128"/>
                </a:cxn>
                <a:cxn ang="0">
                  <a:pos x="0" y="115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9" y="0"/>
                </a:cxn>
              </a:cxnLst>
              <a:rect l="0" t="0" r="r" b="b"/>
              <a:pathLst>
                <a:path w="289" h="169">
                  <a:moveTo>
                    <a:pt x="9" y="0"/>
                  </a:moveTo>
                  <a:lnTo>
                    <a:pt x="15" y="0"/>
                  </a:lnTo>
                  <a:lnTo>
                    <a:pt x="18" y="1"/>
                  </a:lnTo>
                  <a:lnTo>
                    <a:pt x="24" y="7"/>
                  </a:lnTo>
                  <a:lnTo>
                    <a:pt x="24" y="115"/>
                  </a:lnTo>
                  <a:lnTo>
                    <a:pt x="26" y="121"/>
                  </a:lnTo>
                  <a:lnTo>
                    <a:pt x="37" y="128"/>
                  </a:lnTo>
                  <a:lnTo>
                    <a:pt x="54" y="135"/>
                  </a:lnTo>
                  <a:lnTo>
                    <a:pt x="77" y="140"/>
                  </a:lnTo>
                  <a:lnTo>
                    <a:pt x="107" y="144"/>
                  </a:lnTo>
                  <a:lnTo>
                    <a:pt x="145" y="146"/>
                  </a:lnTo>
                  <a:lnTo>
                    <a:pt x="182" y="144"/>
                  </a:lnTo>
                  <a:lnTo>
                    <a:pt x="212" y="140"/>
                  </a:lnTo>
                  <a:lnTo>
                    <a:pt x="235" y="135"/>
                  </a:lnTo>
                  <a:lnTo>
                    <a:pt x="252" y="128"/>
                  </a:lnTo>
                  <a:lnTo>
                    <a:pt x="263" y="121"/>
                  </a:lnTo>
                  <a:lnTo>
                    <a:pt x="266" y="115"/>
                  </a:lnTo>
                  <a:lnTo>
                    <a:pt x="266" y="7"/>
                  </a:lnTo>
                  <a:lnTo>
                    <a:pt x="268" y="4"/>
                  </a:lnTo>
                  <a:lnTo>
                    <a:pt x="270" y="1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3" y="1"/>
                  </a:lnTo>
                  <a:lnTo>
                    <a:pt x="289" y="7"/>
                  </a:lnTo>
                  <a:lnTo>
                    <a:pt x="289" y="115"/>
                  </a:lnTo>
                  <a:lnTo>
                    <a:pt x="286" y="128"/>
                  </a:lnTo>
                  <a:lnTo>
                    <a:pt x="277" y="139"/>
                  </a:lnTo>
                  <a:lnTo>
                    <a:pt x="261" y="148"/>
                  </a:lnTo>
                  <a:lnTo>
                    <a:pt x="244" y="155"/>
                  </a:lnTo>
                  <a:lnTo>
                    <a:pt x="222" y="162"/>
                  </a:lnTo>
                  <a:lnTo>
                    <a:pt x="197" y="166"/>
                  </a:lnTo>
                  <a:lnTo>
                    <a:pt x="145" y="169"/>
                  </a:lnTo>
                  <a:lnTo>
                    <a:pt x="92" y="166"/>
                  </a:lnTo>
                  <a:lnTo>
                    <a:pt x="68" y="162"/>
                  </a:lnTo>
                  <a:lnTo>
                    <a:pt x="46" y="155"/>
                  </a:lnTo>
                  <a:lnTo>
                    <a:pt x="28" y="148"/>
                  </a:lnTo>
                  <a:lnTo>
                    <a:pt x="13" y="139"/>
                  </a:lnTo>
                  <a:lnTo>
                    <a:pt x="3" y="128"/>
                  </a:lnTo>
                  <a:lnTo>
                    <a:pt x="0" y="115"/>
                  </a:lnTo>
                  <a:lnTo>
                    <a:pt x="0" y="7"/>
                  </a:lnTo>
                  <a:lnTo>
                    <a:pt x="3" y="4"/>
                  </a:lnTo>
                  <a:lnTo>
                    <a:pt x="4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299"/>
            <p:cNvSpPr>
              <a:spLocks noEditPoints="1"/>
            </p:cNvSpPr>
            <p:nvPr/>
          </p:nvSpPr>
          <p:spPr bwMode="auto">
            <a:xfrm>
              <a:off x="6726238" y="4210050"/>
              <a:ext cx="228600" cy="350838"/>
            </a:xfrm>
            <a:custGeom>
              <a:avLst/>
              <a:gdLst/>
              <a:ahLst/>
              <a:cxnLst>
                <a:cxn ang="0">
                  <a:pos x="145" y="23"/>
                </a:cxn>
                <a:cxn ang="0">
                  <a:pos x="107" y="24"/>
                </a:cxn>
                <a:cxn ang="0">
                  <a:pos x="77" y="29"/>
                </a:cxn>
                <a:cxn ang="0">
                  <a:pos x="54" y="34"/>
                </a:cxn>
                <a:cxn ang="0">
                  <a:pos x="37" y="41"/>
                </a:cxn>
                <a:cxn ang="0">
                  <a:pos x="26" y="48"/>
                </a:cxn>
                <a:cxn ang="0">
                  <a:pos x="24" y="53"/>
                </a:cxn>
                <a:cxn ang="0">
                  <a:pos x="24" y="389"/>
                </a:cxn>
                <a:cxn ang="0">
                  <a:pos x="26" y="394"/>
                </a:cxn>
                <a:cxn ang="0">
                  <a:pos x="37" y="400"/>
                </a:cxn>
                <a:cxn ang="0">
                  <a:pos x="54" y="407"/>
                </a:cxn>
                <a:cxn ang="0">
                  <a:pos x="77" y="414"/>
                </a:cxn>
                <a:cxn ang="0">
                  <a:pos x="107" y="418"/>
                </a:cxn>
                <a:cxn ang="0">
                  <a:pos x="145" y="419"/>
                </a:cxn>
                <a:cxn ang="0">
                  <a:pos x="182" y="418"/>
                </a:cxn>
                <a:cxn ang="0">
                  <a:pos x="212" y="414"/>
                </a:cxn>
                <a:cxn ang="0">
                  <a:pos x="235" y="407"/>
                </a:cxn>
                <a:cxn ang="0">
                  <a:pos x="252" y="400"/>
                </a:cxn>
                <a:cxn ang="0">
                  <a:pos x="263" y="394"/>
                </a:cxn>
                <a:cxn ang="0">
                  <a:pos x="266" y="389"/>
                </a:cxn>
                <a:cxn ang="0">
                  <a:pos x="266" y="53"/>
                </a:cxn>
                <a:cxn ang="0">
                  <a:pos x="263" y="48"/>
                </a:cxn>
                <a:cxn ang="0">
                  <a:pos x="252" y="41"/>
                </a:cxn>
                <a:cxn ang="0">
                  <a:pos x="235" y="34"/>
                </a:cxn>
                <a:cxn ang="0">
                  <a:pos x="212" y="29"/>
                </a:cxn>
                <a:cxn ang="0">
                  <a:pos x="182" y="24"/>
                </a:cxn>
                <a:cxn ang="0">
                  <a:pos x="145" y="23"/>
                </a:cxn>
                <a:cxn ang="0">
                  <a:pos x="145" y="0"/>
                </a:cxn>
                <a:cxn ang="0">
                  <a:pos x="175" y="1"/>
                </a:cxn>
                <a:cxn ang="0">
                  <a:pos x="205" y="4"/>
                </a:cxn>
                <a:cxn ang="0">
                  <a:pos x="231" y="9"/>
                </a:cxn>
                <a:cxn ang="0">
                  <a:pos x="255" y="18"/>
                </a:cxn>
                <a:cxn ang="0">
                  <a:pos x="272" y="27"/>
                </a:cxn>
                <a:cxn ang="0">
                  <a:pos x="285" y="40"/>
                </a:cxn>
                <a:cxn ang="0">
                  <a:pos x="289" y="53"/>
                </a:cxn>
                <a:cxn ang="0">
                  <a:pos x="289" y="389"/>
                </a:cxn>
                <a:cxn ang="0">
                  <a:pos x="285" y="403"/>
                </a:cxn>
                <a:cxn ang="0">
                  <a:pos x="272" y="415"/>
                </a:cxn>
                <a:cxn ang="0">
                  <a:pos x="255" y="425"/>
                </a:cxn>
                <a:cxn ang="0">
                  <a:pos x="231" y="433"/>
                </a:cxn>
                <a:cxn ang="0">
                  <a:pos x="205" y="438"/>
                </a:cxn>
                <a:cxn ang="0">
                  <a:pos x="175" y="441"/>
                </a:cxn>
                <a:cxn ang="0">
                  <a:pos x="145" y="442"/>
                </a:cxn>
                <a:cxn ang="0">
                  <a:pos x="114" y="441"/>
                </a:cxn>
                <a:cxn ang="0">
                  <a:pos x="84" y="438"/>
                </a:cxn>
                <a:cxn ang="0">
                  <a:pos x="58" y="433"/>
                </a:cxn>
                <a:cxn ang="0">
                  <a:pos x="35" y="425"/>
                </a:cxn>
                <a:cxn ang="0">
                  <a:pos x="17" y="415"/>
                </a:cxn>
                <a:cxn ang="0">
                  <a:pos x="4" y="403"/>
                </a:cxn>
                <a:cxn ang="0">
                  <a:pos x="0" y="389"/>
                </a:cxn>
                <a:cxn ang="0">
                  <a:pos x="0" y="53"/>
                </a:cxn>
                <a:cxn ang="0">
                  <a:pos x="4" y="40"/>
                </a:cxn>
                <a:cxn ang="0">
                  <a:pos x="17" y="27"/>
                </a:cxn>
                <a:cxn ang="0">
                  <a:pos x="35" y="18"/>
                </a:cxn>
                <a:cxn ang="0">
                  <a:pos x="58" y="9"/>
                </a:cxn>
                <a:cxn ang="0">
                  <a:pos x="84" y="4"/>
                </a:cxn>
                <a:cxn ang="0">
                  <a:pos x="114" y="1"/>
                </a:cxn>
                <a:cxn ang="0">
                  <a:pos x="145" y="0"/>
                </a:cxn>
              </a:cxnLst>
              <a:rect l="0" t="0" r="r" b="b"/>
              <a:pathLst>
                <a:path w="289" h="442">
                  <a:moveTo>
                    <a:pt x="145" y="23"/>
                  </a:moveTo>
                  <a:lnTo>
                    <a:pt x="107" y="24"/>
                  </a:lnTo>
                  <a:lnTo>
                    <a:pt x="77" y="29"/>
                  </a:lnTo>
                  <a:lnTo>
                    <a:pt x="54" y="34"/>
                  </a:lnTo>
                  <a:lnTo>
                    <a:pt x="37" y="41"/>
                  </a:lnTo>
                  <a:lnTo>
                    <a:pt x="26" y="48"/>
                  </a:lnTo>
                  <a:lnTo>
                    <a:pt x="24" y="53"/>
                  </a:lnTo>
                  <a:lnTo>
                    <a:pt x="24" y="389"/>
                  </a:lnTo>
                  <a:lnTo>
                    <a:pt x="26" y="394"/>
                  </a:lnTo>
                  <a:lnTo>
                    <a:pt x="37" y="400"/>
                  </a:lnTo>
                  <a:lnTo>
                    <a:pt x="54" y="407"/>
                  </a:lnTo>
                  <a:lnTo>
                    <a:pt x="77" y="414"/>
                  </a:lnTo>
                  <a:lnTo>
                    <a:pt x="107" y="418"/>
                  </a:lnTo>
                  <a:lnTo>
                    <a:pt x="145" y="419"/>
                  </a:lnTo>
                  <a:lnTo>
                    <a:pt x="182" y="418"/>
                  </a:lnTo>
                  <a:lnTo>
                    <a:pt x="212" y="414"/>
                  </a:lnTo>
                  <a:lnTo>
                    <a:pt x="235" y="407"/>
                  </a:lnTo>
                  <a:lnTo>
                    <a:pt x="252" y="400"/>
                  </a:lnTo>
                  <a:lnTo>
                    <a:pt x="263" y="394"/>
                  </a:lnTo>
                  <a:lnTo>
                    <a:pt x="266" y="389"/>
                  </a:lnTo>
                  <a:lnTo>
                    <a:pt x="266" y="53"/>
                  </a:lnTo>
                  <a:lnTo>
                    <a:pt x="263" y="48"/>
                  </a:lnTo>
                  <a:lnTo>
                    <a:pt x="252" y="41"/>
                  </a:lnTo>
                  <a:lnTo>
                    <a:pt x="235" y="34"/>
                  </a:lnTo>
                  <a:lnTo>
                    <a:pt x="212" y="29"/>
                  </a:lnTo>
                  <a:lnTo>
                    <a:pt x="182" y="24"/>
                  </a:lnTo>
                  <a:lnTo>
                    <a:pt x="145" y="23"/>
                  </a:lnTo>
                  <a:close/>
                  <a:moveTo>
                    <a:pt x="145" y="0"/>
                  </a:moveTo>
                  <a:lnTo>
                    <a:pt x="175" y="1"/>
                  </a:lnTo>
                  <a:lnTo>
                    <a:pt x="205" y="4"/>
                  </a:lnTo>
                  <a:lnTo>
                    <a:pt x="231" y="9"/>
                  </a:lnTo>
                  <a:lnTo>
                    <a:pt x="255" y="18"/>
                  </a:lnTo>
                  <a:lnTo>
                    <a:pt x="272" y="27"/>
                  </a:lnTo>
                  <a:lnTo>
                    <a:pt x="285" y="40"/>
                  </a:lnTo>
                  <a:lnTo>
                    <a:pt x="289" y="53"/>
                  </a:lnTo>
                  <a:lnTo>
                    <a:pt x="289" y="389"/>
                  </a:lnTo>
                  <a:lnTo>
                    <a:pt x="285" y="403"/>
                  </a:lnTo>
                  <a:lnTo>
                    <a:pt x="272" y="415"/>
                  </a:lnTo>
                  <a:lnTo>
                    <a:pt x="255" y="425"/>
                  </a:lnTo>
                  <a:lnTo>
                    <a:pt x="231" y="433"/>
                  </a:lnTo>
                  <a:lnTo>
                    <a:pt x="205" y="438"/>
                  </a:lnTo>
                  <a:lnTo>
                    <a:pt x="175" y="441"/>
                  </a:lnTo>
                  <a:lnTo>
                    <a:pt x="145" y="442"/>
                  </a:lnTo>
                  <a:lnTo>
                    <a:pt x="114" y="441"/>
                  </a:lnTo>
                  <a:lnTo>
                    <a:pt x="84" y="438"/>
                  </a:lnTo>
                  <a:lnTo>
                    <a:pt x="58" y="433"/>
                  </a:lnTo>
                  <a:lnTo>
                    <a:pt x="35" y="425"/>
                  </a:lnTo>
                  <a:lnTo>
                    <a:pt x="17" y="415"/>
                  </a:lnTo>
                  <a:lnTo>
                    <a:pt x="4" y="403"/>
                  </a:lnTo>
                  <a:lnTo>
                    <a:pt x="0" y="389"/>
                  </a:lnTo>
                  <a:lnTo>
                    <a:pt x="0" y="53"/>
                  </a:lnTo>
                  <a:lnTo>
                    <a:pt x="4" y="40"/>
                  </a:lnTo>
                  <a:lnTo>
                    <a:pt x="17" y="27"/>
                  </a:lnTo>
                  <a:lnTo>
                    <a:pt x="35" y="18"/>
                  </a:lnTo>
                  <a:lnTo>
                    <a:pt x="58" y="9"/>
                  </a:lnTo>
                  <a:lnTo>
                    <a:pt x="84" y="4"/>
                  </a:lnTo>
                  <a:lnTo>
                    <a:pt x="114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300"/>
            <p:cNvSpPr>
              <a:spLocks noEditPoints="1"/>
            </p:cNvSpPr>
            <p:nvPr/>
          </p:nvSpPr>
          <p:spPr bwMode="auto">
            <a:xfrm>
              <a:off x="6872288" y="4122738"/>
              <a:ext cx="227013" cy="85725"/>
            </a:xfrm>
            <a:custGeom>
              <a:avLst/>
              <a:gdLst/>
              <a:ahLst/>
              <a:cxnLst>
                <a:cxn ang="0">
                  <a:pos x="145" y="23"/>
                </a:cxn>
                <a:cxn ang="0">
                  <a:pos x="108" y="24"/>
                </a:cxn>
                <a:cxn ang="0">
                  <a:pos x="77" y="29"/>
                </a:cxn>
                <a:cxn ang="0">
                  <a:pos x="53" y="35"/>
                </a:cxn>
                <a:cxn ang="0">
                  <a:pos x="36" y="42"/>
                </a:cxn>
                <a:cxn ang="0">
                  <a:pos x="25" y="49"/>
                </a:cxn>
                <a:cxn ang="0">
                  <a:pos x="22" y="55"/>
                </a:cxn>
                <a:cxn ang="0">
                  <a:pos x="25" y="60"/>
                </a:cxn>
                <a:cxn ang="0">
                  <a:pos x="36" y="66"/>
                </a:cxn>
                <a:cxn ang="0">
                  <a:pos x="53" y="73"/>
                </a:cxn>
                <a:cxn ang="0">
                  <a:pos x="77" y="79"/>
                </a:cxn>
                <a:cxn ang="0">
                  <a:pos x="108" y="84"/>
                </a:cxn>
                <a:cxn ang="0">
                  <a:pos x="145" y="85"/>
                </a:cxn>
                <a:cxn ang="0">
                  <a:pos x="182" y="84"/>
                </a:cxn>
                <a:cxn ang="0">
                  <a:pos x="212" y="79"/>
                </a:cxn>
                <a:cxn ang="0">
                  <a:pos x="236" y="73"/>
                </a:cxn>
                <a:cxn ang="0">
                  <a:pos x="252" y="66"/>
                </a:cxn>
                <a:cxn ang="0">
                  <a:pos x="263" y="60"/>
                </a:cxn>
                <a:cxn ang="0">
                  <a:pos x="266" y="55"/>
                </a:cxn>
                <a:cxn ang="0">
                  <a:pos x="263" y="49"/>
                </a:cxn>
                <a:cxn ang="0">
                  <a:pos x="252" y="42"/>
                </a:cxn>
                <a:cxn ang="0">
                  <a:pos x="236" y="35"/>
                </a:cxn>
                <a:cxn ang="0">
                  <a:pos x="212" y="29"/>
                </a:cxn>
                <a:cxn ang="0">
                  <a:pos x="182" y="24"/>
                </a:cxn>
                <a:cxn ang="0">
                  <a:pos x="145" y="23"/>
                </a:cxn>
                <a:cxn ang="0">
                  <a:pos x="145" y="0"/>
                </a:cxn>
                <a:cxn ang="0">
                  <a:pos x="175" y="1"/>
                </a:cxn>
                <a:cxn ang="0">
                  <a:pos x="204" y="4"/>
                </a:cxn>
                <a:cxn ang="0">
                  <a:pos x="231" y="11"/>
                </a:cxn>
                <a:cxn ang="0">
                  <a:pos x="253" y="18"/>
                </a:cxn>
                <a:cxn ang="0">
                  <a:pos x="271" y="29"/>
                </a:cxn>
                <a:cxn ang="0">
                  <a:pos x="284" y="41"/>
                </a:cxn>
                <a:cxn ang="0">
                  <a:pos x="288" y="55"/>
                </a:cxn>
                <a:cxn ang="0">
                  <a:pos x="284" y="68"/>
                </a:cxn>
                <a:cxn ang="0">
                  <a:pos x="271" y="81"/>
                </a:cxn>
                <a:cxn ang="0">
                  <a:pos x="253" y="90"/>
                </a:cxn>
                <a:cxn ang="0">
                  <a:pos x="231" y="99"/>
                </a:cxn>
                <a:cxn ang="0">
                  <a:pos x="204" y="104"/>
                </a:cxn>
                <a:cxn ang="0">
                  <a:pos x="175" y="107"/>
                </a:cxn>
                <a:cxn ang="0">
                  <a:pos x="145" y="108"/>
                </a:cxn>
                <a:cxn ang="0">
                  <a:pos x="115" y="107"/>
                </a:cxn>
                <a:cxn ang="0">
                  <a:pos x="84" y="104"/>
                </a:cxn>
                <a:cxn ang="0">
                  <a:pos x="58" y="99"/>
                </a:cxn>
                <a:cxn ang="0">
                  <a:pos x="35" y="90"/>
                </a:cxn>
                <a:cxn ang="0">
                  <a:pos x="17" y="81"/>
                </a:cxn>
                <a:cxn ang="0">
                  <a:pos x="5" y="68"/>
                </a:cxn>
                <a:cxn ang="0">
                  <a:pos x="0" y="55"/>
                </a:cxn>
                <a:cxn ang="0">
                  <a:pos x="5" y="41"/>
                </a:cxn>
                <a:cxn ang="0">
                  <a:pos x="17" y="29"/>
                </a:cxn>
                <a:cxn ang="0">
                  <a:pos x="35" y="18"/>
                </a:cxn>
                <a:cxn ang="0">
                  <a:pos x="58" y="11"/>
                </a:cxn>
                <a:cxn ang="0">
                  <a:pos x="84" y="4"/>
                </a:cxn>
                <a:cxn ang="0">
                  <a:pos x="115" y="1"/>
                </a:cxn>
                <a:cxn ang="0">
                  <a:pos x="145" y="0"/>
                </a:cxn>
              </a:cxnLst>
              <a:rect l="0" t="0" r="r" b="b"/>
              <a:pathLst>
                <a:path w="288" h="108">
                  <a:moveTo>
                    <a:pt x="145" y="23"/>
                  </a:moveTo>
                  <a:lnTo>
                    <a:pt x="108" y="24"/>
                  </a:lnTo>
                  <a:lnTo>
                    <a:pt x="77" y="29"/>
                  </a:lnTo>
                  <a:lnTo>
                    <a:pt x="53" y="35"/>
                  </a:lnTo>
                  <a:lnTo>
                    <a:pt x="36" y="42"/>
                  </a:lnTo>
                  <a:lnTo>
                    <a:pt x="25" y="49"/>
                  </a:lnTo>
                  <a:lnTo>
                    <a:pt x="22" y="55"/>
                  </a:lnTo>
                  <a:lnTo>
                    <a:pt x="25" y="60"/>
                  </a:lnTo>
                  <a:lnTo>
                    <a:pt x="36" y="66"/>
                  </a:lnTo>
                  <a:lnTo>
                    <a:pt x="53" y="73"/>
                  </a:lnTo>
                  <a:lnTo>
                    <a:pt x="77" y="79"/>
                  </a:lnTo>
                  <a:lnTo>
                    <a:pt x="108" y="84"/>
                  </a:lnTo>
                  <a:lnTo>
                    <a:pt x="145" y="85"/>
                  </a:lnTo>
                  <a:lnTo>
                    <a:pt x="182" y="84"/>
                  </a:lnTo>
                  <a:lnTo>
                    <a:pt x="212" y="79"/>
                  </a:lnTo>
                  <a:lnTo>
                    <a:pt x="236" y="73"/>
                  </a:lnTo>
                  <a:lnTo>
                    <a:pt x="252" y="66"/>
                  </a:lnTo>
                  <a:lnTo>
                    <a:pt x="263" y="60"/>
                  </a:lnTo>
                  <a:lnTo>
                    <a:pt x="266" y="55"/>
                  </a:lnTo>
                  <a:lnTo>
                    <a:pt x="263" y="49"/>
                  </a:lnTo>
                  <a:lnTo>
                    <a:pt x="252" y="42"/>
                  </a:lnTo>
                  <a:lnTo>
                    <a:pt x="236" y="35"/>
                  </a:lnTo>
                  <a:lnTo>
                    <a:pt x="212" y="29"/>
                  </a:lnTo>
                  <a:lnTo>
                    <a:pt x="182" y="24"/>
                  </a:lnTo>
                  <a:lnTo>
                    <a:pt x="145" y="23"/>
                  </a:lnTo>
                  <a:close/>
                  <a:moveTo>
                    <a:pt x="145" y="0"/>
                  </a:moveTo>
                  <a:lnTo>
                    <a:pt x="175" y="1"/>
                  </a:lnTo>
                  <a:lnTo>
                    <a:pt x="204" y="4"/>
                  </a:lnTo>
                  <a:lnTo>
                    <a:pt x="231" y="11"/>
                  </a:lnTo>
                  <a:lnTo>
                    <a:pt x="253" y="18"/>
                  </a:lnTo>
                  <a:lnTo>
                    <a:pt x="271" y="29"/>
                  </a:lnTo>
                  <a:lnTo>
                    <a:pt x="284" y="41"/>
                  </a:lnTo>
                  <a:lnTo>
                    <a:pt x="288" y="55"/>
                  </a:lnTo>
                  <a:lnTo>
                    <a:pt x="284" y="68"/>
                  </a:lnTo>
                  <a:lnTo>
                    <a:pt x="271" y="81"/>
                  </a:lnTo>
                  <a:lnTo>
                    <a:pt x="253" y="90"/>
                  </a:lnTo>
                  <a:lnTo>
                    <a:pt x="231" y="99"/>
                  </a:lnTo>
                  <a:lnTo>
                    <a:pt x="204" y="104"/>
                  </a:lnTo>
                  <a:lnTo>
                    <a:pt x="175" y="107"/>
                  </a:lnTo>
                  <a:lnTo>
                    <a:pt x="145" y="108"/>
                  </a:lnTo>
                  <a:lnTo>
                    <a:pt x="115" y="107"/>
                  </a:lnTo>
                  <a:lnTo>
                    <a:pt x="84" y="104"/>
                  </a:lnTo>
                  <a:lnTo>
                    <a:pt x="58" y="99"/>
                  </a:lnTo>
                  <a:lnTo>
                    <a:pt x="35" y="90"/>
                  </a:lnTo>
                  <a:lnTo>
                    <a:pt x="17" y="81"/>
                  </a:lnTo>
                  <a:lnTo>
                    <a:pt x="5" y="68"/>
                  </a:lnTo>
                  <a:lnTo>
                    <a:pt x="0" y="55"/>
                  </a:lnTo>
                  <a:lnTo>
                    <a:pt x="5" y="41"/>
                  </a:lnTo>
                  <a:lnTo>
                    <a:pt x="17" y="29"/>
                  </a:lnTo>
                  <a:lnTo>
                    <a:pt x="35" y="18"/>
                  </a:lnTo>
                  <a:lnTo>
                    <a:pt x="58" y="11"/>
                  </a:lnTo>
                  <a:lnTo>
                    <a:pt x="84" y="4"/>
                  </a:lnTo>
                  <a:lnTo>
                    <a:pt x="11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301"/>
            <p:cNvSpPr>
              <a:spLocks noEditPoints="1"/>
            </p:cNvSpPr>
            <p:nvPr/>
          </p:nvSpPr>
          <p:spPr bwMode="auto">
            <a:xfrm>
              <a:off x="6872288" y="4125913"/>
              <a:ext cx="227013" cy="165100"/>
            </a:xfrm>
            <a:custGeom>
              <a:avLst/>
              <a:gdLst/>
              <a:ahLst/>
              <a:cxnLst>
                <a:cxn ang="0">
                  <a:pos x="108" y="25"/>
                </a:cxn>
                <a:cxn ang="0">
                  <a:pos x="53" y="34"/>
                </a:cxn>
                <a:cxn ang="0">
                  <a:pos x="25" y="48"/>
                </a:cxn>
                <a:cxn ang="0">
                  <a:pos x="22" y="111"/>
                </a:cxn>
                <a:cxn ang="0">
                  <a:pos x="53" y="117"/>
                </a:cxn>
                <a:cxn ang="0">
                  <a:pos x="82" y="129"/>
                </a:cxn>
                <a:cxn ang="0">
                  <a:pos x="102" y="147"/>
                </a:cxn>
                <a:cxn ang="0">
                  <a:pos x="105" y="184"/>
                </a:cxn>
                <a:cxn ang="0">
                  <a:pos x="182" y="185"/>
                </a:cxn>
                <a:cxn ang="0">
                  <a:pos x="236" y="174"/>
                </a:cxn>
                <a:cxn ang="0">
                  <a:pos x="263" y="161"/>
                </a:cxn>
                <a:cxn ang="0">
                  <a:pos x="266" y="53"/>
                </a:cxn>
                <a:cxn ang="0">
                  <a:pos x="252" y="41"/>
                </a:cxn>
                <a:cxn ang="0">
                  <a:pos x="212" y="29"/>
                </a:cxn>
                <a:cxn ang="0">
                  <a:pos x="145" y="23"/>
                </a:cxn>
                <a:cxn ang="0">
                  <a:pos x="175" y="1"/>
                </a:cxn>
                <a:cxn ang="0">
                  <a:pos x="231" y="9"/>
                </a:cxn>
                <a:cxn ang="0">
                  <a:pos x="271" y="27"/>
                </a:cxn>
                <a:cxn ang="0">
                  <a:pos x="288" y="53"/>
                </a:cxn>
                <a:cxn ang="0">
                  <a:pos x="284" y="169"/>
                </a:cxn>
                <a:cxn ang="0">
                  <a:pos x="253" y="191"/>
                </a:cxn>
                <a:cxn ang="0">
                  <a:pos x="204" y="205"/>
                </a:cxn>
                <a:cxn ang="0">
                  <a:pos x="145" y="209"/>
                </a:cxn>
                <a:cxn ang="0">
                  <a:pos x="91" y="206"/>
                </a:cxn>
                <a:cxn ang="0">
                  <a:pos x="84" y="202"/>
                </a:cxn>
                <a:cxn ang="0">
                  <a:pos x="82" y="195"/>
                </a:cxn>
                <a:cxn ang="0">
                  <a:pos x="79" y="155"/>
                </a:cxn>
                <a:cxn ang="0">
                  <a:pos x="57" y="143"/>
                </a:cxn>
                <a:cxn ang="0">
                  <a:pos x="10" y="132"/>
                </a:cxn>
                <a:cxn ang="0">
                  <a:pos x="3" y="128"/>
                </a:cxn>
                <a:cxn ang="0">
                  <a:pos x="0" y="121"/>
                </a:cxn>
                <a:cxn ang="0">
                  <a:pos x="5" y="40"/>
                </a:cxn>
                <a:cxn ang="0">
                  <a:pos x="35" y="18"/>
                </a:cxn>
                <a:cxn ang="0">
                  <a:pos x="84" y="4"/>
                </a:cxn>
                <a:cxn ang="0">
                  <a:pos x="145" y="0"/>
                </a:cxn>
              </a:cxnLst>
              <a:rect l="0" t="0" r="r" b="b"/>
              <a:pathLst>
                <a:path w="288" h="209">
                  <a:moveTo>
                    <a:pt x="145" y="23"/>
                  </a:moveTo>
                  <a:lnTo>
                    <a:pt x="108" y="25"/>
                  </a:lnTo>
                  <a:lnTo>
                    <a:pt x="77" y="29"/>
                  </a:lnTo>
                  <a:lnTo>
                    <a:pt x="53" y="34"/>
                  </a:lnTo>
                  <a:lnTo>
                    <a:pt x="36" y="41"/>
                  </a:lnTo>
                  <a:lnTo>
                    <a:pt x="25" y="48"/>
                  </a:lnTo>
                  <a:lnTo>
                    <a:pt x="22" y="53"/>
                  </a:lnTo>
                  <a:lnTo>
                    <a:pt x="22" y="111"/>
                  </a:lnTo>
                  <a:lnTo>
                    <a:pt x="36" y="114"/>
                  </a:lnTo>
                  <a:lnTo>
                    <a:pt x="53" y="117"/>
                  </a:lnTo>
                  <a:lnTo>
                    <a:pt x="68" y="122"/>
                  </a:lnTo>
                  <a:lnTo>
                    <a:pt x="82" y="129"/>
                  </a:lnTo>
                  <a:lnTo>
                    <a:pt x="94" y="137"/>
                  </a:lnTo>
                  <a:lnTo>
                    <a:pt x="102" y="147"/>
                  </a:lnTo>
                  <a:lnTo>
                    <a:pt x="105" y="159"/>
                  </a:lnTo>
                  <a:lnTo>
                    <a:pt x="105" y="184"/>
                  </a:lnTo>
                  <a:lnTo>
                    <a:pt x="145" y="187"/>
                  </a:lnTo>
                  <a:lnTo>
                    <a:pt x="182" y="185"/>
                  </a:lnTo>
                  <a:lnTo>
                    <a:pt x="212" y="181"/>
                  </a:lnTo>
                  <a:lnTo>
                    <a:pt x="236" y="174"/>
                  </a:lnTo>
                  <a:lnTo>
                    <a:pt x="252" y="168"/>
                  </a:lnTo>
                  <a:lnTo>
                    <a:pt x="263" y="161"/>
                  </a:lnTo>
                  <a:lnTo>
                    <a:pt x="266" y="155"/>
                  </a:lnTo>
                  <a:lnTo>
                    <a:pt x="266" y="53"/>
                  </a:lnTo>
                  <a:lnTo>
                    <a:pt x="263" y="48"/>
                  </a:lnTo>
                  <a:lnTo>
                    <a:pt x="252" y="41"/>
                  </a:lnTo>
                  <a:lnTo>
                    <a:pt x="236" y="34"/>
                  </a:lnTo>
                  <a:lnTo>
                    <a:pt x="212" y="29"/>
                  </a:lnTo>
                  <a:lnTo>
                    <a:pt x="182" y="25"/>
                  </a:lnTo>
                  <a:lnTo>
                    <a:pt x="145" y="23"/>
                  </a:lnTo>
                  <a:close/>
                  <a:moveTo>
                    <a:pt x="145" y="0"/>
                  </a:moveTo>
                  <a:lnTo>
                    <a:pt x="175" y="1"/>
                  </a:lnTo>
                  <a:lnTo>
                    <a:pt x="204" y="4"/>
                  </a:lnTo>
                  <a:lnTo>
                    <a:pt x="231" y="9"/>
                  </a:lnTo>
                  <a:lnTo>
                    <a:pt x="253" y="18"/>
                  </a:lnTo>
                  <a:lnTo>
                    <a:pt x="271" y="27"/>
                  </a:lnTo>
                  <a:lnTo>
                    <a:pt x="284" y="40"/>
                  </a:lnTo>
                  <a:lnTo>
                    <a:pt x="288" y="53"/>
                  </a:lnTo>
                  <a:lnTo>
                    <a:pt x="288" y="155"/>
                  </a:lnTo>
                  <a:lnTo>
                    <a:pt x="284" y="169"/>
                  </a:lnTo>
                  <a:lnTo>
                    <a:pt x="271" y="181"/>
                  </a:lnTo>
                  <a:lnTo>
                    <a:pt x="253" y="191"/>
                  </a:lnTo>
                  <a:lnTo>
                    <a:pt x="231" y="199"/>
                  </a:lnTo>
                  <a:lnTo>
                    <a:pt x="204" y="205"/>
                  </a:lnTo>
                  <a:lnTo>
                    <a:pt x="175" y="207"/>
                  </a:lnTo>
                  <a:lnTo>
                    <a:pt x="145" y="209"/>
                  </a:lnTo>
                  <a:lnTo>
                    <a:pt x="117" y="207"/>
                  </a:lnTo>
                  <a:lnTo>
                    <a:pt x="91" y="206"/>
                  </a:lnTo>
                  <a:lnTo>
                    <a:pt x="87" y="205"/>
                  </a:lnTo>
                  <a:lnTo>
                    <a:pt x="84" y="202"/>
                  </a:lnTo>
                  <a:lnTo>
                    <a:pt x="83" y="199"/>
                  </a:lnTo>
                  <a:lnTo>
                    <a:pt x="82" y="195"/>
                  </a:lnTo>
                  <a:lnTo>
                    <a:pt x="82" y="159"/>
                  </a:lnTo>
                  <a:lnTo>
                    <a:pt x="79" y="155"/>
                  </a:lnTo>
                  <a:lnTo>
                    <a:pt x="71" y="150"/>
                  </a:lnTo>
                  <a:lnTo>
                    <a:pt x="57" y="143"/>
                  </a:lnTo>
                  <a:lnTo>
                    <a:pt x="38" y="137"/>
                  </a:lnTo>
                  <a:lnTo>
                    <a:pt x="10" y="132"/>
                  </a:lnTo>
                  <a:lnTo>
                    <a:pt x="6" y="130"/>
                  </a:lnTo>
                  <a:lnTo>
                    <a:pt x="3" y="128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53"/>
                  </a:lnTo>
                  <a:lnTo>
                    <a:pt x="5" y="40"/>
                  </a:lnTo>
                  <a:lnTo>
                    <a:pt x="17" y="27"/>
                  </a:lnTo>
                  <a:lnTo>
                    <a:pt x="35" y="18"/>
                  </a:lnTo>
                  <a:lnTo>
                    <a:pt x="58" y="9"/>
                  </a:lnTo>
                  <a:lnTo>
                    <a:pt x="84" y="4"/>
                  </a:lnTo>
                  <a:lnTo>
                    <a:pt x="11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302"/>
            <p:cNvSpPr>
              <a:spLocks/>
            </p:cNvSpPr>
            <p:nvPr/>
          </p:nvSpPr>
          <p:spPr bwMode="auto">
            <a:xfrm>
              <a:off x="6935788" y="4249738"/>
              <a:ext cx="163513" cy="13335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5" y="0"/>
                </a:cxn>
                <a:cxn ang="0">
                  <a:pos x="203" y="3"/>
                </a:cxn>
                <a:cxn ang="0">
                  <a:pos x="206" y="11"/>
                </a:cxn>
                <a:cxn ang="0">
                  <a:pos x="206" y="116"/>
                </a:cxn>
                <a:cxn ang="0">
                  <a:pos x="202" y="129"/>
                </a:cxn>
                <a:cxn ang="0">
                  <a:pos x="189" y="142"/>
                </a:cxn>
                <a:cxn ang="0">
                  <a:pos x="171" y="151"/>
                </a:cxn>
                <a:cxn ang="0">
                  <a:pos x="149" y="160"/>
                </a:cxn>
                <a:cxn ang="0">
                  <a:pos x="122" y="165"/>
                </a:cxn>
                <a:cxn ang="0">
                  <a:pos x="93" y="168"/>
                </a:cxn>
                <a:cxn ang="0">
                  <a:pos x="63" y="169"/>
                </a:cxn>
                <a:cxn ang="0">
                  <a:pos x="35" y="168"/>
                </a:cxn>
                <a:cxn ang="0">
                  <a:pos x="9" y="167"/>
                </a:cxn>
                <a:cxn ang="0">
                  <a:pos x="5" y="165"/>
                </a:cxn>
                <a:cxn ang="0">
                  <a:pos x="1" y="161"/>
                </a:cxn>
                <a:cxn ang="0">
                  <a:pos x="0" y="158"/>
                </a:cxn>
                <a:cxn ang="0">
                  <a:pos x="0" y="153"/>
                </a:cxn>
                <a:cxn ang="0">
                  <a:pos x="1" y="149"/>
                </a:cxn>
                <a:cxn ang="0">
                  <a:pos x="4" y="146"/>
                </a:cxn>
                <a:cxn ang="0">
                  <a:pos x="12" y="143"/>
                </a:cxn>
                <a:cxn ang="0">
                  <a:pos x="37" y="146"/>
                </a:cxn>
                <a:cxn ang="0">
                  <a:pos x="63" y="147"/>
                </a:cxn>
                <a:cxn ang="0">
                  <a:pos x="100" y="146"/>
                </a:cxn>
                <a:cxn ang="0">
                  <a:pos x="130" y="142"/>
                </a:cxn>
                <a:cxn ang="0">
                  <a:pos x="154" y="135"/>
                </a:cxn>
                <a:cxn ang="0">
                  <a:pos x="170" y="128"/>
                </a:cxn>
                <a:cxn ang="0">
                  <a:pos x="181" y="121"/>
                </a:cxn>
                <a:cxn ang="0">
                  <a:pos x="184" y="116"/>
                </a:cxn>
                <a:cxn ang="0">
                  <a:pos x="184" y="7"/>
                </a:cxn>
                <a:cxn ang="0">
                  <a:pos x="186" y="4"/>
                </a:cxn>
                <a:cxn ang="0">
                  <a:pos x="188" y="2"/>
                </a:cxn>
                <a:cxn ang="0">
                  <a:pos x="192" y="0"/>
                </a:cxn>
              </a:cxnLst>
              <a:rect l="0" t="0" r="r" b="b"/>
              <a:pathLst>
                <a:path w="206" h="169">
                  <a:moveTo>
                    <a:pt x="192" y="0"/>
                  </a:moveTo>
                  <a:lnTo>
                    <a:pt x="195" y="0"/>
                  </a:lnTo>
                  <a:lnTo>
                    <a:pt x="203" y="3"/>
                  </a:lnTo>
                  <a:lnTo>
                    <a:pt x="206" y="11"/>
                  </a:lnTo>
                  <a:lnTo>
                    <a:pt x="206" y="116"/>
                  </a:lnTo>
                  <a:lnTo>
                    <a:pt x="202" y="129"/>
                  </a:lnTo>
                  <a:lnTo>
                    <a:pt x="189" y="142"/>
                  </a:lnTo>
                  <a:lnTo>
                    <a:pt x="171" y="151"/>
                  </a:lnTo>
                  <a:lnTo>
                    <a:pt x="149" y="160"/>
                  </a:lnTo>
                  <a:lnTo>
                    <a:pt x="122" y="165"/>
                  </a:lnTo>
                  <a:lnTo>
                    <a:pt x="93" y="168"/>
                  </a:lnTo>
                  <a:lnTo>
                    <a:pt x="63" y="169"/>
                  </a:lnTo>
                  <a:lnTo>
                    <a:pt x="35" y="168"/>
                  </a:lnTo>
                  <a:lnTo>
                    <a:pt x="9" y="167"/>
                  </a:lnTo>
                  <a:lnTo>
                    <a:pt x="5" y="165"/>
                  </a:lnTo>
                  <a:lnTo>
                    <a:pt x="1" y="161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1" y="149"/>
                  </a:lnTo>
                  <a:lnTo>
                    <a:pt x="4" y="146"/>
                  </a:lnTo>
                  <a:lnTo>
                    <a:pt x="12" y="143"/>
                  </a:lnTo>
                  <a:lnTo>
                    <a:pt x="37" y="146"/>
                  </a:lnTo>
                  <a:lnTo>
                    <a:pt x="63" y="147"/>
                  </a:lnTo>
                  <a:lnTo>
                    <a:pt x="100" y="146"/>
                  </a:lnTo>
                  <a:lnTo>
                    <a:pt x="130" y="142"/>
                  </a:lnTo>
                  <a:lnTo>
                    <a:pt x="154" y="135"/>
                  </a:lnTo>
                  <a:lnTo>
                    <a:pt x="170" y="128"/>
                  </a:lnTo>
                  <a:lnTo>
                    <a:pt x="181" y="121"/>
                  </a:lnTo>
                  <a:lnTo>
                    <a:pt x="184" y="116"/>
                  </a:lnTo>
                  <a:lnTo>
                    <a:pt x="184" y="7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303"/>
            <p:cNvSpPr>
              <a:spLocks/>
            </p:cNvSpPr>
            <p:nvPr/>
          </p:nvSpPr>
          <p:spPr bwMode="auto">
            <a:xfrm>
              <a:off x="6940550" y="4340225"/>
              <a:ext cx="158750" cy="133350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90" y="0"/>
                </a:cxn>
                <a:cxn ang="0">
                  <a:pos x="198" y="3"/>
                </a:cxn>
                <a:cxn ang="0">
                  <a:pos x="201" y="11"/>
                </a:cxn>
                <a:cxn ang="0">
                  <a:pos x="201" y="116"/>
                </a:cxn>
                <a:cxn ang="0">
                  <a:pos x="197" y="130"/>
                </a:cxn>
                <a:cxn ang="0">
                  <a:pos x="184" y="142"/>
                </a:cxn>
                <a:cxn ang="0">
                  <a:pos x="166" y="152"/>
                </a:cxn>
                <a:cxn ang="0">
                  <a:pos x="144" y="160"/>
                </a:cxn>
                <a:cxn ang="0">
                  <a:pos x="117" y="165"/>
                </a:cxn>
                <a:cxn ang="0">
                  <a:pos x="88" y="168"/>
                </a:cxn>
                <a:cxn ang="0">
                  <a:pos x="58" y="169"/>
                </a:cxn>
                <a:cxn ang="0">
                  <a:pos x="10" y="167"/>
                </a:cxn>
                <a:cxn ang="0">
                  <a:pos x="4" y="164"/>
                </a:cxn>
                <a:cxn ang="0">
                  <a:pos x="1" y="161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0"/>
                </a:cxn>
                <a:cxn ang="0">
                  <a:pos x="4" y="146"/>
                </a:cxn>
                <a:cxn ang="0">
                  <a:pos x="8" y="145"/>
                </a:cxn>
                <a:cxn ang="0">
                  <a:pos x="12" y="145"/>
                </a:cxn>
                <a:cxn ang="0">
                  <a:pos x="58" y="147"/>
                </a:cxn>
                <a:cxn ang="0">
                  <a:pos x="95" y="146"/>
                </a:cxn>
                <a:cxn ang="0">
                  <a:pos x="125" y="142"/>
                </a:cxn>
                <a:cxn ang="0">
                  <a:pos x="149" y="135"/>
                </a:cxn>
                <a:cxn ang="0">
                  <a:pos x="165" y="128"/>
                </a:cxn>
                <a:cxn ang="0">
                  <a:pos x="176" y="121"/>
                </a:cxn>
                <a:cxn ang="0">
                  <a:pos x="179" y="116"/>
                </a:cxn>
                <a:cxn ang="0">
                  <a:pos x="179" y="7"/>
                </a:cxn>
                <a:cxn ang="0">
                  <a:pos x="181" y="4"/>
                </a:cxn>
                <a:cxn ang="0">
                  <a:pos x="183" y="2"/>
                </a:cxn>
                <a:cxn ang="0">
                  <a:pos x="187" y="0"/>
                </a:cxn>
              </a:cxnLst>
              <a:rect l="0" t="0" r="r" b="b"/>
              <a:pathLst>
                <a:path w="201" h="169">
                  <a:moveTo>
                    <a:pt x="187" y="0"/>
                  </a:moveTo>
                  <a:lnTo>
                    <a:pt x="190" y="0"/>
                  </a:lnTo>
                  <a:lnTo>
                    <a:pt x="198" y="3"/>
                  </a:lnTo>
                  <a:lnTo>
                    <a:pt x="201" y="11"/>
                  </a:lnTo>
                  <a:lnTo>
                    <a:pt x="201" y="116"/>
                  </a:lnTo>
                  <a:lnTo>
                    <a:pt x="197" y="130"/>
                  </a:lnTo>
                  <a:lnTo>
                    <a:pt x="184" y="142"/>
                  </a:lnTo>
                  <a:lnTo>
                    <a:pt x="166" y="152"/>
                  </a:lnTo>
                  <a:lnTo>
                    <a:pt x="144" y="160"/>
                  </a:lnTo>
                  <a:lnTo>
                    <a:pt x="117" y="165"/>
                  </a:lnTo>
                  <a:lnTo>
                    <a:pt x="88" y="168"/>
                  </a:lnTo>
                  <a:lnTo>
                    <a:pt x="58" y="169"/>
                  </a:lnTo>
                  <a:lnTo>
                    <a:pt x="10" y="167"/>
                  </a:lnTo>
                  <a:lnTo>
                    <a:pt x="4" y="164"/>
                  </a:lnTo>
                  <a:lnTo>
                    <a:pt x="1" y="161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0"/>
                  </a:lnTo>
                  <a:lnTo>
                    <a:pt x="4" y="146"/>
                  </a:lnTo>
                  <a:lnTo>
                    <a:pt x="8" y="145"/>
                  </a:lnTo>
                  <a:lnTo>
                    <a:pt x="12" y="145"/>
                  </a:lnTo>
                  <a:lnTo>
                    <a:pt x="58" y="147"/>
                  </a:lnTo>
                  <a:lnTo>
                    <a:pt x="95" y="146"/>
                  </a:lnTo>
                  <a:lnTo>
                    <a:pt x="125" y="142"/>
                  </a:lnTo>
                  <a:lnTo>
                    <a:pt x="149" y="135"/>
                  </a:lnTo>
                  <a:lnTo>
                    <a:pt x="165" y="128"/>
                  </a:lnTo>
                  <a:lnTo>
                    <a:pt x="176" y="121"/>
                  </a:lnTo>
                  <a:lnTo>
                    <a:pt x="179" y="116"/>
                  </a:lnTo>
                  <a:lnTo>
                    <a:pt x="179" y="7"/>
                  </a:lnTo>
                  <a:lnTo>
                    <a:pt x="181" y="4"/>
                  </a:lnTo>
                  <a:lnTo>
                    <a:pt x="183" y="2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8" name="Группа 1755"/>
          <p:cNvGrpSpPr/>
          <p:nvPr/>
        </p:nvGrpSpPr>
        <p:grpSpPr>
          <a:xfrm>
            <a:off x="7506379" y="3344947"/>
            <a:ext cx="373063" cy="438150"/>
            <a:chOff x="6726238" y="4122738"/>
            <a:chExt cx="373063" cy="438150"/>
          </a:xfrm>
          <a:solidFill>
            <a:schemeClr val="bg1"/>
          </a:solidFill>
        </p:grpSpPr>
        <p:sp>
          <p:nvSpPr>
            <p:cNvPr id="69" name="Freeform 296"/>
            <p:cNvSpPr>
              <a:spLocks noEditPoints="1"/>
            </p:cNvSpPr>
            <p:nvPr/>
          </p:nvSpPr>
          <p:spPr bwMode="auto">
            <a:xfrm>
              <a:off x="6726238" y="4208463"/>
              <a:ext cx="228600" cy="85725"/>
            </a:xfrm>
            <a:custGeom>
              <a:avLst/>
              <a:gdLst/>
              <a:ahLst/>
              <a:cxnLst>
                <a:cxn ang="0">
                  <a:pos x="145" y="24"/>
                </a:cxn>
                <a:cxn ang="0">
                  <a:pos x="107" y="25"/>
                </a:cxn>
                <a:cxn ang="0">
                  <a:pos x="77" y="29"/>
                </a:cxn>
                <a:cxn ang="0">
                  <a:pos x="54" y="36"/>
                </a:cxn>
                <a:cxn ang="0">
                  <a:pos x="37" y="43"/>
                </a:cxn>
                <a:cxn ang="0">
                  <a:pos x="26" y="48"/>
                </a:cxn>
                <a:cxn ang="0">
                  <a:pos x="24" y="54"/>
                </a:cxn>
                <a:cxn ang="0">
                  <a:pos x="26" y="59"/>
                </a:cxn>
                <a:cxn ang="0">
                  <a:pos x="37" y="66"/>
                </a:cxn>
                <a:cxn ang="0">
                  <a:pos x="54" y="73"/>
                </a:cxn>
                <a:cxn ang="0">
                  <a:pos x="77" y="80"/>
                </a:cxn>
                <a:cxn ang="0">
                  <a:pos x="107" y="84"/>
                </a:cxn>
                <a:cxn ang="0">
                  <a:pos x="145" y="86"/>
                </a:cxn>
                <a:cxn ang="0">
                  <a:pos x="182" y="84"/>
                </a:cxn>
                <a:cxn ang="0">
                  <a:pos x="212" y="80"/>
                </a:cxn>
                <a:cxn ang="0">
                  <a:pos x="235" y="73"/>
                </a:cxn>
                <a:cxn ang="0">
                  <a:pos x="252" y="66"/>
                </a:cxn>
                <a:cxn ang="0">
                  <a:pos x="263" y="59"/>
                </a:cxn>
                <a:cxn ang="0">
                  <a:pos x="266" y="54"/>
                </a:cxn>
                <a:cxn ang="0">
                  <a:pos x="263" y="48"/>
                </a:cxn>
                <a:cxn ang="0">
                  <a:pos x="252" y="43"/>
                </a:cxn>
                <a:cxn ang="0">
                  <a:pos x="235" y="36"/>
                </a:cxn>
                <a:cxn ang="0">
                  <a:pos x="212" y="29"/>
                </a:cxn>
                <a:cxn ang="0">
                  <a:pos x="182" y="25"/>
                </a:cxn>
                <a:cxn ang="0">
                  <a:pos x="145" y="24"/>
                </a:cxn>
                <a:cxn ang="0">
                  <a:pos x="145" y="0"/>
                </a:cxn>
                <a:cxn ang="0">
                  <a:pos x="175" y="2"/>
                </a:cxn>
                <a:cxn ang="0">
                  <a:pos x="205" y="4"/>
                </a:cxn>
                <a:cxn ang="0">
                  <a:pos x="231" y="10"/>
                </a:cxn>
                <a:cxn ang="0">
                  <a:pos x="255" y="18"/>
                </a:cxn>
                <a:cxn ang="0">
                  <a:pos x="272" y="28"/>
                </a:cxn>
                <a:cxn ang="0">
                  <a:pos x="285" y="40"/>
                </a:cxn>
                <a:cxn ang="0">
                  <a:pos x="289" y="54"/>
                </a:cxn>
                <a:cxn ang="0">
                  <a:pos x="285" y="68"/>
                </a:cxn>
                <a:cxn ang="0">
                  <a:pos x="272" y="80"/>
                </a:cxn>
                <a:cxn ang="0">
                  <a:pos x="255" y="91"/>
                </a:cxn>
                <a:cxn ang="0">
                  <a:pos x="231" y="98"/>
                </a:cxn>
                <a:cxn ang="0">
                  <a:pos x="205" y="105"/>
                </a:cxn>
                <a:cxn ang="0">
                  <a:pos x="175" y="108"/>
                </a:cxn>
                <a:cxn ang="0">
                  <a:pos x="145" y="109"/>
                </a:cxn>
                <a:cxn ang="0">
                  <a:pos x="114" y="108"/>
                </a:cxn>
                <a:cxn ang="0">
                  <a:pos x="84" y="105"/>
                </a:cxn>
                <a:cxn ang="0">
                  <a:pos x="58" y="98"/>
                </a:cxn>
                <a:cxn ang="0">
                  <a:pos x="35" y="91"/>
                </a:cxn>
                <a:cxn ang="0">
                  <a:pos x="17" y="80"/>
                </a:cxn>
                <a:cxn ang="0">
                  <a:pos x="4" y="68"/>
                </a:cxn>
                <a:cxn ang="0">
                  <a:pos x="0" y="54"/>
                </a:cxn>
                <a:cxn ang="0">
                  <a:pos x="4" y="40"/>
                </a:cxn>
                <a:cxn ang="0">
                  <a:pos x="17" y="28"/>
                </a:cxn>
                <a:cxn ang="0">
                  <a:pos x="35" y="18"/>
                </a:cxn>
                <a:cxn ang="0">
                  <a:pos x="58" y="10"/>
                </a:cxn>
                <a:cxn ang="0">
                  <a:pos x="84" y="4"/>
                </a:cxn>
                <a:cxn ang="0">
                  <a:pos x="114" y="2"/>
                </a:cxn>
                <a:cxn ang="0">
                  <a:pos x="145" y="0"/>
                </a:cxn>
              </a:cxnLst>
              <a:rect l="0" t="0" r="r" b="b"/>
              <a:pathLst>
                <a:path w="289" h="109">
                  <a:moveTo>
                    <a:pt x="145" y="24"/>
                  </a:moveTo>
                  <a:lnTo>
                    <a:pt x="107" y="25"/>
                  </a:lnTo>
                  <a:lnTo>
                    <a:pt x="77" y="29"/>
                  </a:lnTo>
                  <a:lnTo>
                    <a:pt x="54" y="36"/>
                  </a:lnTo>
                  <a:lnTo>
                    <a:pt x="37" y="43"/>
                  </a:lnTo>
                  <a:lnTo>
                    <a:pt x="26" y="48"/>
                  </a:lnTo>
                  <a:lnTo>
                    <a:pt x="24" y="54"/>
                  </a:lnTo>
                  <a:lnTo>
                    <a:pt x="26" y="59"/>
                  </a:lnTo>
                  <a:lnTo>
                    <a:pt x="37" y="66"/>
                  </a:lnTo>
                  <a:lnTo>
                    <a:pt x="54" y="73"/>
                  </a:lnTo>
                  <a:lnTo>
                    <a:pt x="77" y="80"/>
                  </a:lnTo>
                  <a:lnTo>
                    <a:pt x="107" y="84"/>
                  </a:lnTo>
                  <a:lnTo>
                    <a:pt x="145" y="86"/>
                  </a:lnTo>
                  <a:lnTo>
                    <a:pt x="182" y="84"/>
                  </a:lnTo>
                  <a:lnTo>
                    <a:pt x="212" y="80"/>
                  </a:lnTo>
                  <a:lnTo>
                    <a:pt x="235" y="73"/>
                  </a:lnTo>
                  <a:lnTo>
                    <a:pt x="252" y="66"/>
                  </a:lnTo>
                  <a:lnTo>
                    <a:pt x="263" y="59"/>
                  </a:lnTo>
                  <a:lnTo>
                    <a:pt x="266" y="54"/>
                  </a:lnTo>
                  <a:lnTo>
                    <a:pt x="263" y="48"/>
                  </a:lnTo>
                  <a:lnTo>
                    <a:pt x="252" y="43"/>
                  </a:lnTo>
                  <a:lnTo>
                    <a:pt x="235" y="36"/>
                  </a:lnTo>
                  <a:lnTo>
                    <a:pt x="212" y="29"/>
                  </a:lnTo>
                  <a:lnTo>
                    <a:pt x="182" y="25"/>
                  </a:lnTo>
                  <a:lnTo>
                    <a:pt x="145" y="24"/>
                  </a:lnTo>
                  <a:close/>
                  <a:moveTo>
                    <a:pt x="145" y="0"/>
                  </a:moveTo>
                  <a:lnTo>
                    <a:pt x="175" y="2"/>
                  </a:lnTo>
                  <a:lnTo>
                    <a:pt x="205" y="4"/>
                  </a:lnTo>
                  <a:lnTo>
                    <a:pt x="231" y="10"/>
                  </a:lnTo>
                  <a:lnTo>
                    <a:pt x="255" y="18"/>
                  </a:lnTo>
                  <a:lnTo>
                    <a:pt x="272" y="28"/>
                  </a:lnTo>
                  <a:lnTo>
                    <a:pt x="285" y="40"/>
                  </a:lnTo>
                  <a:lnTo>
                    <a:pt x="289" y="54"/>
                  </a:lnTo>
                  <a:lnTo>
                    <a:pt x="285" y="68"/>
                  </a:lnTo>
                  <a:lnTo>
                    <a:pt x="272" y="80"/>
                  </a:lnTo>
                  <a:lnTo>
                    <a:pt x="255" y="91"/>
                  </a:lnTo>
                  <a:lnTo>
                    <a:pt x="231" y="98"/>
                  </a:lnTo>
                  <a:lnTo>
                    <a:pt x="205" y="105"/>
                  </a:lnTo>
                  <a:lnTo>
                    <a:pt x="175" y="108"/>
                  </a:lnTo>
                  <a:lnTo>
                    <a:pt x="145" y="109"/>
                  </a:lnTo>
                  <a:lnTo>
                    <a:pt x="114" y="108"/>
                  </a:lnTo>
                  <a:lnTo>
                    <a:pt x="84" y="105"/>
                  </a:lnTo>
                  <a:lnTo>
                    <a:pt x="58" y="98"/>
                  </a:lnTo>
                  <a:lnTo>
                    <a:pt x="35" y="91"/>
                  </a:lnTo>
                  <a:lnTo>
                    <a:pt x="17" y="80"/>
                  </a:lnTo>
                  <a:lnTo>
                    <a:pt x="4" y="68"/>
                  </a:lnTo>
                  <a:lnTo>
                    <a:pt x="0" y="54"/>
                  </a:lnTo>
                  <a:lnTo>
                    <a:pt x="4" y="40"/>
                  </a:lnTo>
                  <a:lnTo>
                    <a:pt x="17" y="28"/>
                  </a:lnTo>
                  <a:lnTo>
                    <a:pt x="35" y="18"/>
                  </a:lnTo>
                  <a:lnTo>
                    <a:pt x="58" y="10"/>
                  </a:lnTo>
                  <a:lnTo>
                    <a:pt x="84" y="4"/>
                  </a:lnTo>
                  <a:lnTo>
                    <a:pt x="114" y="2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297"/>
            <p:cNvSpPr>
              <a:spLocks noEditPoints="1"/>
            </p:cNvSpPr>
            <p:nvPr/>
          </p:nvSpPr>
          <p:spPr bwMode="auto">
            <a:xfrm>
              <a:off x="6726238" y="4211638"/>
              <a:ext cx="228600" cy="166688"/>
            </a:xfrm>
            <a:custGeom>
              <a:avLst/>
              <a:gdLst/>
              <a:ahLst/>
              <a:cxnLst>
                <a:cxn ang="0">
                  <a:pos x="145" y="22"/>
                </a:cxn>
                <a:cxn ang="0">
                  <a:pos x="107" y="24"/>
                </a:cxn>
                <a:cxn ang="0">
                  <a:pos x="77" y="28"/>
                </a:cxn>
                <a:cxn ang="0">
                  <a:pos x="54" y="35"/>
                </a:cxn>
                <a:cxn ang="0">
                  <a:pos x="37" y="42"/>
                </a:cxn>
                <a:cxn ang="0">
                  <a:pos x="26" y="49"/>
                </a:cxn>
                <a:cxn ang="0">
                  <a:pos x="24" y="54"/>
                </a:cxn>
                <a:cxn ang="0">
                  <a:pos x="24" y="156"/>
                </a:cxn>
                <a:cxn ang="0">
                  <a:pos x="26" y="161"/>
                </a:cxn>
                <a:cxn ang="0">
                  <a:pos x="37" y="168"/>
                </a:cxn>
                <a:cxn ang="0">
                  <a:pos x="54" y="175"/>
                </a:cxn>
                <a:cxn ang="0">
                  <a:pos x="77" y="182"/>
                </a:cxn>
                <a:cxn ang="0">
                  <a:pos x="107" y="186"/>
                </a:cxn>
                <a:cxn ang="0">
                  <a:pos x="145" y="187"/>
                </a:cxn>
                <a:cxn ang="0">
                  <a:pos x="182" y="186"/>
                </a:cxn>
                <a:cxn ang="0">
                  <a:pos x="212" y="182"/>
                </a:cxn>
                <a:cxn ang="0">
                  <a:pos x="235" y="175"/>
                </a:cxn>
                <a:cxn ang="0">
                  <a:pos x="252" y="168"/>
                </a:cxn>
                <a:cxn ang="0">
                  <a:pos x="263" y="161"/>
                </a:cxn>
                <a:cxn ang="0">
                  <a:pos x="266" y="156"/>
                </a:cxn>
                <a:cxn ang="0">
                  <a:pos x="266" y="54"/>
                </a:cxn>
                <a:cxn ang="0">
                  <a:pos x="263" y="49"/>
                </a:cxn>
                <a:cxn ang="0">
                  <a:pos x="252" y="42"/>
                </a:cxn>
                <a:cxn ang="0">
                  <a:pos x="235" y="35"/>
                </a:cxn>
                <a:cxn ang="0">
                  <a:pos x="212" y="28"/>
                </a:cxn>
                <a:cxn ang="0">
                  <a:pos x="182" y="24"/>
                </a:cxn>
                <a:cxn ang="0">
                  <a:pos x="145" y="22"/>
                </a:cxn>
                <a:cxn ang="0">
                  <a:pos x="145" y="0"/>
                </a:cxn>
                <a:cxn ang="0">
                  <a:pos x="197" y="3"/>
                </a:cxn>
                <a:cxn ang="0">
                  <a:pos x="222" y="7"/>
                </a:cxn>
                <a:cxn ang="0">
                  <a:pos x="244" y="14"/>
                </a:cxn>
                <a:cxn ang="0">
                  <a:pos x="261" y="21"/>
                </a:cxn>
                <a:cxn ang="0">
                  <a:pos x="277" y="31"/>
                </a:cxn>
                <a:cxn ang="0">
                  <a:pos x="286" y="42"/>
                </a:cxn>
                <a:cxn ang="0">
                  <a:pos x="289" y="54"/>
                </a:cxn>
                <a:cxn ang="0">
                  <a:pos x="289" y="156"/>
                </a:cxn>
                <a:cxn ang="0">
                  <a:pos x="286" y="168"/>
                </a:cxn>
                <a:cxn ang="0">
                  <a:pos x="277" y="179"/>
                </a:cxn>
                <a:cxn ang="0">
                  <a:pos x="261" y="189"/>
                </a:cxn>
                <a:cxn ang="0">
                  <a:pos x="244" y="196"/>
                </a:cxn>
                <a:cxn ang="0">
                  <a:pos x="222" y="203"/>
                </a:cxn>
                <a:cxn ang="0">
                  <a:pos x="197" y="207"/>
                </a:cxn>
                <a:cxn ang="0">
                  <a:pos x="145" y="209"/>
                </a:cxn>
                <a:cxn ang="0">
                  <a:pos x="92" y="207"/>
                </a:cxn>
                <a:cxn ang="0">
                  <a:pos x="68" y="203"/>
                </a:cxn>
                <a:cxn ang="0">
                  <a:pos x="46" y="196"/>
                </a:cxn>
                <a:cxn ang="0">
                  <a:pos x="28" y="189"/>
                </a:cxn>
                <a:cxn ang="0">
                  <a:pos x="13" y="179"/>
                </a:cxn>
                <a:cxn ang="0">
                  <a:pos x="3" y="168"/>
                </a:cxn>
                <a:cxn ang="0">
                  <a:pos x="0" y="156"/>
                </a:cxn>
                <a:cxn ang="0">
                  <a:pos x="0" y="54"/>
                </a:cxn>
                <a:cxn ang="0">
                  <a:pos x="3" y="42"/>
                </a:cxn>
                <a:cxn ang="0">
                  <a:pos x="13" y="31"/>
                </a:cxn>
                <a:cxn ang="0">
                  <a:pos x="28" y="21"/>
                </a:cxn>
                <a:cxn ang="0">
                  <a:pos x="46" y="14"/>
                </a:cxn>
                <a:cxn ang="0">
                  <a:pos x="68" y="7"/>
                </a:cxn>
                <a:cxn ang="0">
                  <a:pos x="92" y="3"/>
                </a:cxn>
                <a:cxn ang="0">
                  <a:pos x="145" y="0"/>
                </a:cxn>
              </a:cxnLst>
              <a:rect l="0" t="0" r="r" b="b"/>
              <a:pathLst>
                <a:path w="289" h="209">
                  <a:moveTo>
                    <a:pt x="145" y="22"/>
                  </a:moveTo>
                  <a:lnTo>
                    <a:pt x="107" y="24"/>
                  </a:lnTo>
                  <a:lnTo>
                    <a:pt x="77" y="28"/>
                  </a:lnTo>
                  <a:lnTo>
                    <a:pt x="54" y="35"/>
                  </a:lnTo>
                  <a:lnTo>
                    <a:pt x="37" y="42"/>
                  </a:lnTo>
                  <a:lnTo>
                    <a:pt x="26" y="49"/>
                  </a:lnTo>
                  <a:lnTo>
                    <a:pt x="24" y="54"/>
                  </a:lnTo>
                  <a:lnTo>
                    <a:pt x="24" y="156"/>
                  </a:lnTo>
                  <a:lnTo>
                    <a:pt x="26" y="161"/>
                  </a:lnTo>
                  <a:lnTo>
                    <a:pt x="37" y="168"/>
                  </a:lnTo>
                  <a:lnTo>
                    <a:pt x="54" y="175"/>
                  </a:lnTo>
                  <a:lnTo>
                    <a:pt x="77" y="182"/>
                  </a:lnTo>
                  <a:lnTo>
                    <a:pt x="107" y="186"/>
                  </a:lnTo>
                  <a:lnTo>
                    <a:pt x="145" y="187"/>
                  </a:lnTo>
                  <a:lnTo>
                    <a:pt x="182" y="186"/>
                  </a:lnTo>
                  <a:lnTo>
                    <a:pt x="212" y="182"/>
                  </a:lnTo>
                  <a:lnTo>
                    <a:pt x="235" y="175"/>
                  </a:lnTo>
                  <a:lnTo>
                    <a:pt x="252" y="168"/>
                  </a:lnTo>
                  <a:lnTo>
                    <a:pt x="263" y="161"/>
                  </a:lnTo>
                  <a:lnTo>
                    <a:pt x="266" y="156"/>
                  </a:lnTo>
                  <a:lnTo>
                    <a:pt x="266" y="54"/>
                  </a:lnTo>
                  <a:lnTo>
                    <a:pt x="263" y="49"/>
                  </a:lnTo>
                  <a:lnTo>
                    <a:pt x="252" y="42"/>
                  </a:lnTo>
                  <a:lnTo>
                    <a:pt x="235" y="35"/>
                  </a:lnTo>
                  <a:lnTo>
                    <a:pt x="212" y="28"/>
                  </a:lnTo>
                  <a:lnTo>
                    <a:pt x="182" y="24"/>
                  </a:lnTo>
                  <a:lnTo>
                    <a:pt x="145" y="22"/>
                  </a:lnTo>
                  <a:close/>
                  <a:moveTo>
                    <a:pt x="145" y="0"/>
                  </a:moveTo>
                  <a:lnTo>
                    <a:pt x="197" y="3"/>
                  </a:lnTo>
                  <a:lnTo>
                    <a:pt x="222" y="7"/>
                  </a:lnTo>
                  <a:lnTo>
                    <a:pt x="244" y="14"/>
                  </a:lnTo>
                  <a:lnTo>
                    <a:pt x="261" y="21"/>
                  </a:lnTo>
                  <a:lnTo>
                    <a:pt x="277" y="31"/>
                  </a:lnTo>
                  <a:lnTo>
                    <a:pt x="286" y="42"/>
                  </a:lnTo>
                  <a:lnTo>
                    <a:pt x="289" y="54"/>
                  </a:lnTo>
                  <a:lnTo>
                    <a:pt x="289" y="156"/>
                  </a:lnTo>
                  <a:lnTo>
                    <a:pt x="286" y="168"/>
                  </a:lnTo>
                  <a:lnTo>
                    <a:pt x="277" y="179"/>
                  </a:lnTo>
                  <a:lnTo>
                    <a:pt x="261" y="189"/>
                  </a:lnTo>
                  <a:lnTo>
                    <a:pt x="244" y="196"/>
                  </a:lnTo>
                  <a:lnTo>
                    <a:pt x="222" y="203"/>
                  </a:lnTo>
                  <a:lnTo>
                    <a:pt x="197" y="207"/>
                  </a:lnTo>
                  <a:lnTo>
                    <a:pt x="145" y="209"/>
                  </a:lnTo>
                  <a:lnTo>
                    <a:pt x="92" y="207"/>
                  </a:lnTo>
                  <a:lnTo>
                    <a:pt x="68" y="203"/>
                  </a:lnTo>
                  <a:lnTo>
                    <a:pt x="46" y="196"/>
                  </a:lnTo>
                  <a:lnTo>
                    <a:pt x="28" y="189"/>
                  </a:lnTo>
                  <a:lnTo>
                    <a:pt x="13" y="179"/>
                  </a:lnTo>
                  <a:lnTo>
                    <a:pt x="3" y="168"/>
                  </a:lnTo>
                  <a:lnTo>
                    <a:pt x="0" y="156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13" y="31"/>
                  </a:lnTo>
                  <a:lnTo>
                    <a:pt x="28" y="21"/>
                  </a:lnTo>
                  <a:lnTo>
                    <a:pt x="46" y="14"/>
                  </a:lnTo>
                  <a:lnTo>
                    <a:pt x="68" y="7"/>
                  </a:lnTo>
                  <a:lnTo>
                    <a:pt x="92" y="3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98"/>
            <p:cNvSpPr>
              <a:spLocks/>
            </p:cNvSpPr>
            <p:nvPr/>
          </p:nvSpPr>
          <p:spPr bwMode="auto">
            <a:xfrm>
              <a:off x="6726238" y="4335463"/>
              <a:ext cx="228600" cy="1333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24" y="7"/>
                </a:cxn>
                <a:cxn ang="0">
                  <a:pos x="24" y="115"/>
                </a:cxn>
                <a:cxn ang="0">
                  <a:pos x="26" y="121"/>
                </a:cxn>
                <a:cxn ang="0">
                  <a:pos x="37" y="128"/>
                </a:cxn>
                <a:cxn ang="0">
                  <a:pos x="54" y="135"/>
                </a:cxn>
                <a:cxn ang="0">
                  <a:pos x="77" y="140"/>
                </a:cxn>
                <a:cxn ang="0">
                  <a:pos x="107" y="144"/>
                </a:cxn>
                <a:cxn ang="0">
                  <a:pos x="145" y="146"/>
                </a:cxn>
                <a:cxn ang="0">
                  <a:pos x="182" y="144"/>
                </a:cxn>
                <a:cxn ang="0">
                  <a:pos x="212" y="140"/>
                </a:cxn>
                <a:cxn ang="0">
                  <a:pos x="235" y="135"/>
                </a:cxn>
                <a:cxn ang="0">
                  <a:pos x="252" y="128"/>
                </a:cxn>
                <a:cxn ang="0">
                  <a:pos x="263" y="121"/>
                </a:cxn>
                <a:cxn ang="0">
                  <a:pos x="266" y="115"/>
                </a:cxn>
                <a:cxn ang="0">
                  <a:pos x="266" y="7"/>
                </a:cxn>
                <a:cxn ang="0">
                  <a:pos x="268" y="4"/>
                </a:cxn>
                <a:cxn ang="0">
                  <a:pos x="270" y="1"/>
                </a:cxn>
                <a:cxn ang="0">
                  <a:pos x="274" y="0"/>
                </a:cxn>
                <a:cxn ang="0">
                  <a:pos x="281" y="0"/>
                </a:cxn>
                <a:cxn ang="0">
                  <a:pos x="283" y="1"/>
                </a:cxn>
                <a:cxn ang="0">
                  <a:pos x="289" y="7"/>
                </a:cxn>
                <a:cxn ang="0">
                  <a:pos x="289" y="115"/>
                </a:cxn>
                <a:cxn ang="0">
                  <a:pos x="286" y="128"/>
                </a:cxn>
                <a:cxn ang="0">
                  <a:pos x="277" y="139"/>
                </a:cxn>
                <a:cxn ang="0">
                  <a:pos x="261" y="148"/>
                </a:cxn>
                <a:cxn ang="0">
                  <a:pos x="244" y="155"/>
                </a:cxn>
                <a:cxn ang="0">
                  <a:pos x="222" y="162"/>
                </a:cxn>
                <a:cxn ang="0">
                  <a:pos x="197" y="166"/>
                </a:cxn>
                <a:cxn ang="0">
                  <a:pos x="145" y="169"/>
                </a:cxn>
                <a:cxn ang="0">
                  <a:pos x="92" y="166"/>
                </a:cxn>
                <a:cxn ang="0">
                  <a:pos x="68" y="162"/>
                </a:cxn>
                <a:cxn ang="0">
                  <a:pos x="46" y="155"/>
                </a:cxn>
                <a:cxn ang="0">
                  <a:pos x="28" y="148"/>
                </a:cxn>
                <a:cxn ang="0">
                  <a:pos x="13" y="139"/>
                </a:cxn>
                <a:cxn ang="0">
                  <a:pos x="3" y="128"/>
                </a:cxn>
                <a:cxn ang="0">
                  <a:pos x="0" y="115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9" y="0"/>
                </a:cxn>
              </a:cxnLst>
              <a:rect l="0" t="0" r="r" b="b"/>
              <a:pathLst>
                <a:path w="289" h="169">
                  <a:moveTo>
                    <a:pt x="9" y="0"/>
                  </a:moveTo>
                  <a:lnTo>
                    <a:pt x="15" y="0"/>
                  </a:lnTo>
                  <a:lnTo>
                    <a:pt x="18" y="1"/>
                  </a:lnTo>
                  <a:lnTo>
                    <a:pt x="24" y="7"/>
                  </a:lnTo>
                  <a:lnTo>
                    <a:pt x="24" y="115"/>
                  </a:lnTo>
                  <a:lnTo>
                    <a:pt x="26" y="121"/>
                  </a:lnTo>
                  <a:lnTo>
                    <a:pt x="37" y="128"/>
                  </a:lnTo>
                  <a:lnTo>
                    <a:pt x="54" y="135"/>
                  </a:lnTo>
                  <a:lnTo>
                    <a:pt x="77" y="140"/>
                  </a:lnTo>
                  <a:lnTo>
                    <a:pt x="107" y="144"/>
                  </a:lnTo>
                  <a:lnTo>
                    <a:pt x="145" y="146"/>
                  </a:lnTo>
                  <a:lnTo>
                    <a:pt x="182" y="144"/>
                  </a:lnTo>
                  <a:lnTo>
                    <a:pt x="212" y="140"/>
                  </a:lnTo>
                  <a:lnTo>
                    <a:pt x="235" y="135"/>
                  </a:lnTo>
                  <a:lnTo>
                    <a:pt x="252" y="128"/>
                  </a:lnTo>
                  <a:lnTo>
                    <a:pt x="263" y="121"/>
                  </a:lnTo>
                  <a:lnTo>
                    <a:pt x="266" y="115"/>
                  </a:lnTo>
                  <a:lnTo>
                    <a:pt x="266" y="7"/>
                  </a:lnTo>
                  <a:lnTo>
                    <a:pt x="268" y="4"/>
                  </a:lnTo>
                  <a:lnTo>
                    <a:pt x="270" y="1"/>
                  </a:lnTo>
                  <a:lnTo>
                    <a:pt x="274" y="0"/>
                  </a:lnTo>
                  <a:lnTo>
                    <a:pt x="281" y="0"/>
                  </a:lnTo>
                  <a:lnTo>
                    <a:pt x="283" y="1"/>
                  </a:lnTo>
                  <a:lnTo>
                    <a:pt x="289" y="7"/>
                  </a:lnTo>
                  <a:lnTo>
                    <a:pt x="289" y="115"/>
                  </a:lnTo>
                  <a:lnTo>
                    <a:pt x="286" y="128"/>
                  </a:lnTo>
                  <a:lnTo>
                    <a:pt x="277" y="139"/>
                  </a:lnTo>
                  <a:lnTo>
                    <a:pt x="261" y="148"/>
                  </a:lnTo>
                  <a:lnTo>
                    <a:pt x="244" y="155"/>
                  </a:lnTo>
                  <a:lnTo>
                    <a:pt x="222" y="162"/>
                  </a:lnTo>
                  <a:lnTo>
                    <a:pt x="197" y="166"/>
                  </a:lnTo>
                  <a:lnTo>
                    <a:pt x="145" y="169"/>
                  </a:lnTo>
                  <a:lnTo>
                    <a:pt x="92" y="166"/>
                  </a:lnTo>
                  <a:lnTo>
                    <a:pt x="68" y="162"/>
                  </a:lnTo>
                  <a:lnTo>
                    <a:pt x="46" y="155"/>
                  </a:lnTo>
                  <a:lnTo>
                    <a:pt x="28" y="148"/>
                  </a:lnTo>
                  <a:lnTo>
                    <a:pt x="13" y="139"/>
                  </a:lnTo>
                  <a:lnTo>
                    <a:pt x="3" y="128"/>
                  </a:lnTo>
                  <a:lnTo>
                    <a:pt x="0" y="115"/>
                  </a:lnTo>
                  <a:lnTo>
                    <a:pt x="0" y="7"/>
                  </a:lnTo>
                  <a:lnTo>
                    <a:pt x="3" y="4"/>
                  </a:lnTo>
                  <a:lnTo>
                    <a:pt x="4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99"/>
            <p:cNvSpPr>
              <a:spLocks noEditPoints="1"/>
            </p:cNvSpPr>
            <p:nvPr/>
          </p:nvSpPr>
          <p:spPr bwMode="auto">
            <a:xfrm>
              <a:off x="6726238" y="4210050"/>
              <a:ext cx="228600" cy="350838"/>
            </a:xfrm>
            <a:custGeom>
              <a:avLst/>
              <a:gdLst/>
              <a:ahLst/>
              <a:cxnLst>
                <a:cxn ang="0">
                  <a:pos x="145" y="23"/>
                </a:cxn>
                <a:cxn ang="0">
                  <a:pos x="107" y="24"/>
                </a:cxn>
                <a:cxn ang="0">
                  <a:pos x="77" y="29"/>
                </a:cxn>
                <a:cxn ang="0">
                  <a:pos x="54" y="34"/>
                </a:cxn>
                <a:cxn ang="0">
                  <a:pos x="37" y="41"/>
                </a:cxn>
                <a:cxn ang="0">
                  <a:pos x="26" y="48"/>
                </a:cxn>
                <a:cxn ang="0">
                  <a:pos x="24" y="53"/>
                </a:cxn>
                <a:cxn ang="0">
                  <a:pos x="24" y="389"/>
                </a:cxn>
                <a:cxn ang="0">
                  <a:pos x="26" y="394"/>
                </a:cxn>
                <a:cxn ang="0">
                  <a:pos x="37" y="400"/>
                </a:cxn>
                <a:cxn ang="0">
                  <a:pos x="54" y="407"/>
                </a:cxn>
                <a:cxn ang="0">
                  <a:pos x="77" y="414"/>
                </a:cxn>
                <a:cxn ang="0">
                  <a:pos x="107" y="418"/>
                </a:cxn>
                <a:cxn ang="0">
                  <a:pos x="145" y="419"/>
                </a:cxn>
                <a:cxn ang="0">
                  <a:pos x="182" y="418"/>
                </a:cxn>
                <a:cxn ang="0">
                  <a:pos x="212" y="414"/>
                </a:cxn>
                <a:cxn ang="0">
                  <a:pos x="235" y="407"/>
                </a:cxn>
                <a:cxn ang="0">
                  <a:pos x="252" y="400"/>
                </a:cxn>
                <a:cxn ang="0">
                  <a:pos x="263" y="394"/>
                </a:cxn>
                <a:cxn ang="0">
                  <a:pos x="266" y="389"/>
                </a:cxn>
                <a:cxn ang="0">
                  <a:pos x="266" y="53"/>
                </a:cxn>
                <a:cxn ang="0">
                  <a:pos x="263" y="48"/>
                </a:cxn>
                <a:cxn ang="0">
                  <a:pos x="252" y="41"/>
                </a:cxn>
                <a:cxn ang="0">
                  <a:pos x="235" y="34"/>
                </a:cxn>
                <a:cxn ang="0">
                  <a:pos x="212" y="29"/>
                </a:cxn>
                <a:cxn ang="0">
                  <a:pos x="182" y="24"/>
                </a:cxn>
                <a:cxn ang="0">
                  <a:pos x="145" y="23"/>
                </a:cxn>
                <a:cxn ang="0">
                  <a:pos x="145" y="0"/>
                </a:cxn>
                <a:cxn ang="0">
                  <a:pos x="175" y="1"/>
                </a:cxn>
                <a:cxn ang="0">
                  <a:pos x="205" y="4"/>
                </a:cxn>
                <a:cxn ang="0">
                  <a:pos x="231" y="9"/>
                </a:cxn>
                <a:cxn ang="0">
                  <a:pos x="255" y="18"/>
                </a:cxn>
                <a:cxn ang="0">
                  <a:pos x="272" y="27"/>
                </a:cxn>
                <a:cxn ang="0">
                  <a:pos x="285" y="40"/>
                </a:cxn>
                <a:cxn ang="0">
                  <a:pos x="289" y="53"/>
                </a:cxn>
                <a:cxn ang="0">
                  <a:pos x="289" y="389"/>
                </a:cxn>
                <a:cxn ang="0">
                  <a:pos x="285" y="403"/>
                </a:cxn>
                <a:cxn ang="0">
                  <a:pos x="272" y="415"/>
                </a:cxn>
                <a:cxn ang="0">
                  <a:pos x="255" y="425"/>
                </a:cxn>
                <a:cxn ang="0">
                  <a:pos x="231" y="433"/>
                </a:cxn>
                <a:cxn ang="0">
                  <a:pos x="205" y="438"/>
                </a:cxn>
                <a:cxn ang="0">
                  <a:pos x="175" y="441"/>
                </a:cxn>
                <a:cxn ang="0">
                  <a:pos x="145" y="442"/>
                </a:cxn>
                <a:cxn ang="0">
                  <a:pos x="114" y="441"/>
                </a:cxn>
                <a:cxn ang="0">
                  <a:pos x="84" y="438"/>
                </a:cxn>
                <a:cxn ang="0">
                  <a:pos x="58" y="433"/>
                </a:cxn>
                <a:cxn ang="0">
                  <a:pos x="35" y="425"/>
                </a:cxn>
                <a:cxn ang="0">
                  <a:pos x="17" y="415"/>
                </a:cxn>
                <a:cxn ang="0">
                  <a:pos x="4" y="403"/>
                </a:cxn>
                <a:cxn ang="0">
                  <a:pos x="0" y="389"/>
                </a:cxn>
                <a:cxn ang="0">
                  <a:pos x="0" y="53"/>
                </a:cxn>
                <a:cxn ang="0">
                  <a:pos x="4" y="40"/>
                </a:cxn>
                <a:cxn ang="0">
                  <a:pos x="17" y="27"/>
                </a:cxn>
                <a:cxn ang="0">
                  <a:pos x="35" y="18"/>
                </a:cxn>
                <a:cxn ang="0">
                  <a:pos x="58" y="9"/>
                </a:cxn>
                <a:cxn ang="0">
                  <a:pos x="84" y="4"/>
                </a:cxn>
                <a:cxn ang="0">
                  <a:pos x="114" y="1"/>
                </a:cxn>
                <a:cxn ang="0">
                  <a:pos x="145" y="0"/>
                </a:cxn>
              </a:cxnLst>
              <a:rect l="0" t="0" r="r" b="b"/>
              <a:pathLst>
                <a:path w="289" h="442">
                  <a:moveTo>
                    <a:pt x="145" y="23"/>
                  </a:moveTo>
                  <a:lnTo>
                    <a:pt x="107" y="24"/>
                  </a:lnTo>
                  <a:lnTo>
                    <a:pt x="77" y="29"/>
                  </a:lnTo>
                  <a:lnTo>
                    <a:pt x="54" y="34"/>
                  </a:lnTo>
                  <a:lnTo>
                    <a:pt x="37" y="41"/>
                  </a:lnTo>
                  <a:lnTo>
                    <a:pt x="26" y="48"/>
                  </a:lnTo>
                  <a:lnTo>
                    <a:pt x="24" y="53"/>
                  </a:lnTo>
                  <a:lnTo>
                    <a:pt x="24" y="389"/>
                  </a:lnTo>
                  <a:lnTo>
                    <a:pt x="26" y="394"/>
                  </a:lnTo>
                  <a:lnTo>
                    <a:pt x="37" y="400"/>
                  </a:lnTo>
                  <a:lnTo>
                    <a:pt x="54" y="407"/>
                  </a:lnTo>
                  <a:lnTo>
                    <a:pt x="77" y="414"/>
                  </a:lnTo>
                  <a:lnTo>
                    <a:pt x="107" y="418"/>
                  </a:lnTo>
                  <a:lnTo>
                    <a:pt x="145" y="419"/>
                  </a:lnTo>
                  <a:lnTo>
                    <a:pt x="182" y="418"/>
                  </a:lnTo>
                  <a:lnTo>
                    <a:pt x="212" y="414"/>
                  </a:lnTo>
                  <a:lnTo>
                    <a:pt x="235" y="407"/>
                  </a:lnTo>
                  <a:lnTo>
                    <a:pt x="252" y="400"/>
                  </a:lnTo>
                  <a:lnTo>
                    <a:pt x="263" y="394"/>
                  </a:lnTo>
                  <a:lnTo>
                    <a:pt x="266" y="389"/>
                  </a:lnTo>
                  <a:lnTo>
                    <a:pt x="266" y="53"/>
                  </a:lnTo>
                  <a:lnTo>
                    <a:pt x="263" y="48"/>
                  </a:lnTo>
                  <a:lnTo>
                    <a:pt x="252" y="41"/>
                  </a:lnTo>
                  <a:lnTo>
                    <a:pt x="235" y="34"/>
                  </a:lnTo>
                  <a:lnTo>
                    <a:pt x="212" y="29"/>
                  </a:lnTo>
                  <a:lnTo>
                    <a:pt x="182" y="24"/>
                  </a:lnTo>
                  <a:lnTo>
                    <a:pt x="145" y="23"/>
                  </a:lnTo>
                  <a:close/>
                  <a:moveTo>
                    <a:pt x="145" y="0"/>
                  </a:moveTo>
                  <a:lnTo>
                    <a:pt x="175" y="1"/>
                  </a:lnTo>
                  <a:lnTo>
                    <a:pt x="205" y="4"/>
                  </a:lnTo>
                  <a:lnTo>
                    <a:pt x="231" y="9"/>
                  </a:lnTo>
                  <a:lnTo>
                    <a:pt x="255" y="18"/>
                  </a:lnTo>
                  <a:lnTo>
                    <a:pt x="272" y="27"/>
                  </a:lnTo>
                  <a:lnTo>
                    <a:pt x="285" y="40"/>
                  </a:lnTo>
                  <a:lnTo>
                    <a:pt x="289" y="53"/>
                  </a:lnTo>
                  <a:lnTo>
                    <a:pt x="289" y="389"/>
                  </a:lnTo>
                  <a:lnTo>
                    <a:pt x="285" y="403"/>
                  </a:lnTo>
                  <a:lnTo>
                    <a:pt x="272" y="415"/>
                  </a:lnTo>
                  <a:lnTo>
                    <a:pt x="255" y="425"/>
                  </a:lnTo>
                  <a:lnTo>
                    <a:pt x="231" y="433"/>
                  </a:lnTo>
                  <a:lnTo>
                    <a:pt x="205" y="438"/>
                  </a:lnTo>
                  <a:lnTo>
                    <a:pt x="175" y="441"/>
                  </a:lnTo>
                  <a:lnTo>
                    <a:pt x="145" y="442"/>
                  </a:lnTo>
                  <a:lnTo>
                    <a:pt x="114" y="441"/>
                  </a:lnTo>
                  <a:lnTo>
                    <a:pt x="84" y="438"/>
                  </a:lnTo>
                  <a:lnTo>
                    <a:pt x="58" y="433"/>
                  </a:lnTo>
                  <a:lnTo>
                    <a:pt x="35" y="425"/>
                  </a:lnTo>
                  <a:lnTo>
                    <a:pt x="17" y="415"/>
                  </a:lnTo>
                  <a:lnTo>
                    <a:pt x="4" y="403"/>
                  </a:lnTo>
                  <a:lnTo>
                    <a:pt x="0" y="389"/>
                  </a:lnTo>
                  <a:lnTo>
                    <a:pt x="0" y="53"/>
                  </a:lnTo>
                  <a:lnTo>
                    <a:pt x="4" y="40"/>
                  </a:lnTo>
                  <a:lnTo>
                    <a:pt x="17" y="27"/>
                  </a:lnTo>
                  <a:lnTo>
                    <a:pt x="35" y="18"/>
                  </a:lnTo>
                  <a:lnTo>
                    <a:pt x="58" y="9"/>
                  </a:lnTo>
                  <a:lnTo>
                    <a:pt x="84" y="4"/>
                  </a:lnTo>
                  <a:lnTo>
                    <a:pt x="114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300"/>
            <p:cNvSpPr>
              <a:spLocks noEditPoints="1"/>
            </p:cNvSpPr>
            <p:nvPr/>
          </p:nvSpPr>
          <p:spPr bwMode="auto">
            <a:xfrm>
              <a:off x="6872288" y="4122738"/>
              <a:ext cx="227013" cy="85725"/>
            </a:xfrm>
            <a:custGeom>
              <a:avLst/>
              <a:gdLst/>
              <a:ahLst/>
              <a:cxnLst>
                <a:cxn ang="0">
                  <a:pos x="145" y="23"/>
                </a:cxn>
                <a:cxn ang="0">
                  <a:pos x="108" y="24"/>
                </a:cxn>
                <a:cxn ang="0">
                  <a:pos x="77" y="29"/>
                </a:cxn>
                <a:cxn ang="0">
                  <a:pos x="53" y="35"/>
                </a:cxn>
                <a:cxn ang="0">
                  <a:pos x="36" y="42"/>
                </a:cxn>
                <a:cxn ang="0">
                  <a:pos x="25" y="49"/>
                </a:cxn>
                <a:cxn ang="0">
                  <a:pos x="22" y="55"/>
                </a:cxn>
                <a:cxn ang="0">
                  <a:pos x="25" y="60"/>
                </a:cxn>
                <a:cxn ang="0">
                  <a:pos x="36" y="66"/>
                </a:cxn>
                <a:cxn ang="0">
                  <a:pos x="53" y="73"/>
                </a:cxn>
                <a:cxn ang="0">
                  <a:pos x="77" y="79"/>
                </a:cxn>
                <a:cxn ang="0">
                  <a:pos x="108" y="84"/>
                </a:cxn>
                <a:cxn ang="0">
                  <a:pos x="145" y="85"/>
                </a:cxn>
                <a:cxn ang="0">
                  <a:pos x="182" y="84"/>
                </a:cxn>
                <a:cxn ang="0">
                  <a:pos x="212" y="79"/>
                </a:cxn>
                <a:cxn ang="0">
                  <a:pos x="236" y="73"/>
                </a:cxn>
                <a:cxn ang="0">
                  <a:pos x="252" y="66"/>
                </a:cxn>
                <a:cxn ang="0">
                  <a:pos x="263" y="60"/>
                </a:cxn>
                <a:cxn ang="0">
                  <a:pos x="266" y="55"/>
                </a:cxn>
                <a:cxn ang="0">
                  <a:pos x="263" y="49"/>
                </a:cxn>
                <a:cxn ang="0">
                  <a:pos x="252" y="42"/>
                </a:cxn>
                <a:cxn ang="0">
                  <a:pos x="236" y="35"/>
                </a:cxn>
                <a:cxn ang="0">
                  <a:pos x="212" y="29"/>
                </a:cxn>
                <a:cxn ang="0">
                  <a:pos x="182" y="24"/>
                </a:cxn>
                <a:cxn ang="0">
                  <a:pos x="145" y="23"/>
                </a:cxn>
                <a:cxn ang="0">
                  <a:pos x="145" y="0"/>
                </a:cxn>
                <a:cxn ang="0">
                  <a:pos x="175" y="1"/>
                </a:cxn>
                <a:cxn ang="0">
                  <a:pos x="204" y="4"/>
                </a:cxn>
                <a:cxn ang="0">
                  <a:pos x="231" y="11"/>
                </a:cxn>
                <a:cxn ang="0">
                  <a:pos x="253" y="18"/>
                </a:cxn>
                <a:cxn ang="0">
                  <a:pos x="271" y="29"/>
                </a:cxn>
                <a:cxn ang="0">
                  <a:pos x="284" y="41"/>
                </a:cxn>
                <a:cxn ang="0">
                  <a:pos x="288" y="55"/>
                </a:cxn>
                <a:cxn ang="0">
                  <a:pos x="284" y="68"/>
                </a:cxn>
                <a:cxn ang="0">
                  <a:pos x="271" y="81"/>
                </a:cxn>
                <a:cxn ang="0">
                  <a:pos x="253" y="90"/>
                </a:cxn>
                <a:cxn ang="0">
                  <a:pos x="231" y="99"/>
                </a:cxn>
                <a:cxn ang="0">
                  <a:pos x="204" y="104"/>
                </a:cxn>
                <a:cxn ang="0">
                  <a:pos x="175" y="107"/>
                </a:cxn>
                <a:cxn ang="0">
                  <a:pos x="145" y="108"/>
                </a:cxn>
                <a:cxn ang="0">
                  <a:pos x="115" y="107"/>
                </a:cxn>
                <a:cxn ang="0">
                  <a:pos x="84" y="104"/>
                </a:cxn>
                <a:cxn ang="0">
                  <a:pos x="58" y="99"/>
                </a:cxn>
                <a:cxn ang="0">
                  <a:pos x="35" y="90"/>
                </a:cxn>
                <a:cxn ang="0">
                  <a:pos x="17" y="81"/>
                </a:cxn>
                <a:cxn ang="0">
                  <a:pos x="5" y="68"/>
                </a:cxn>
                <a:cxn ang="0">
                  <a:pos x="0" y="55"/>
                </a:cxn>
                <a:cxn ang="0">
                  <a:pos x="5" y="41"/>
                </a:cxn>
                <a:cxn ang="0">
                  <a:pos x="17" y="29"/>
                </a:cxn>
                <a:cxn ang="0">
                  <a:pos x="35" y="18"/>
                </a:cxn>
                <a:cxn ang="0">
                  <a:pos x="58" y="11"/>
                </a:cxn>
                <a:cxn ang="0">
                  <a:pos x="84" y="4"/>
                </a:cxn>
                <a:cxn ang="0">
                  <a:pos x="115" y="1"/>
                </a:cxn>
                <a:cxn ang="0">
                  <a:pos x="145" y="0"/>
                </a:cxn>
              </a:cxnLst>
              <a:rect l="0" t="0" r="r" b="b"/>
              <a:pathLst>
                <a:path w="288" h="108">
                  <a:moveTo>
                    <a:pt x="145" y="23"/>
                  </a:moveTo>
                  <a:lnTo>
                    <a:pt x="108" y="24"/>
                  </a:lnTo>
                  <a:lnTo>
                    <a:pt x="77" y="29"/>
                  </a:lnTo>
                  <a:lnTo>
                    <a:pt x="53" y="35"/>
                  </a:lnTo>
                  <a:lnTo>
                    <a:pt x="36" y="42"/>
                  </a:lnTo>
                  <a:lnTo>
                    <a:pt x="25" y="49"/>
                  </a:lnTo>
                  <a:lnTo>
                    <a:pt x="22" y="55"/>
                  </a:lnTo>
                  <a:lnTo>
                    <a:pt x="25" y="60"/>
                  </a:lnTo>
                  <a:lnTo>
                    <a:pt x="36" y="66"/>
                  </a:lnTo>
                  <a:lnTo>
                    <a:pt x="53" y="73"/>
                  </a:lnTo>
                  <a:lnTo>
                    <a:pt x="77" y="79"/>
                  </a:lnTo>
                  <a:lnTo>
                    <a:pt x="108" y="84"/>
                  </a:lnTo>
                  <a:lnTo>
                    <a:pt x="145" y="85"/>
                  </a:lnTo>
                  <a:lnTo>
                    <a:pt x="182" y="84"/>
                  </a:lnTo>
                  <a:lnTo>
                    <a:pt x="212" y="79"/>
                  </a:lnTo>
                  <a:lnTo>
                    <a:pt x="236" y="73"/>
                  </a:lnTo>
                  <a:lnTo>
                    <a:pt x="252" y="66"/>
                  </a:lnTo>
                  <a:lnTo>
                    <a:pt x="263" y="60"/>
                  </a:lnTo>
                  <a:lnTo>
                    <a:pt x="266" y="55"/>
                  </a:lnTo>
                  <a:lnTo>
                    <a:pt x="263" y="49"/>
                  </a:lnTo>
                  <a:lnTo>
                    <a:pt x="252" y="42"/>
                  </a:lnTo>
                  <a:lnTo>
                    <a:pt x="236" y="35"/>
                  </a:lnTo>
                  <a:lnTo>
                    <a:pt x="212" y="29"/>
                  </a:lnTo>
                  <a:lnTo>
                    <a:pt x="182" y="24"/>
                  </a:lnTo>
                  <a:lnTo>
                    <a:pt x="145" y="23"/>
                  </a:lnTo>
                  <a:close/>
                  <a:moveTo>
                    <a:pt x="145" y="0"/>
                  </a:moveTo>
                  <a:lnTo>
                    <a:pt x="175" y="1"/>
                  </a:lnTo>
                  <a:lnTo>
                    <a:pt x="204" y="4"/>
                  </a:lnTo>
                  <a:lnTo>
                    <a:pt x="231" y="11"/>
                  </a:lnTo>
                  <a:lnTo>
                    <a:pt x="253" y="18"/>
                  </a:lnTo>
                  <a:lnTo>
                    <a:pt x="271" y="29"/>
                  </a:lnTo>
                  <a:lnTo>
                    <a:pt x="284" y="41"/>
                  </a:lnTo>
                  <a:lnTo>
                    <a:pt x="288" y="55"/>
                  </a:lnTo>
                  <a:lnTo>
                    <a:pt x="284" y="68"/>
                  </a:lnTo>
                  <a:lnTo>
                    <a:pt x="271" y="81"/>
                  </a:lnTo>
                  <a:lnTo>
                    <a:pt x="253" y="90"/>
                  </a:lnTo>
                  <a:lnTo>
                    <a:pt x="231" y="99"/>
                  </a:lnTo>
                  <a:lnTo>
                    <a:pt x="204" y="104"/>
                  </a:lnTo>
                  <a:lnTo>
                    <a:pt x="175" y="107"/>
                  </a:lnTo>
                  <a:lnTo>
                    <a:pt x="145" y="108"/>
                  </a:lnTo>
                  <a:lnTo>
                    <a:pt x="115" y="107"/>
                  </a:lnTo>
                  <a:lnTo>
                    <a:pt x="84" y="104"/>
                  </a:lnTo>
                  <a:lnTo>
                    <a:pt x="58" y="99"/>
                  </a:lnTo>
                  <a:lnTo>
                    <a:pt x="35" y="90"/>
                  </a:lnTo>
                  <a:lnTo>
                    <a:pt x="17" y="81"/>
                  </a:lnTo>
                  <a:lnTo>
                    <a:pt x="5" y="68"/>
                  </a:lnTo>
                  <a:lnTo>
                    <a:pt x="0" y="55"/>
                  </a:lnTo>
                  <a:lnTo>
                    <a:pt x="5" y="41"/>
                  </a:lnTo>
                  <a:lnTo>
                    <a:pt x="17" y="29"/>
                  </a:lnTo>
                  <a:lnTo>
                    <a:pt x="35" y="18"/>
                  </a:lnTo>
                  <a:lnTo>
                    <a:pt x="58" y="11"/>
                  </a:lnTo>
                  <a:lnTo>
                    <a:pt x="84" y="4"/>
                  </a:lnTo>
                  <a:lnTo>
                    <a:pt x="11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301"/>
            <p:cNvSpPr>
              <a:spLocks noEditPoints="1"/>
            </p:cNvSpPr>
            <p:nvPr/>
          </p:nvSpPr>
          <p:spPr bwMode="auto">
            <a:xfrm>
              <a:off x="6872288" y="4125913"/>
              <a:ext cx="227013" cy="165100"/>
            </a:xfrm>
            <a:custGeom>
              <a:avLst/>
              <a:gdLst/>
              <a:ahLst/>
              <a:cxnLst>
                <a:cxn ang="0">
                  <a:pos x="108" y="25"/>
                </a:cxn>
                <a:cxn ang="0">
                  <a:pos x="53" y="34"/>
                </a:cxn>
                <a:cxn ang="0">
                  <a:pos x="25" y="48"/>
                </a:cxn>
                <a:cxn ang="0">
                  <a:pos x="22" y="111"/>
                </a:cxn>
                <a:cxn ang="0">
                  <a:pos x="53" y="117"/>
                </a:cxn>
                <a:cxn ang="0">
                  <a:pos x="82" y="129"/>
                </a:cxn>
                <a:cxn ang="0">
                  <a:pos x="102" y="147"/>
                </a:cxn>
                <a:cxn ang="0">
                  <a:pos x="105" y="184"/>
                </a:cxn>
                <a:cxn ang="0">
                  <a:pos x="182" y="185"/>
                </a:cxn>
                <a:cxn ang="0">
                  <a:pos x="236" y="174"/>
                </a:cxn>
                <a:cxn ang="0">
                  <a:pos x="263" y="161"/>
                </a:cxn>
                <a:cxn ang="0">
                  <a:pos x="266" y="53"/>
                </a:cxn>
                <a:cxn ang="0">
                  <a:pos x="252" y="41"/>
                </a:cxn>
                <a:cxn ang="0">
                  <a:pos x="212" y="29"/>
                </a:cxn>
                <a:cxn ang="0">
                  <a:pos x="145" y="23"/>
                </a:cxn>
                <a:cxn ang="0">
                  <a:pos x="175" y="1"/>
                </a:cxn>
                <a:cxn ang="0">
                  <a:pos x="231" y="9"/>
                </a:cxn>
                <a:cxn ang="0">
                  <a:pos x="271" y="27"/>
                </a:cxn>
                <a:cxn ang="0">
                  <a:pos x="288" y="53"/>
                </a:cxn>
                <a:cxn ang="0">
                  <a:pos x="284" y="169"/>
                </a:cxn>
                <a:cxn ang="0">
                  <a:pos x="253" y="191"/>
                </a:cxn>
                <a:cxn ang="0">
                  <a:pos x="204" y="205"/>
                </a:cxn>
                <a:cxn ang="0">
                  <a:pos x="145" y="209"/>
                </a:cxn>
                <a:cxn ang="0">
                  <a:pos x="91" y="206"/>
                </a:cxn>
                <a:cxn ang="0">
                  <a:pos x="84" y="202"/>
                </a:cxn>
                <a:cxn ang="0">
                  <a:pos x="82" y="195"/>
                </a:cxn>
                <a:cxn ang="0">
                  <a:pos x="79" y="155"/>
                </a:cxn>
                <a:cxn ang="0">
                  <a:pos x="57" y="143"/>
                </a:cxn>
                <a:cxn ang="0">
                  <a:pos x="10" y="132"/>
                </a:cxn>
                <a:cxn ang="0">
                  <a:pos x="3" y="128"/>
                </a:cxn>
                <a:cxn ang="0">
                  <a:pos x="0" y="121"/>
                </a:cxn>
                <a:cxn ang="0">
                  <a:pos x="5" y="40"/>
                </a:cxn>
                <a:cxn ang="0">
                  <a:pos x="35" y="18"/>
                </a:cxn>
                <a:cxn ang="0">
                  <a:pos x="84" y="4"/>
                </a:cxn>
                <a:cxn ang="0">
                  <a:pos x="145" y="0"/>
                </a:cxn>
              </a:cxnLst>
              <a:rect l="0" t="0" r="r" b="b"/>
              <a:pathLst>
                <a:path w="288" h="209">
                  <a:moveTo>
                    <a:pt x="145" y="23"/>
                  </a:moveTo>
                  <a:lnTo>
                    <a:pt x="108" y="25"/>
                  </a:lnTo>
                  <a:lnTo>
                    <a:pt x="77" y="29"/>
                  </a:lnTo>
                  <a:lnTo>
                    <a:pt x="53" y="34"/>
                  </a:lnTo>
                  <a:lnTo>
                    <a:pt x="36" y="41"/>
                  </a:lnTo>
                  <a:lnTo>
                    <a:pt x="25" y="48"/>
                  </a:lnTo>
                  <a:lnTo>
                    <a:pt x="22" y="53"/>
                  </a:lnTo>
                  <a:lnTo>
                    <a:pt x="22" y="111"/>
                  </a:lnTo>
                  <a:lnTo>
                    <a:pt x="36" y="114"/>
                  </a:lnTo>
                  <a:lnTo>
                    <a:pt x="53" y="117"/>
                  </a:lnTo>
                  <a:lnTo>
                    <a:pt x="68" y="122"/>
                  </a:lnTo>
                  <a:lnTo>
                    <a:pt x="82" y="129"/>
                  </a:lnTo>
                  <a:lnTo>
                    <a:pt x="94" y="137"/>
                  </a:lnTo>
                  <a:lnTo>
                    <a:pt x="102" y="147"/>
                  </a:lnTo>
                  <a:lnTo>
                    <a:pt x="105" y="159"/>
                  </a:lnTo>
                  <a:lnTo>
                    <a:pt x="105" y="184"/>
                  </a:lnTo>
                  <a:lnTo>
                    <a:pt x="145" y="187"/>
                  </a:lnTo>
                  <a:lnTo>
                    <a:pt x="182" y="185"/>
                  </a:lnTo>
                  <a:lnTo>
                    <a:pt x="212" y="181"/>
                  </a:lnTo>
                  <a:lnTo>
                    <a:pt x="236" y="174"/>
                  </a:lnTo>
                  <a:lnTo>
                    <a:pt x="252" y="168"/>
                  </a:lnTo>
                  <a:lnTo>
                    <a:pt x="263" y="161"/>
                  </a:lnTo>
                  <a:lnTo>
                    <a:pt x="266" y="155"/>
                  </a:lnTo>
                  <a:lnTo>
                    <a:pt x="266" y="53"/>
                  </a:lnTo>
                  <a:lnTo>
                    <a:pt x="263" y="48"/>
                  </a:lnTo>
                  <a:lnTo>
                    <a:pt x="252" y="41"/>
                  </a:lnTo>
                  <a:lnTo>
                    <a:pt x="236" y="34"/>
                  </a:lnTo>
                  <a:lnTo>
                    <a:pt x="212" y="29"/>
                  </a:lnTo>
                  <a:lnTo>
                    <a:pt x="182" y="25"/>
                  </a:lnTo>
                  <a:lnTo>
                    <a:pt x="145" y="23"/>
                  </a:lnTo>
                  <a:close/>
                  <a:moveTo>
                    <a:pt x="145" y="0"/>
                  </a:moveTo>
                  <a:lnTo>
                    <a:pt x="175" y="1"/>
                  </a:lnTo>
                  <a:lnTo>
                    <a:pt x="204" y="4"/>
                  </a:lnTo>
                  <a:lnTo>
                    <a:pt x="231" y="9"/>
                  </a:lnTo>
                  <a:lnTo>
                    <a:pt x="253" y="18"/>
                  </a:lnTo>
                  <a:lnTo>
                    <a:pt x="271" y="27"/>
                  </a:lnTo>
                  <a:lnTo>
                    <a:pt x="284" y="40"/>
                  </a:lnTo>
                  <a:lnTo>
                    <a:pt x="288" y="53"/>
                  </a:lnTo>
                  <a:lnTo>
                    <a:pt x="288" y="155"/>
                  </a:lnTo>
                  <a:lnTo>
                    <a:pt x="284" y="169"/>
                  </a:lnTo>
                  <a:lnTo>
                    <a:pt x="271" y="181"/>
                  </a:lnTo>
                  <a:lnTo>
                    <a:pt x="253" y="191"/>
                  </a:lnTo>
                  <a:lnTo>
                    <a:pt x="231" y="199"/>
                  </a:lnTo>
                  <a:lnTo>
                    <a:pt x="204" y="205"/>
                  </a:lnTo>
                  <a:lnTo>
                    <a:pt x="175" y="207"/>
                  </a:lnTo>
                  <a:lnTo>
                    <a:pt x="145" y="209"/>
                  </a:lnTo>
                  <a:lnTo>
                    <a:pt x="117" y="207"/>
                  </a:lnTo>
                  <a:lnTo>
                    <a:pt x="91" y="206"/>
                  </a:lnTo>
                  <a:lnTo>
                    <a:pt x="87" y="205"/>
                  </a:lnTo>
                  <a:lnTo>
                    <a:pt x="84" y="202"/>
                  </a:lnTo>
                  <a:lnTo>
                    <a:pt x="83" y="199"/>
                  </a:lnTo>
                  <a:lnTo>
                    <a:pt x="82" y="195"/>
                  </a:lnTo>
                  <a:lnTo>
                    <a:pt x="82" y="159"/>
                  </a:lnTo>
                  <a:lnTo>
                    <a:pt x="79" y="155"/>
                  </a:lnTo>
                  <a:lnTo>
                    <a:pt x="71" y="150"/>
                  </a:lnTo>
                  <a:lnTo>
                    <a:pt x="57" y="143"/>
                  </a:lnTo>
                  <a:lnTo>
                    <a:pt x="38" y="137"/>
                  </a:lnTo>
                  <a:lnTo>
                    <a:pt x="10" y="132"/>
                  </a:lnTo>
                  <a:lnTo>
                    <a:pt x="6" y="130"/>
                  </a:lnTo>
                  <a:lnTo>
                    <a:pt x="3" y="128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53"/>
                  </a:lnTo>
                  <a:lnTo>
                    <a:pt x="5" y="40"/>
                  </a:lnTo>
                  <a:lnTo>
                    <a:pt x="17" y="27"/>
                  </a:lnTo>
                  <a:lnTo>
                    <a:pt x="35" y="18"/>
                  </a:lnTo>
                  <a:lnTo>
                    <a:pt x="58" y="9"/>
                  </a:lnTo>
                  <a:lnTo>
                    <a:pt x="84" y="4"/>
                  </a:lnTo>
                  <a:lnTo>
                    <a:pt x="11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302"/>
            <p:cNvSpPr>
              <a:spLocks/>
            </p:cNvSpPr>
            <p:nvPr/>
          </p:nvSpPr>
          <p:spPr bwMode="auto">
            <a:xfrm>
              <a:off x="6935788" y="4249738"/>
              <a:ext cx="163513" cy="133350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5" y="0"/>
                </a:cxn>
                <a:cxn ang="0">
                  <a:pos x="203" y="3"/>
                </a:cxn>
                <a:cxn ang="0">
                  <a:pos x="206" y="11"/>
                </a:cxn>
                <a:cxn ang="0">
                  <a:pos x="206" y="116"/>
                </a:cxn>
                <a:cxn ang="0">
                  <a:pos x="202" y="129"/>
                </a:cxn>
                <a:cxn ang="0">
                  <a:pos x="189" y="142"/>
                </a:cxn>
                <a:cxn ang="0">
                  <a:pos x="171" y="151"/>
                </a:cxn>
                <a:cxn ang="0">
                  <a:pos x="149" y="160"/>
                </a:cxn>
                <a:cxn ang="0">
                  <a:pos x="122" y="165"/>
                </a:cxn>
                <a:cxn ang="0">
                  <a:pos x="93" y="168"/>
                </a:cxn>
                <a:cxn ang="0">
                  <a:pos x="63" y="169"/>
                </a:cxn>
                <a:cxn ang="0">
                  <a:pos x="35" y="168"/>
                </a:cxn>
                <a:cxn ang="0">
                  <a:pos x="9" y="167"/>
                </a:cxn>
                <a:cxn ang="0">
                  <a:pos x="5" y="165"/>
                </a:cxn>
                <a:cxn ang="0">
                  <a:pos x="1" y="161"/>
                </a:cxn>
                <a:cxn ang="0">
                  <a:pos x="0" y="158"/>
                </a:cxn>
                <a:cxn ang="0">
                  <a:pos x="0" y="153"/>
                </a:cxn>
                <a:cxn ang="0">
                  <a:pos x="1" y="149"/>
                </a:cxn>
                <a:cxn ang="0">
                  <a:pos x="4" y="146"/>
                </a:cxn>
                <a:cxn ang="0">
                  <a:pos x="12" y="143"/>
                </a:cxn>
                <a:cxn ang="0">
                  <a:pos x="37" y="146"/>
                </a:cxn>
                <a:cxn ang="0">
                  <a:pos x="63" y="147"/>
                </a:cxn>
                <a:cxn ang="0">
                  <a:pos x="100" y="146"/>
                </a:cxn>
                <a:cxn ang="0">
                  <a:pos x="130" y="142"/>
                </a:cxn>
                <a:cxn ang="0">
                  <a:pos x="154" y="135"/>
                </a:cxn>
                <a:cxn ang="0">
                  <a:pos x="170" y="128"/>
                </a:cxn>
                <a:cxn ang="0">
                  <a:pos x="181" y="121"/>
                </a:cxn>
                <a:cxn ang="0">
                  <a:pos x="184" y="116"/>
                </a:cxn>
                <a:cxn ang="0">
                  <a:pos x="184" y="7"/>
                </a:cxn>
                <a:cxn ang="0">
                  <a:pos x="186" y="4"/>
                </a:cxn>
                <a:cxn ang="0">
                  <a:pos x="188" y="2"/>
                </a:cxn>
                <a:cxn ang="0">
                  <a:pos x="192" y="0"/>
                </a:cxn>
              </a:cxnLst>
              <a:rect l="0" t="0" r="r" b="b"/>
              <a:pathLst>
                <a:path w="206" h="169">
                  <a:moveTo>
                    <a:pt x="192" y="0"/>
                  </a:moveTo>
                  <a:lnTo>
                    <a:pt x="195" y="0"/>
                  </a:lnTo>
                  <a:lnTo>
                    <a:pt x="203" y="3"/>
                  </a:lnTo>
                  <a:lnTo>
                    <a:pt x="206" y="11"/>
                  </a:lnTo>
                  <a:lnTo>
                    <a:pt x="206" y="116"/>
                  </a:lnTo>
                  <a:lnTo>
                    <a:pt x="202" y="129"/>
                  </a:lnTo>
                  <a:lnTo>
                    <a:pt x="189" y="142"/>
                  </a:lnTo>
                  <a:lnTo>
                    <a:pt x="171" y="151"/>
                  </a:lnTo>
                  <a:lnTo>
                    <a:pt x="149" y="160"/>
                  </a:lnTo>
                  <a:lnTo>
                    <a:pt x="122" y="165"/>
                  </a:lnTo>
                  <a:lnTo>
                    <a:pt x="93" y="168"/>
                  </a:lnTo>
                  <a:lnTo>
                    <a:pt x="63" y="169"/>
                  </a:lnTo>
                  <a:lnTo>
                    <a:pt x="35" y="168"/>
                  </a:lnTo>
                  <a:lnTo>
                    <a:pt x="9" y="167"/>
                  </a:lnTo>
                  <a:lnTo>
                    <a:pt x="5" y="165"/>
                  </a:lnTo>
                  <a:lnTo>
                    <a:pt x="1" y="161"/>
                  </a:lnTo>
                  <a:lnTo>
                    <a:pt x="0" y="158"/>
                  </a:lnTo>
                  <a:lnTo>
                    <a:pt x="0" y="153"/>
                  </a:lnTo>
                  <a:lnTo>
                    <a:pt x="1" y="149"/>
                  </a:lnTo>
                  <a:lnTo>
                    <a:pt x="4" y="146"/>
                  </a:lnTo>
                  <a:lnTo>
                    <a:pt x="12" y="143"/>
                  </a:lnTo>
                  <a:lnTo>
                    <a:pt x="37" y="146"/>
                  </a:lnTo>
                  <a:lnTo>
                    <a:pt x="63" y="147"/>
                  </a:lnTo>
                  <a:lnTo>
                    <a:pt x="100" y="146"/>
                  </a:lnTo>
                  <a:lnTo>
                    <a:pt x="130" y="142"/>
                  </a:lnTo>
                  <a:lnTo>
                    <a:pt x="154" y="135"/>
                  </a:lnTo>
                  <a:lnTo>
                    <a:pt x="170" y="128"/>
                  </a:lnTo>
                  <a:lnTo>
                    <a:pt x="181" y="121"/>
                  </a:lnTo>
                  <a:lnTo>
                    <a:pt x="184" y="116"/>
                  </a:lnTo>
                  <a:lnTo>
                    <a:pt x="184" y="7"/>
                  </a:lnTo>
                  <a:lnTo>
                    <a:pt x="186" y="4"/>
                  </a:lnTo>
                  <a:lnTo>
                    <a:pt x="188" y="2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303"/>
            <p:cNvSpPr>
              <a:spLocks/>
            </p:cNvSpPr>
            <p:nvPr/>
          </p:nvSpPr>
          <p:spPr bwMode="auto">
            <a:xfrm>
              <a:off x="6940550" y="4340225"/>
              <a:ext cx="158750" cy="133350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90" y="0"/>
                </a:cxn>
                <a:cxn ang="0">
                  <a:pos x="198" y="3"/>
                </a:cxn>
                <a:cxn ang="0">
                  <a:pos x="201" y="11"/>
                </a:cxn>
                <a:cxn ang="0">
                  <a:pos x="201" y="116"/>
                </a:cxn>
                <a:cxn ang="0">
                  <a:pos x="197" y="130"/>
                </a:cxn>
                <a:cxn ang="0">
                  <a:pos x="184" y="142"/>
                </a:cxn>
                <a:cxn ang="0">
                  <a:pos x="166" y="152"/>
                </a:cxn>
                <a:cxn ang="0">
                  <a:pos x="144" y="160"/>
                </a:cxn>
                <a:cxn ang="0">
                  <a:pos x="117" y="165"/>
                </a:cxn>
                <a:cxn ang="0">
                  <a:pos x="88" y="168"/>
                </a:cxn>
                <a:cxn ang="0">
                  <a:pos x="58" y="169"/>
                </a:cxn>
                <a:cxn ang="0">
                  <a:pos x="10" y="167"/>
                </a:cxn>
                <a:cxn ang="0">
                  <a:pos x="4" y="164"/>
                </a:cxn>
                <a:cxn ang="0">
                  <a:pos x="1" y="161"/>
                </a:cxn>
                <a:cxn ang="0">
                  <a:pos x="0" y="157"/>
                </a:cxn>
                <a:cxn ang="0">
                  <a:pos x="0" y="154"/>
                </a:cxn>
                <a:cxn ang="0">
                  <a:pos x="1" y="150"/>
                </a:cxn>
                <a:cxn ang="0">
                  <a:pos x="4" y="146"/>
                </a:cxn>
                <a:cxn ang="0">
                  <a:pos x="8" y="145"/>
                </a:cxn>
                <a:cxn ang="0">
                  <a:pos x="12" y="145"/>
                </a:cxn>
                <a:cxn ang="0">
                  <a:pos x="58" y="147"/>
                </a:cxn>
                <a:cxn ang="0">
                  <a:pos x="95" y="146"/>
                </a:cxn>
                <a:cxn ang="0">
                  <a:pos x="125" y="142"/>
                </a:cxn>
                <a:cxn ang="0">
                  <a:pos x="149" y="135"/>
                </a:cxn>
                <a:cxn ang="0">
                  <a:pos x="165" y="128"/>
                </a:cxn>
                <a:cxn ang="0">
                  <a:pos x="176" y="121"/>
                </a:cxn>
                <a:cxn ang="0">
                  <a:pos x="179" y="116"/>
                </a:cxn>
                <a:cxn ang="0">
                  <a:pos x="179" y="7"/>
                </a:cxn>
                <a:cxn ang="0">
                  <a:pos x="181" y="4"/>
                </a:cxn>
                <a:cxn ang="0">
                  <a:pos x="183" y="2"/>
                </a:cxn>
                <a:cxn ang="0">
                  <a:pos x="187" y="0"/>
                </a:cxn>
              </a:cxnLst>
              <a:rect l="0" t="0" r="r" b="b"/>
              <a:pathLst>
                <a:path w="201" h="169">
                  <a:moveTo>
                    <a:pt x="187" y="0"/>
                  </a:moveTo>
                  <a:lnTo>
                    <a:pt x="190" y="0"/>
                  </a:lnTo>
                  <a:lnTo>
                    <a:pt x="198" y="3"/>
                  </a:lnTo>
                  <a:lnTo>
                    <a:pt x="201" y="11"/>
                  </a:lnTo>
                  <a:lnTo>
                    <a:pt x="201" y="116"/>
                  </a:lnTo>
                  <a:lnTo>
                    <a:pt x="197" y="130"/>
                  </a:lnTo>
                  <a:lnTo>
                    <a:pt x="184" y="142"/>
                  </a:lnTo>
                  <a:lnTo>
                    <a:pt x="166" y="152"/>
                  </a:lnTo>
                  <a:lnTo>
                    <a:pt x="144" y="160"/>
                  </a:lnTo>
                  <a:lnTo>
                    <a:pt x="117" y="165"/>
                  </a:lnTo>
                  <a:lnTo>
                    <a:pt x="88" y="168"/>
                  </a:lnTo>
                  <a:lnTo>
                    <a:pt x="58" y="169"/>
                  </a:lnTo>
                  <a:lnTo>
                    <a:pt x="10" y="167"/>
                  </a:lnTo>
                  <a:lnTo>
                    <a:pt x="4" y="164"/>
                  </a:lnTo>
                  <a:lnTo>
                    <a:pt x="1" y="161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1" y="150"/>
                  </a:lnTo>
                  <a:lnTo>
                    <a:pt x="4" y="146"/>
                  </a:lnTo>
                  <a:lnTo>
                    <a:pt x="8" y="145"/>
                  </a:lnTo>
                  <a:lnTo>
                    <a:pt x="12" y="145"/>
                  </a:lnTo>
                  <a:lnTo>
                    <a:pt x="58" y="147"/>
                  </a:lnTo>
                  <a:lnTo>
                    <a:pt x="95" y="146"/>
                  </a:lnTo>
                  <a:lnTo>
                    <a:pt x="125" y="142"/>
                  </a:lnTo>
                  <a:lnTo>
                    <a:pt x="149" y="135"/>
                  </a:lnTo>
                  <a:lnTo>
                    <a:pt x="165" y="128"/>
                  </a:lnTo>
                  <a:lnTo>
                    <a:pt x="176" y="121"/>
                  </a:lnTo>
                  <a:lnTo>
                    <a:pt x="179" y="116"/>
                  </a:lnTo>
                  <a:lnTo>
                    <a:pt x="179" y="7"/>
                  </a:lnTo>
                  <a:lnTo>
                    <a:pt x="181" y="4"/>
                  </a:lnTo>
                  <a:lnTo>
                    <a:pt x="183" y="2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4" name="Freeform 16"/>
          <p:cNvSpPr>
            <a:spLocks noEditPoints="1"/>
          </p:cNvSpPr>
          <p:nvPr/>
        </p:nvSpPr>
        <p:spPr bwMode="auto">
          <a:xfrm>
            <a:off x="7260753" y="3087783"/>
            <a:ext cx="315905" cy="315905"/>
          </a:xfrm>
          <a:custGeom>
            <a:avLst/>
            <a:gdLst/>
            <a:ahLst/>
            <a:cxnLst>
              <a:cxn ang="0">
                <a:pos x="67" y="284"/>
              </a:cxn>
              <a:cxn ang="0">
                <a:pos x="137" y="325"/>
              </a:cxn>
              <a:cxn ang="0">
                <a:pos x="247" y="267"/>
              </a:cxn>
              <a:cxn ang="0">
                <a:pos x="213" y="325"/>
              </a:cxn>
              <a:cxn ang="0">
                <a:pos x="285" y="283"/>
              </a:cxn>
              <a:cxn ang="0">
                <a:pos x="185" y="256"/>
              </a:cxn>
              <a:cxn ang="0">
                <a:pos x="216" y="283"/>
              </a:cxn>
              <a:cxn ang="0">
                <a:pos x="185" y="256"/>
              </a:cxn>
              <a:cxn ang="0">
                <a:pos x="124" y="263"/>
              </a:cxn>
              <a:cxn ang="0">
                <a:pos x="165" y="327"/>
              </a:cxn>
              <a:cxn ang="0">
                <a:pos x="263" y="217"/>
              </a:cxn>
              <a:cxn ang="0">
                <a:pos x="298" y="268"/>
              </a:cxn>
              <a:cxn ang="0">
                <a:pos x="329" y="186"/>
              </a:cxn>
              <a:cxn ang="0">
                <a:pos x="185" y="236"/>
              </a:cxn>
              <a:cxn ang="0">
                <a:pos x="243" y="214"/>
              </a:cxn>
              <a:cxn ang="0">
                <a:pos x="103" y="186"/>
              </a:cxn>
              <a:cxn ang="0">
                <a:pos x="140" y="238"/>
              </a:cxn>
              <a:cxn ang="0">
                <a:pos x="103" y="186"/>
              </a:cxn>
              <a:cxn ang="0">
                <a:pos x="37" y="244"/>
              </a:cxn>
              <a:cxn ang="0">
                <a:pos x="96" y="249"/>
              </a:cxn>
              <a:cxn ang="0">
                <a:pos x="22" y="186"/>
              </a:cxn>
              <a:cxn ang="0">
                <a:pos x="185" y="115"/>
              </a:cxn>
              <a:cxn ang="0">
                <a:pos x="244" y="134"/>
              </a:cxn>
              <a:cxn ang="0">
                <a:pos x="105" y="134"/>
              </a:cxn>
              <a:cxn ang="0">
                <a:pos x="165" y="115"/>
              </a:cxn>
              <a:cxn ang="0">
                <a:pos x="299" y="83"/>
              </a:cxn>
              <a:cxn ang="0">
                <a:pos x="264" y="131"/>
              </a:cxn>
              <a:cxn ang="0">
                <a:pos x="325" y="142"/>
              </a:cxn>
              <a:cxn ang="0">
                <a:pos x="299" y="83"/>
              </a:cxn>
              <a:cxn ang="0">
                <a:pos x="31" y="121"/>
              </a:cxn>
              <a:cxn ang="0">
                <a:pos x="82" y="164"/>
              </a:cxn>
              <a:cxn ang="0">
                <a:pos x="73" y="93"/>
              </a:cxn>
              <a:cxn ang="0">
                <a:pos x="228" y="43"/>
              </a:cxn>
              <a:cxn ang="0">
                <a:pos x="268" y="75"/>
              </a:cxn>
              <a:cxn ang="0">
                <a:pos x="242" y="36"/>
              </a:cxn>
              <a:cxn ang="0">
                <a:pos x="108" y="36"/>
              </a:cxn>
              <a:cxn ang="0">
                <a:pos x="84" y="75"/>
              </a:cxn>
              <a:cxn ang="0">
                <a:pos x="122" y="43"/>
              </a:cxn>
              <a:cxn ang="0">
                <a:pos x="185" y="94"/>
              </a:cxn>
              <a:cxn ang="0">
                <a:pos x="221" y="69"/>
              </a:cxn>
              <a:cxn ang="0">
                <a:pos x="192" y="30"/>
              </a:cxn>
              <a:cxn ang="0">
                <a:pos x="159" y="30"/>
              </a:cxn>
              <a:cxn ang="0">
                <a:pos x="130" y="69"/>
              </a:cxn>
              <a:cxn ang="0">
                <a:pos x="165" y="94"/>
              </a:cxn>
              <a:cxn ang="0">
                <a:pos x="207" y="3"/>
              </a:cxn>
              <a:cxn ang="0">
                <a:pos x="288" y="41"/>
              </a:cxn>
              <a:cxn ang="0">
                <a:pos x="339" y="114"/>
              </a:cxn>
              <a:cxn ang="0">
                <a:pos x="347" y="207"/>
              </a:cxn>
              <a:cxn ang="0">
                <a:pos x="309" y="288"/>
              </a:cxn>
              <a:cxn ang="0">
                <a:pos x="236" y="340"/>
              </a:cxn>
              <a:cxn ang="0">
                <a:pos x="144" y="347"/>
              </a:cxn>
              <a:cxn ang="0">
                <a:pos x="62" y="310"/>
              </a:cxn>
              <a:cxn ang="0">
                <a:pos x="11" y="236"/>
              </a:cxn>
              <a:cxn ang="0">
                <a:pos x="4" y="144"/>
              </a:cxn>
              <a:cxn ang="0">
                <a:pos x="41" y="63"/>
              </a:cxn>
              <a:cxn ang="0">
                <a:pos x="114" y="10"/>
              </a:cxn>
            </a:cxnLst>
            <a:rect l="0" t="0" r="r" b="b"/>
            <a:pathLst>
              <a:path w="350" h="350">
                <a:moveTo>
                  <a:pt x="104" y="268"/>
                </a:moveTo>
                <a:lnTo>
                  <a:pt x="85" y="276"/>
                </a:lnTo>
                <a:lnTo>
                  <a:pt x="67" y="284"/>
                </a:lnTo>
                <a:lnTo>
                  <a:pt x="87" y="301"/>
                </a:lnTo>
                <a:lnTo>
                  <a:pt x="111" y="315"/>
                </a:lnTo>
                <a:lnTo>
                  <a:pt x="137" y="325"/>
                </a:lnTo>
                <a:lnTo>
                  <a:pt x="118" y="296"/>
                </a:lnTo>
                <a:lnTo>
                  <a:pt x="104" y="268"/>
                </a:lnTo>
                <a:close/>
                <a:moveTo>
                  <a:pt x="247" y="267"/>
                </a:moveTo>
                <a:lnTo>
                  <a:pt x="238" y="286"/>
                </a:lnTo>
                <a:lnTo>
                  <a:pt x="227" y="306"/>
                </a:lnTo>
                <a:lnTo>
                  <a:pt x="213" y="325"/>
                </a:lnTo>
                <a:lnTo>
                  <a:pt x="240" y="315"/>
                </a:lnTo>
                <a:lnTo>
                  <a:pt x="263" y="301"/>
                </a:lnTo>
                <a:lnTo>
                  <a:pt x="285" y="283"/>
                </a:lnTo>
                <a:lnTo>
                  <a:pt x="267" y="275"/>
                </a:lnTo>
                <a:lnTo>
                  <a:pt x="247" y="267"/>
                </a:lnTo>
                <a:close/>
                <a:moveTo>
                  <a:pt x="185" y="256"/>
                </a:moveTo>
                <a:lnTo>
                  <a:pt x="185" y="327"/>
                </a:lnTo>
                <a:lnTo>
                  <a:pt x="202" y="304"/>
                </a:lnTo>
                <a:lnTo>
                  <a:pt x="216" y="283"/>
                </a:lnTo>
                <a:lnTo>
                  <a:pt x="227" y="262"/>
                </a:lnTo>
                <a:lnTo>
                  <a:pt x="207" y="257"/>
                </a:lnTo>
                <a:lnTo>
                  <a:pt x="185" y="256"/>
                </a:lnTo>
                <a:close/>
                <a:moveTo>
                  <a:pt x="165" y="256"/>
                </a:moveTo>
                <a:lnTo>
                  <a:pt x="145" y="258"/>
                </a:lnTo>
                <a:lnTo>
                  <a:pt x="124" y="263"/>
                </a:lnTo>
                <a:lnTo>
                  <a:pt x="135" y="283"/>
                </a:lnTo>
                <a:lnTo>
                  <a:pt x="149" y="304"/>
                </a:lnTo>
                <a:lnTo>
                  <a:pt x="165" y="327"/>
                </a:lnTo>
                <a:lnTo>
                  <a:pt x="165" y="256"/>
                </a:lnTo>
                <a:close/>
                <a:moveTo>
                  <a:pt x="268" y="186"/>
                </a:moveTo>
                <a:lnTo>
                  <a:pt x="263" y="217"/>
                </a:lnTo>
                <a:lnTo>
                  <a:pt x="255" y="249"/>
                </a:lnTo>
                <a:lnTo>
                  <a:pt x="277" y="257"/>
                </a:lnTo>
                <a:lnTo>
                  <a:pt x="298" y="268"/>
                </a:lnTo>
                <a:lnTo>
                  <a:pt x="314" y="244"/>
                </a:lnTo>
                <a:lnTo>
                  <a:pt x="323" y="216"/>
                </a:lnTo>
                <a:lnTo>
                  <a:pt x="329" y="186"/>
                </a:lnTo>
                <a:lnTo>
                  <a:pt x="268" y="186"/>
                </a:lnTo>
                <a:close/>
                <a:moveTo>
                  <a:pt x="185" y="186"/>
                </a:moveTo>
                <a:lnTo>
                  <a:pt x="185" y="236"/>
                </a:lnTo>
                <a:lnTo>
                  <a:pt x="211" y="238"/>
                </a:lnTo>
                <a:lnTo>
                  <a:pt x="235" y="242"/>
                </a:lnTo>
                <a:lnTo>
                  <a:pt x="243" y="214"/>
                </a:lnTo>
                <a:lnTo>
                  <a:pt x="247" y="186"/>
                </a:lnTo>
                <a:lnTo>
                  <a:pt x="185" y="186"/>
                </a:lnTo>
                <a:close/>
                <a:moveTo>
                  <a:pt x="103" y="186"/>
                </a:moveTo>
                <a:lnTo>
                  <a:pt x="107" y="214"/>
                </a:lnTo>
                <a:lnTo>
                  <a:pt x="116" y="244"/>
                </a:lnTo>
                <a:lnTo>
                  <a:pt x="140" y="238"/>
                </a:lnTo>
                <a:lnTo>
                  <a:pt x="165" y="236"/>
                </a:lnTo>
                <a:lnTo>
                  <a:pt x="165" y="186"/>
                </a:lnTo>
                <a:lnTo>
                  <a:pt x="103" y="186"/>
                </a:lnTo>
                <a:close/>
                <a:moveTo>
                  <a:pt x="22" y="186"/>
                </a:moveTo>
                <a:lnTo>
                  <a:pt x="27" y="216"/>
                </a:lnTo>
                <a:lnTo>
                  <a:pt x="37" y="244"/>
                </a:lnTo>
                <a:lnTo>
                  <a:pt x="52" y="268"/>
                </a:lnTo>
                <a:lnTo>
                  <a:pt x="74" y="257"/>
                </a:lnTo>
                <a:lnTo>
                  <a:pt x="96" y="249"/>
                </a:lnTo>
                <a:lnTo>
                  <a:pt x="87" y="217"/>
                </a:lnTo>
                <a:lnTo>
                  <a:pt x="83" y="186"/>
                </a:lnTo>
                <a:lnTo>
                  <a:pt x="22" y="186"/>
                </a:lnTo>
                <a:close/>
                <a:moveTo>
                  <a:pt x="238" y="108"/>
                </a:moveTo>
                <a:lnTo>
                  <a:pt x="213" y="113"/>
                </a:lnTo>
                <a:lnTo>
                  <a:pt x="185" y="115"/>
                </a:lnTo>
                <a:lnTo>
                  <a:pt x="185" y="164"/>
                </a:lnTo>
                <a:lnTo>
                  <a:pt x="247" y="164"/>
                </a:lnTo>
                <a:lnTo>
                  <a:pt x="244" y="134"/>
                </a:lnTo>
                <a:lnTo>
                  <a:pt x="238" y="108"/>
                </a:lnTo>
                <a:close/>
                <a:moveTo>
                  <a:pt x="113" y="107"/>
                </a:moveTo>
                <a:lnTo>
                  <a:pt x="105" y="134"/>
                </a:lnTo>
                <a:lnTo>
                  <a:pt x="102" y="164"/>
                </a:lnTo>
                <a:lnTo>
                  <a:pt x="165" y="164"/>
                </a:lnTo>
                <a:lnTo>
                  <a:pt x="165" y="115"/>
                </a:lnTo>
                <a:lnTo>
                  <a:pt x="139" y="112"/>
                </a:lnTo>
                <a:lnTo>
                  <a:pt x="113" y="107"/>
                </a:lnTo>
                <a:close/>
                <a:moveTo>
                  <a:pt x="299" y="83"/>
                </a:moveTo>
                <a:lnTo>
                  <a:pt x="278" y="93"/>
                </a:lnTo>
                <a:lnTo>
                  <a:pt x="257" y="101"/>
                </a:lnTo>
                <a:lnTo>
                  <a:pt x="264" y="131"/>
                </a:lnTo>
                <a:lnTo>
                  <a:pt x="269" y="164"/>
                </a:lnTo>
                <a:lnTo>
                  <a:pt x="329" y="164"/>
                </a:lnTo>
                <a:lnTo>
                  <a:pt x="325" y="142"/>
                </a:lnTo>
                <a:lnTo>
                  <a:pt x="319" y="121"/>
                </a:lnTo>
                <a:lnTo>
                  <a:pt x="310" y="101"/>
                </a:lnTo>
                <a:lnTo>
                  <a:pt x="299" y="83"/>
                </a:lnTo>
                <a:close/>
                <a:moveTo>
                  <a:pt x="52" y="83"/>
                </a:moveTo>
                <a:lnTo>
                  <a:pt x="40" y="101"/>
                </a:lnTo>
                <a:lnTo>
                  <a:pt x="31" y="121"/>
                </a:lnTo>
                <a:lnTo>
                  <a:pt x="25" y="142"/>
                </a:lnTo>
                <a:lnTo>
                  <a:pt x="22" y="164"/>
                </a:lnTo>
                <a:lnTo>
                  <a:pt x="82" y="164"/>
                </a:lnTo>
                <a:lnTo>
                  <a:pt x="86" y="131"/>
                </a:lnTo>
                <a:lnTo>
                  <a:pt x="93" y="101"/>
                </a:lnTo>
                <a:lnTo>
                  <a:pt x="73" y="93"/>
                </a:lnTo>
                <a:lnTo>
                  <a:pt x="52" y="83"/>
                </a:lnTo>
                <a:close/>
                <a:moveTo>
                  <a:pt x="217" y="28"/>
                </a:moveTo>
                <a:lnTo>
                  <a:pt x="228" y="43"/>
                </a:lnTo>
                <a:lnTo>
                  <a:pt x="239" y="61"/>
                </a:lnTo>
                <a:lnTo>
                  <a:pt x="249" y="82"/>
                </a:lnTo>
                <a:lnTo>
                  <a:pt x="268" y="75"/>
                </a:lnTo>
                <a:lnTo>
                  <a:pt x="284" y="67"/>
                </a:lnTo>
                <a:lnTo>
                  <a:pt x="264" y="50"/>
                </a:lnTo>
                <a:lnTo>
                  <a:pt x="242" y="36"/>
                </a:lnTo>
                <a:lnTo>
                  <a:pt x="217" y="28"/>
                </a:lnTo>
                <a:close/>
                <a:moveTo>
                  <a:pt x="133" y="28"/>
                </a:moveTo>
                <a:lnTo>
                  <a:pt x="108" y="36"/>
                </a:lnTo>
                <a:lnTo>
                  <a:pt x="86" y="49"/>
                </a:lnTo>
                <a:lnTo>
                  <a:pt x="66" y="66"/>
                </a:lnTo>
                <a:lnTo>
                  <a:pt x="84" y="75"/>
                </a:lnTo>
                <a:lnTo>
                  <a:pt x="101" y="81"/>
                </a:lnTo>
                <a:lnTo>
                  <a:pt x="112" y="60"/>
                </a:lnTo>
                <a:lnTo>
                  <a:pt x="122" y="43"/>
                </a:lnTo>
                <a:lnTo>
                  <a:pt x="133" y="28"/>
                </a:lnTo>
                <a:close/>
                <a:moveTo>
                  <a:pt x="185" y="22"/>
                </a:moveTo>
                <a:lnTo>
                  <a:pt x="185" y="94"/>
                </a:lnTo>
                <a:lnTo>
                  <a:pt x="209" y="92"/>
                </a:lnTo>
                <a:lnTo>
                  <a:pt x="230" y="87"/>
                </a:lnTo>
                <a:lnTo>
                  <a:pt x="221" y="69"/>
                </a:lnTo>
                <a:lnTo>
                  <a:pt x="211" y="53"/>
                </a:lnTo>
                <a:lnTo>
                  <a:pt x="201" y="39"/>
                </a:lnTo>
                <a:lnTo>
                  <a:pt x="192" y="30"/>
                </a:lnTo>
                <a:lnTo>
                  <a:pt x="185" y="22"/>
                </a:lnTo>
                <a:close/>
                <a:moveTo>
                  <a:pt x="165" y="22"/>
                </a:moveTo>
                <a:lnTo>
                  <a:pt x="159" y="30"/>
                </a:lnTo>
                <a:lnTo>
                  <a:pt x="149" y="39"/>
                </a:lnTo>
                <a:lnTo>
                  <a:pt x="139" y="53"/>
                </a:lnTo>
                <a:lnTo>
                  <a:pt x="130" y="69"/>
                </a:lnTo>
                <a:lnTo>
                  <a:pt x="120" y="87"/>
                </a:lnTo>
                <a:lnTo>
                  <a:pt x="143" y="92"/>
                </a:lnTo>
                <a:lnTo>
                  <a:pt x="165" y="94"/>
                </a:lnTo>
                <a:lnTo>
                  <a:pt x="165" y="22"/>
                </a:lnTo>
                <a:close/>
                <a:moveTo>
                  <a:pt x="175" y="0"/>
                </a:moveTo>
                <a:lnTo>
                  <a:pt x="207" y="3"/>
                </a:lnTo>
                <a:lnTo>
                  <a:pt x="236" y="10"/>
                </a:lnTo>
                <a:lnTo>
                  <a:pt x="263" y="24"/>
                </a:lnTo>
                <a:lnTo>
                  <a:pt x="288" y="41"/>
                </a:lnTo>
                <a:lnTo>
                  <a:pt x="309" y="63"/>
                </a:lnTo>
                <a:lnTo>
                  <a:pt x="326" y="86"/>
                </a:lnTo>
                <a:lnTo>
                  <a:pt x="339" y="114"/>
                </a:lnTo>
                <a:lnTo>
                  <a:pt x="347" y="144"/>
                </a:lnTo>
                <a:lnTo>
                  <a:pt x="350" y="175"/>
                </a:lnTo>
                <a:lnTo>
                  <a:pt x="347" y="207"/>
                </a:lnTo>
                <a:lnTo>
                  <a:pt x="339" y="236"/>
                </a:lnTo>
                <a:lnTo>
                  <a:pt x="326" y="264"/>
                </a:lnTo>
                <a:lnTo>
                  <a:pt x="309" y="288"/>
                </a:lnTo>
                <a:lnTo>
                  <a:pt x="288" y="310"/>
                </a:lnTo>
                <a:lnTo>
                  <a:pt x="263" y="327"/>
                </a:lnTo>
                <a:lnTo>
                  <a:pt x="236" y="340"/>
                </a:lnTo>
                <a:lnTo>
                  <a:pt x="207" y="347"/>
                </a:lnTo>
                <a:lnTo>
                  <a:pt x="175" y="350"/>
                </a:lnTo>
                <a:lnTo>
                  <a:pt x="144" y="347"/>
                </a:lnTo>
                <a:lnTo>
                  <a:pt x="114" y="340"/>
                </a:lnTo>
                <a:lnTo>
                  <a:pt x="87" y="327"/>
                </a:lnTo>
                <a:lnTo>
                  <a:pt x="62" y="310"/>
                </a:lnTo>
                <a:lnTo>
                  <a:pt x="41" y="288"/>
                </a:lnTo>
                <a:lnTo>
                  <a:pt x="24" y="264"/>
                </a:lnTo>
                <a:lnTo>
                  <a:pt x="11" y="236"/>
                </a:lnTo>
                <a:lnTo>
                  <a:pt x="4" y="207"/>
                </a:lnTo>
                <a:lnTo>
                  <a:pt x="0" y="175"/>
                </a:lnTo>
                <a:lnTo>
                  <a:pt x="4" y="144"/>
                </a:lnTo>
                <a:lnTo>
                  <a:pt x="11" y="114"/>
                </a:lnTo>
                <a:lnTo>
                  <a:pt x="24" y="86"/>
                </a:lnTo>
                <a:lnTo>
                  <a:pt x="41" y="63"/>
                </a:lnTo>
                <a:lnTo>
                  <a:pt x="62" y="41"/>
                </a:lnTo>
                <a:lnTo>
                  <a:pt x="87" y="24"/>
                </a:lnTo>
                <a:lnTo>
                  <a:pt x="114" y="10"/>
                </a:lnTo>
                <a:lnTo>
                  <a:pt x="144" y="3"/>
                </a:ln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5" name="Группа 84"/>
          <p:cNvGrpSpPr/>
          <p:nvPr/>
        </p:nvGrpSpPr>
        <p:grpSpPr>
          <a:xfrm>
            <a:off x="2202176" y="4158943"/>
            <a:ext cx="563345" cy="552428"/>
            <a:chOff x="1897063" y="1717676"/>
            <a:chExt cx="409575" cy="401638"/>
          </a:xfrm>
          <a:solidFill>
            <a:schemeClr val="bg1"/>
          </a:solidFill>
        </p:grpSpPr>
        <p:sp>
          <p:nvSpPr>
            <p:cNvPr id="86" name="Freeform 59"/>
            <p:cNvSpPr>
              <a:spLocks/>
            </p:cNvSpPr>
            <p:nvPr/>
          </p:nvSpPr>
          <p:spPr bwMode="auto">
            <a:xfrm>
              <a:off x="1897063" y="1717676"/>
              <a:ext cx="273050" cy="33178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291" y="0"/>
                </a:cxn>
                <a:cxn ang="0">
                  <a:pos x="312" y="4"/>
                </a:cxn>
                <a:cxn ang="0">
                  <a:pos x="328" y="15"/>
                </a:cxn>
                <a:cxn ang="0">
                  <a:pos x="339" y="32"/>
                </a:cxn>
                <a:cxn ang="0">
                  <a:pos x="343" y="52"/>
                </a:cxn>
                <a:cxn ang="0">
                  <a:pos x="343" y="168"/>
                </a:cxn>
                <a:cxn ang="0">
                  <a:pos x="338" y="173"/>
                </a:cxn>
                <a:cxn ang="0">
                  <a:pos x="335" y="175"/>
                </a:cxn>
                <a:cxn ang="0">
                  <a:pos x="328" y="175"/>
                </a:cxn>
                <a:cxn ang="0">
                  <a:pos x="324" y="173"/>
                </a:cxn>
                <a:cxn ang="0">
                  <a:pos x="323" y="171"/>
                </a:cxn>
                <a:cxn ang="0">
                  <a:pos x="320" y="168"/>
                </a:cxn>
                <a:cxn ang="0">
                  <a:pos x="320" y="52"/>
                </a:cxn>
                <a:cxn ang="0">
                  <a:pos x="317" y="41"/>
                </a:cxn>
                <a:cxn ang="0">
                  <a:pos x="312" y="32"/>
                </a:cxn>
                <a:cxn ang="0">
                  <a:pos x="302" y="26"/>
                </a:cxn>
                <a:cxn ang="0">
                  <a:pos x="291" y="24"/>
                </a:cxn>
                <a:cxn ang="0">
                  <a:pos x="52" y="24"/>
                </a:cxn>
                <a:cxn ang="0">
                  <a:pos x="40" y="26"/>
                </a:cxn>
                <a:cxn ang="0">
                  <a:pos x="30" y="32"/>
                </a:cxn>
                <a:cxn ang="0">
                  <a:pos x="24" y="41"/>
                </a:cxn>
                <a:cxn ang="0">
                  <a:pos x="22" y="52"/>
                </a:cxn>
                <a:cxn ang="0">
                  <a:pos x="22" y="366"/>
                </a:cxn>
                <a:cxn ang="0">
                  <a:pos x="24" y="378"/>
                </a:cxn>
                <a:cxn ang="0">
                  <a:pos x="30" y="388"/>
                </a:cxn>
                <a:cxn ang="0">
                  <a:pos x="40" y="393"/>
                </a:cxn>
                <a:cxn ang="0">
                  <a:pos x="52" y="396"/>
                </a:cxn>
                <a:cxn ang="0">
                  <a:pos x="184" y="396"/>
                </a:cxn>
                <a:cxn ang="0">
                  <a:pos x="187" y="397"/>
                </a:cxn>
                <a:cxn ang="0">
                  <a:pos x="192" y="403"/>
                </a:cxn>
                <a:cxn ang="0">
                  <a:pos x="192" y="411"/>
                </a:cxn>
                <a:cxn ang="0">
                  <a:pos x="187" y="417"/>
                </a:cxn>
                <a:cxn ang="0">
                  <a:pos x="184" y="418"/>
                </a:cxn>
                <a:cxn ang="0">
                  <a:pos x="52" y="418"/>
                </a:cxn>
                <a:cxn ang="0">
                  <a:pos x="31" y="414"/>
                </a:cxn>
                <a:cxn ang="0">
                  <a:pos x="15" y="403"/>
                </a:cxn>
                <a:cxn ang="0">
                  <a:pos x="4" y="386"/>
                </a:cxn>
                <a:cxn ang="0">
                  <a:pos x="0" y="366"/>
                </a:cxn>
                <a:cxn ang="0">
                  <a:pos x="0" y="52"/>
                </a:cxn>
                <a:cxn ang="0">
                  <a:pos x="4" y="32"/>
                </a:cxn>
                <a:cxn ang="0">
                  <a:pos x="15" y="15"/>
                </a:cxn>
                <a:cxn ang="0">
                  <a:pos x="31" y="4"/>
                </a:cxn>
                <a:cxn ang="0">
                  <a:pos x="52" y="0"/>
                </a:cxn>
              </a:cxnLst>
              <a:rect l="0" t="0" r="r" b="b"/>
              <a:pathLst>
                <a:path w="343" h="418">
                  <a:moveTo>
                    <a:pt x="52" y="0"/>
                  </a:moveTo>
                  <a:lnTo>
                    <a:pt x="291" y="0"/>
                  </a:lnTo>
                  <a:lnTo>
                    <a:pt x="312" y="4"/>
                  </a:lnTo>
                  <a:lnTo>
                    <a:pt x="328" y="15"/>
                  </a:lnTo>
                  <a:lnTo>
                    <a:pt x="339" y="32"/>
                  </a:lnTo>
                  <a:lnTo>
                    <a:pt x="343" y="52"/>
                  </a:lnTo>
                  <a:lnTo>
                    <a:pt x="343" y="168"/>
                  </a:lnTo>
                  <a:lnTo>
                    <a:pt x="338" y="173"/>
                  </a:lnTo>
                  <a:lnTo>
                    <a:pt x="335" y="175"/>
                  </a:lnTo>
                  <a:lnTo>
                    <a:pt x="328" y="175"/>
                  </a:lnTo>
                  <a:lnTo>
                    <a:pt x="324" y="173"/>
                  </a:lnTo>
                  <a:lnTo>
                    <a:pt x="323" y="171"/>
                  </a:lnTo>
                  <a:lnTo>
                    <a:pt x="320" y="168"/>
                  </a:lnTo>
                  <a:lnTo>
                    <a:pt x="320" y="52"/>
                  </a:lnTo>
                  <a:lnTo>
                    <a:pt x="317" y="41"/>
                  </a:lnTo>
                  <a:lnTo>
                    <a:pt x="312" y="32"/>
                  </a:lnTo>
                  <a:lnTo>
                    <a:pt x="302" y="26"/>
                  </a:lnTo>
                  <a:lnTo>
                    <a:pt x="291" y="24"/>
                  </a:lnTo>
                  <a:lnTo>
                    <a:pt x="52" y="24"/>
                  </a:lnTo>
                  <a:lnTo>
                    <a:pt x="40" y="26"/>
                  </a:lnTo>
                  <a:lnTo>
                    <a:pt x="30" y="32"/>
                  </a:lnTo>
                  <a:lnTo>
                    <a:pt x="24" y="41"/>
                  </a:lnTo>
                  <a:lnTo>
                    <a:pt x="22" y="52"/>
                  </a:lnTo>
                  <a:lnTo>
                    <a:pt x="22" y="366"/>
                  </a:lnTo>
                  <a:lnTo>
                    <a:pt x="24" y="378"/>
                  </a:lnTo>
                  <a:lnTo>
                    <a:pt x="30" y="388"/>
                  </a:lnTo>
                  <a:lnTo>
                    <a:pt x="40" y="393"/>
                  </a:lnTo>
                  <a:lnTo>
                    <a:pt x="52" y="396"/>
                  </a:lnTo>
                  <a:lnTo>
                    <a:pt x="184" y="396"/>
                  </a:lnTo>
                  <a:lnTo>
                    <a:pt x="187" y="397"/>
                  </a:lnTo>
                  <a:lnTo>
                    <a:pt x="192" y="403"/>
                  </a:lnTo>
                  <a:lnTo>
                    <a:pt x="192" y="411"/>
                  </a:lnTo>
                  <a:lnTo>
                    <a:pt x="187" y="417"/>
                  </a:lnTo>
                  <a:lnTo>
                    <a:pt x="184" y="418"/>
                  </a:lnTo>
                  <a:lnTo>
                    <a:pt x="52" y="418"/>
                  </a:lnTo>
                  <a:lnTo>
                    <a:pt x="31" y="414"/>
                  </a:lnTo>
                  <a:lnTo>
                    <a:pt x="15" y="403"/>
                  </a:lnTo>
                  <a:lnTo>
                    <a:pt x="4" y="386"/>
                  </a:lnTo>
                  <a:lnTo>
                    <a:pt x="0" y="366"/>
                  </a:lnTo>
                  <a:lnTo>
                    <a:pt x="0" y="52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60"/>
            <p:cNvSpPr>
              <a:spLocks/>
            </p:cNvSpPr>
            <p:nvPr/>
          </p:nvSpPr>
          <p:spPr bwMode="auto">
            <a:xfrm>
              <a:off x="1905000" y="1819276"/>
              <a:ext cx="255588" cy="1746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16" y="0"/>
                </a:cxn>
                <a:cxn ang="0">
                  <a:pos x="322" y="6"/>
                </a:cxn>
                <a:cxn ang="0">
                  <a:pos x="323" y="8"/>
                </a:cxn>
                <a:cxn ang="0">
                  <a:pos x="323" y="15"/>
                </a:cxn>
                <a:cxn ang="0">
                  <a:pos x="322" y="19"/>
                </a:cxn>
                <a:cxn ang="0">
                  <a:pos x="319" y="21"/>
                </a:cxn>
                <a:cxn ang="0">
                  <a:pos x="316" y="23"/>
                </a:cxn>
                <a:cxn ang="0">
                  <a:pos x="11" y="23"/>
                </a:cxn>
                <a:cxn ang="0">
                  <a:pos x="7" y="22"/>
                </a:cxn>
                <a:cxn ang="0">
                  <a:pos x="3" y="19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1" y="0"/>
                </a:cxn>
              </a:cxnLst>
              <a:rect l="0" t="0" r="r" b="b"/>
              <a:pathLst>
                <a:path w="323" h="23">
                  <a:moveTo>
                    <a:pt x="11" y="0"/>
                  </a:moveTo>
                  <a:lnTo>
                    <a:pt x="316" y="0"/>
                  </a:lnTo>
                  <a:lnTo>
                    <a:pt x="322" y="6"/>
                  </a:lnTo>
                  <a:lnTo>
                    <a:pt x="323" y="8"/>
                  </a:lnTo>
                  <a:lnTo>
                    <a:pt x="323" y="15"/>
                  </a:lnTo>
                  <a:lnTo>
                    <a:pt x="322" y="19"/>
                  </a:lnTo>
                  <a:lnTo>
                    <a:pt x="319" y="21"/>
                  </a:lnTo>
                  <a:lnTo>
                    <a:pt x="316" y="23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61"/>
            <p:cNvSpPr>
              <a:spLocks/>
            </p:cNvSpPr>
            <p:nvPr/>
          </p:nvSpPr>
          <p:spPr bwMode="auto">
            <a:xfrm>
              <a:off x="1905000" y="1924051"/>
              <a:ext cx="149225" cy="158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9" y="0"/>
                </a:cxn>
                <a:cxn ang="0">
                  <a:pos x="187" y="3"/>
                </a:cxn>
                <a:cxn ang="0">
                  <a:pos x="190" y="11"/>
                </a:cxn>
                <a:cxn ang="0">
                  <a:pos x="187" y="19"/>
                </a:cxn>
                <a:cxn ang="0">
                  <a:pos x="179" y="22"/>
                </a:cxn>
                <a:cxn ang="0">
                  <a:pos x="9" y="22"/>
                </a:cxn>
                <a:cxn ang="0">
                  <a:pos x="4" y="21"/>
                </a:cxn>
                <a:cxn ang="0">
                  <a:pos x="3" y="18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3" y="4"/>
                </a:cxn>
                <a:cxn ang="0">
                  <a:pos x="4" y="1"/>
                </a:cxn>
                <a:cxn ang="0">
                  <a:pos x="9" y="0"/>
                </a:cxn>
              </a:cxnLst>
              <a:rect l="0" t="0" r="r" b="b"/>
              <a:pathLst>
                <a:path w="190" h="22">
                  <a:moveTo>
                    <a:pt x="9" y="0"/>
                  </a:moveTo>
                  <a:lnTo>
                    <a:pt x="179" y="0"/>
                  </a:lnTo>
                  <a:lnTo>
                    <a:pt x="187" y="3"/>
                  </a:lnTo>
                  <a:lnTo>
                    <a:pt x="190" y="11"/>
                  </a:lnTo>
                  <a:lnTo>
                    <a:pt x="187" y="19"/>
                  </a:lnTo>
                  <a:lnTo>
                    <a:pt x="179" y="22"/>
                  </a:lnTo>
                  <a:lnTo>
                    <a:pt x="9" y="22"/>
                  </a:lnTo>
                  <a:lnTo>
                    <a:pt x="4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7"/>
                  </a:lnTo>
                  <a:lnTo>
                    <a:pt x="3" y="4"/>
                  </a:lnTo>
                  <a:lnTo>
                    <a:pt x="4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62"/>
            <p:cNvSpPr>
              <a:spLocks/>
            </p:cNvSpPr>
            <p:nvPr/>
          </p:nvSpPr>
          <p:spPr bwMode="auto">
            <a:xfrm>
              <a:off x="2028825" y="1758951"/>
              <a:ext cx="39688" cy="381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7" y="3"/>
                </a:cxn>
                <a:cxn ang="0">
                  <a:pos x="47" y="11"/>
                </a:cxn>
                <a:cxn ang="0">
                  <a:pos x="49" y="24"/>
                </a:cxn>
                <a:cxn ang="0">
                  <a:pos x="47" y="36"/>
                </a:cxn>
                <a:cxn ang="0">
                  <a:pos x="37" y="46"/>
                </a:cxn>
                <a:cxn ang="0">
                  <a:pos x="25" y="49"/>
                </a:cxn>
                <a:cxn ang="0">
                  <a:pos x="12" y="46"/>
                </a:cxn>
                <a:cxn ang="0">
                  <a:pos x="3" y="36"/>
                </a:cxn>
                <a:cxn ang="0">
                  <a:pos x="0" y="24"/>
                </a:cxn>
                <a:cxn ang="0">
                  <a:pos x="3" y="11"/>
                </a:cxn>
                <a:cxn ang="0">
                  <a:pos x="12" y="3"/>
                </a:cxn>
                <a:cxn ang="0">
                  <a:pos x="25" y="0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7" y="3"/>
                  </a:lnTo>
                  <a:lnTo>
                    <a:pt x="47" y="11"/>
                  </a:lnTo>
                  <a:lnTo>
                    <a:pt x="49" y="24"/>
                  </a:lnTo>
                  <a:lnTo>
                    <a:pt x="47" y="36"/>
                  </a:lnTo>
                  <a:lnTo>
                    <a:pt x="37" y="46"/>
                  </a:lnTo>
                  <a:lnTo>
                    <a:pt x="25" y="49"/>
                  </a:lnTo>
                  <a:lnTo>
                    <a:pt x="12" y="46"/>
                  </a:lnTo>
                  <a:lnTo>
                    <a:pt x="3" y="36"/>
                  </a:lnTo>
                  <a:lnTo>
                    <a:pt x="0" y="24"/>
                  </a:lnTo>
                  <a:lnTo>
                    <a:pt x="3" y="11"/>
                  </a:lnTo>
                  <a:lnTo>
                    <a:pt x="12" y="3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63"/>
            <p:cNvSpPr>
              <a:spLocks/>
            </p:cNvSpPr>
            <p:nvPr/>
          </p:nvSpPr>
          <p:spPr bwMode="auto">
            <a:xfrm>
              <a:off x="2085975" y="1758951"/>
              <a:ext cx="38100" cy="381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6" y="3"/>
                </a:cxn>
                <a:cxn ang="0">
                  <a:pos x="46" y="11"/>
                </a:cxn>
                <a:cxn ang="0">
                  <a:pos x="49" y="24"/>
                </a:cxn>
                <a:cxn ang="0">
                  <a:pos x="46" y="36"/>
                </a:cxn>
                <a:cxn ang="0">
                  <a:pos x="36" y="46"/>
                </a:cxn>
                <a:cxn ang="0">
                  <a:pos x="25" y="49"/>
                </a:cxn>
                <a:cxn ang="0">
                  <a:pos x="13" y="46"/>
                </a:cxn>
                <a:cxn ang="0">
                  <a:pos x="3" y="36"/>
                </a:cxn>
                <a:cxn ang="0">
                  <a:pos x="0" y="24"/>
                </a:cxn>
                <a:cxn ang="0">
                  <a:pos x="3" y="11"/>
                </a:cxn>
                <a:cxn ang="0">
                  <a:pos x="13" y="3"/>
                </a:cxn>
                <a:cxn ang="0">
                  <a:pos x="25" y="0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36" y="3"/>
                  </a:lnTo>
                  <a:lnTo>
                    <a:pt x="46" y="11"/>
                  </a:lnTo>
                  <a:lnTo>
                    <a:pt x="49" y="24"/>
                  </a:lnTo>
                  <a:lnTo>
                    <a:pt x="46" y="36"/>
                  </a:lnTo>
                  <a:lnTo>
                    <a:pt x="36" y="46"/>
                  </a:lnTo>
                  <a:lnTo>
                    <a:pt x="25" y="49"/>
                  </a:lnTo>
                  <a:lnTo>
                    <a:pt x="13" y="46"/>
                  </a:lnTo>
                  <a:lnTo>
                    <a:pt x="3" y="36"/>
                  </a:lnTo>
                  <a:lnTo>
                    <a:pt x="0" y="24"/>
                  </a:lnTo>
                  <a:lnTo>
                    <a:pt x="3" y="11"/>
                  </a:lnTo>
                  <a:lnTo>
                    <a:pt x="13" y="3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Freeform 64"/>
            <p:cNvSpPr>
              <a:spLocks noEditPoints="1"/>
            </p:cNvSpPr>
            <p:nvPr/>
          </p:nvSpPr>
          <p:spPr bwMode="auto">
            <a:xfrm>
              <a:off x="2054225" y="1866901"/>
              <a:ext cx="252413" cy="252413"/>
            </a:xfrm>
            <a:custGeom>
              <a:avLst/>
              <a:gdLst/>
              <a:ahLst/>
              <a:cxnLst>
                <a:cxn ang="0">
                  <a:pos x="159" y="23"/>
                </a:cxn>
                <a:cxn ang="0">
                  <a:pos x="128" y="27"/>
                </a:cxn>
                <a:cxn ang="0">
                  <a:pos x="99" y="37"/>
                </a:cxn>
                <a:cxn ang="0">
                  <a:pos x="74" y="54"/>
                </a:cxn>
                <a:cxn ang="0">
                  <a:pos x="54" y="74"/>
                </a:cxn>
                <a:cxn ang="0">
                  <a:pos x="37" y="99"/>
                </a:cxn>
                <a:cxn ang="0">
                  <a:pos x="27" y="128"/>
                </a:cxn>
                <a:cxn ang="0">
                  <a:pos x="23" y="159"/>
                </a:cxn>
                <a:cxn ang="0">
                  <a:pos x="27" y="190"/>
                </a:cxn>
                <a:cxn ang="0">
                  <a:pos x="37" y="218"/>
                </a:cxn>
                <a:cxn ang="0">
                  <a:pos x="54" y="245"/>
                </a:cxn>
                <a:cxn ang="0">
                  <a:pos x="74" y="265"/>
                </a:cxn>
                <a:cxn ang="0">
                  <a:pos x="99" y="282"/>
                </a:cxn>
                <a:cxn ang="0">
                  <a:pos x="128" y="291"/>
                </a:cxn>
                <a:cxn ang="0">
                  <a:pos x="159" y="295"/>
                </a:cxn>
                <a:cxn ang="0">
                  <a:pos x="190" y="291"/>
                </a:cxn>
                <a:cxn ang="0">
                  <a:pos x="218" y="282"/>
                </a:cxn>
                <a:cxn ang="0">
                  <a:pos x="245" y="265"/>
                </a:cxn>
                <a:cxn ang="0">
                  <a:pos x="265" y="245"/>
                </a:cxn>
                <a:cxn ang="0">
                  <a:pos x="282" y="218"/>
                </a:cxn>
                <a:cxn ang="0">
                  <a:pos x="291" y="190"/>
                </a:cxn>
                <a:cxn ang="0">
                  <a:pos x="295" y="159"/>
                </a:cxn>
                <a:cxn ang="0">
                  <a:pos x="291" y="128"/>
                </a:cxn>
                <a:cxn ang="0">
                  <a:pos x="282" y="99"/>
                </a:cxn>
                <a:cxn ang="0">
                  <a:pos x="265" y="74"/>
                </a:cxn>
                <a:cxn ang="0">
                  <a:pos x="245" y="54"/>
                </a:cxn>
                <a:cxn ang="0">
                  <a:pos x="218" y="37"/>
                </a:cxn>
                <a:cxn ang="0">
                  <a:pos x="190" y="27"/>
                </a:cxn>
                <a:cxn ang="0">
                  <a:pos x="159" y="23"/>
                </a:cxn>
                <a:cxn ang="0">
                  <a:pos x="159" y="0"/>
                </a:cxn>
                <a:cxn ang="0">
                  <a:pos x="195" y="4"/>
                </a:cxn>
                <a:cxn ang="0">
                  <a:pos x="228" y="16"/>
                </a:cxn>
                <a:cxn ang="0">
                  <a:pos x="258" y="36"/>
                </a:cxn>
                <a:cxn ang="0">
                  <a:pos x="283" y="59"/>
                </a:cxn>
                <a:cxn ang="0">
                  <a:pos x="301" y="89"/>
                </a:cxn>
                <a:cxn ang="0">
                  <a:pos x="313" y="122"/>
                </a:cxn>
                <a:cxn ang="0">
                  <a:pos x="317" y="159"/>
                </a:cxn>
                <a:cxn ang="0">
                  <a:pos x="313" y="196"/>
                </a:cxn>
                <a:cxn ang="0">
                  <a:pos x="301" y="229"/>
                </a:cxn>
                <a:cxn ang="0">
                  <a:pos x="283" y="258"/>
                </a:cxn>
                <a:cxn ang="0">
                  <a:pos x="258" y="283"/>
                </a:cxn>
                <a:cxn ang="0">
                  <a:pos x="228" y="301"/>
                </a:cxn>
                <a:cxn ang="0">
                  <a:pos x="195" y="313"/>
                </a:cxn>
                <a:cxn ang="0">
                  <a:pos x="159" y="317"/>
                </a:cxn>
                <a:cxn ang="0">
                  <a:pos x="122" y="313"/>
                </a:cxn>
                <a:cxn ang="0">
                  <a:pos x="89" y="301"/>
                </a:cxn>
                <a:cxn ang="0">
                  <a:pos x="59" y="283"/>
                </a:cxn>
                <a:cxn ang="0">
                  <a:pos x="36" y="258"/>
                </a:cxn>
                <a:cxn ang="0">
                  <a:pos x="16" y="229"/>
                </a:cxn>
                <a:cxn ang="0">
                  <a:pos x="4" y="196"/>
                </a:cxn>
                <a:cxn ang="0">
                  <a:pos x="0" y="159"/>
                </a:cxn>
                <a:cxn ang="0">
                  <a:pos x="4" y="122"/>
                </a:cxn>
                <a:cxn ang="0">
                  <a:pos x="16" y="89"/>
                </a:cxn>
                <a:cxn ang="0">
                  <a:pos x="36" y="59"/>
                </a:cxn>
                <a:cxn ang="0">
                  <a:pos x="59" y="36"/>
                </a:cxn>
                <a:cxn ang="0">
                  <a:pos x="89" y="16"/>
                </a:cxn>
                <a:cxn ang="0">
                  <a:pos x="122" y="4"/>
                </a:cxn>
                <a:cxn ang="0">
                  <a:pos x="159" y="0"/>
                </a:cxn>
              </a:cxnLst>
              <a:rect l="0" t="0" r="r" b="b"/>
              <a:pathLst>
                <a:path w="317" h="317">
                  <a:moveTo>
                    <a:pt x="159" y="23"/>
                  </a:moveTo>
                  <a:lnTo>
                    <a:pt x="128" y="27"/>
                  </a:lnTo>
                  <a:lnTo>
                    <a:pt x="99" y="37"/>
                  </a:lnTo>
                  <a:lnTo>
                    <a:pt x="74" y="54"/>
                  </a:lnTo>
                  <a:lnTo>
                    <a:pt x="54" y="74"/>
                  </a:lnTo>
                  <a:lnTo>
                    <a:pt x="37" y="99"/>
                  </a:lnTo>
                  <a:lnTo>
                    <a:pt x="27" y="128"/>
                  </a:lnTo>
                  <a:lnTo>
                    <a:pt x="23" y="159"/>
                  </a:lnTo>
                  <a:lnTo>
                    <a:pt x="27" y="190"/>
                  </a:lnTo>
                  <a:lnTo>
                    <a:pt x="37" y="218"/>
                  </a:lnTo>
                  <a:lnTo>
                    <a:pt x="54" y="245"/>
                  </a:lnTo>
                  <a:lnTo>
                    <a:pt x="74" y="265"/>
                  </a:lnTo>
                  <a:lnTo>
                    <a:pt x="99" y="282"/>
                  </a:lnTo>
                  <a:lnTo>
                    <a:pt x="128" y="291"/>
                  </a:lnTo>
                  <a:lnTo>
                    <a:pt x="159" y="295"/>
                  </a:lnTo>
                  <a:lnTo>
                    <a:pt x="190" y="291"/>
                  </a:lnTo>
                  <a:lnTo>
                    <a:pt x="218" y="282"/>
                  </a:lnTo>
                  <a:lnTo>
                    <a:pt x="245" y="265"/>
                  </a:lnTo>
                  <a:lnTo>
                    <a:pt x="265" y="245"/>
                  </a:lnTo>
                  <a:lnTo>
                    <a:pt x="282" y="218"/>
                  </a:lnTo>
                  <a:lnTo>
                    <a:pt x="291" y="190"/>
                  </a:lnTo>
                  <a:lnTo>
                    <a:pt x="295" y="159"/>
                  </a:lnTo>
                  <a:lnTo>
                    <a:pt x="291" y="128"/>
                  </a:lnTo>
                  <a:lnTo>
                    <a:pt x="282" y="99"/>
                  </a:lnTo>
                  <a:lnTo>
                    <a:pt x="265" y="74"/>
                  </a:lnTo>
                  <a:lnTo>
                    <a:pt x="245" y="54"/>
                  </a:lnTo>
                  <a:lnTo>
                    <a:pt x="218" y="37"/>
                  </a:lnTo>
                  <a:lnTo>
                    <a:pt x="190" y="27"/>
                  </a:lnTo>
                  <a:lnTo>
                    <a:pt x="159" y="23"/>
                  </a:lnTo>
                  <a:close/>
                  <a:moveTo>
                    <a:pt x="159" y="0"/>
                  </a:moveTo>
                  <a:lnTo>
                    <a:pt x="195" y="4"/>
                  </a:lnTo>
                  <a:lnTo>
                    <a:pt x="228" y="16"/>
                  </a:lnTo>
                  <a:lnTo>
                    <a:pt x="258" y="36"/>
                  </a:lnTo>
                  <a:lnTo>
                    <a:pt x="283" y="59"/>
                  </a:lnTo>
                  <a:lnTo>
                    <a:pt x="301" y="89"/>
                  </a:lnTo>
                  <a:lnTo>
                    <a:pt x="313" y="122"/>
                  </a:lnTo>
                  <a:lnTo>
                    <a:pt x="317" y="159"/>
                  </a:lnTo>
                  <a:lnTo>
                    <a:pt x="313" y="196"/>
                  </a:lnTo>
                  <a:lnTo>
                    <a:pt x="301" y="229"/>
                  </a:lnTo>
                  <a:lnTo>
                    <a:pt x="283" y="258"/>
                  </a:lnTo>
                  <a:lnTo>
                    <a:pt x="258" y="283"/>
                  </a:lnTo>
                  <a:lnTo>
                    <a:pt x="228" y="301"/>
                  </a:lnTo>
                  <a:lnTo>
                    <a:pt x="195" y="313"/>
                  </a:lnTo>
                  <a:lnTo>
                    <a:pt x="159" y="317"/>
                  </a:lnTo>
                  <a:lnTo>
                    <a:pt x="122" y="313"/>
                  </a:lnTo>
                  <a:lnTo>
                    <a:pt x="89" y="301"/>
                  </a:lnTo>
                  <a:lnTo>
                    <a:pt x="59" y="283"/>
                  </a:lnTo>
                  <a:lnTo>
                    <a:pt x="36" y="258"/>
                  </a:lnTo>
                  <a:lnTo>
                    <a:pt x="16" y="229"/>
                  </a:lnTo>
                  <a:lnTo>
                    <a:pt x="4" y="196"/>
                  </a:lnTo>
                  <a:lnTo>
                    <a:pt x="0" y="159"/>
                  </a:lnTo>
                  <a:lnTo>
                    <a:pt x="4" y="122"/>
                  </a:lnTo>
                  <a:lnTo>
                    <a:pt x="16" y="89"/>
                  </a:lnTo>
                  <a:lnTo>
                    <a:pt x="36" y="59"/>
                  </a:lnTo>
                  <a:lnTo>
                    <a:pt x="59" y="36"/>
                  </a:lnTo>
                  <a:lnTo>
                    <a:pt x="89" y="16"/>
                  </a:lnTo>
                  <a:lnTo>
                    <a:pt x="122" y="4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Freeform 65"/>
            <p:cNvSpPr>
              <a:spLocks noEditPoints="1"/>
            </p:cNvSpPr>
            <p:nvPr/>
          </p:nvSpPr>
          <p:spPr bwMode="auto">
            <a:xfrm>
              <a:off x="2154238" y="1901826"/>
              <a:ext cx="95250" cy="188913"/>
            </a:xfrm>
            <a:custGeom>
              <a:avLst/>
              <a:gdLst/>
              <a:ahLst/>
              <a:cxnLst>
                <a:cxn ang="0">
                  <a:pos x="22" y="39"/>
                </a:cxn>
                <a:cxn ang="0">
                  <a:pos x="22" y="197"/>
                </a:cxn>
                <a:cxn ang="0">
                  <a:pos x="95" y="119"/>
                </a:cxn>
                <a:cxn ang="0">
                  <a:pos x="22" y="39"/>
                </a:cxn>
                <a:cxn ang="0">
                  <a:pos x="7" y="0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118" y="111"/>
                </a:cxn>
                <a:cxn ang="0">
                  <a:pos x="121" y="115"/>
                </a:cxn>
                <a:cxn ang="0">
                  <a:pos x="121" y="122"/>
                </a:cxn>
                <a:cxn ang="0">
                  <a:pos x="118" y="126"/>
                </a:cxn>
                <a:cxn ang="0">
                  <a:pos x="19" y="235"/>
                </a:cxn>
                <a:cxn ang="0">
                  <a:pos x="18" y="236"/>
                </a:cxn>
                <a:cxn ang="0">
                  <a:pos x="15" y="237"/>
                </a:cxn>
                <a:cxn ang="0">
                  <a:pos x="14" y="239"/>
                </a:cxn>
                <a:cxn ang="0">
                  <a:pos x="8" y="239"/>
                </a:cxn>
                <a:cxn ang="0">
                  <a:pos x="7" y="237"/>
                </a:cxn>
                <a:cxn ang="0">
                  <a:pos x="4" y="236"/>
                </a:cxn>
                <a:cxn ang="0">
                  <a:pos x="1" y="233"/>
                </a:cxn>
                <a:cxn ang="0">
                  <a:pos x="0" y="230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7" y="0"/>
                </a:cxn>
              </a:cxnLst>
              <a:rect l="0" t="0" r="r" b="b"/>
              <a:pathLst>
                <a:path w="121" h="239">
                  <a:moveTo>
                    <a:pt x="22" y="39"/>
                  </a:moveTo>
                  <a:lnTo>
                    <a:pt x="22" y="197"/>
                  </a:lnTo>
                  <a:lnTo>
                    <a:pt x="95" y="119"/>
                  </a:lnTo>
                  <a:lnTo>
                    <a:pt x="22" y="39"/>
                  </a:lnTo>
                  <a:close/>
                  <a:moveTo>
                    <a:pt x="7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18" y="111"/>
                  </a:lnTo>
                  <a:lnTo>
                    <a:pt x="121" y="115"/>
                  </a:lnTo>
                  <a:lnTo>
                    <a:pt x="121" y="122"/>
                  </a:lnTo>
                  <a:lnTo>
                    <a:pt x="118" y="126"/>
                  </a:lnTo>
                  <a:lnTo>
                    <a:pt x="19" y="235"/>
                  </a:lnTo>
                  <a:lnTo>
                    <a:pt x="18" y="236"/>
                  </a:lnTo>
                  <a:lnTo>
                    <a:pt x="15" y="237"/>
                  </a:lnTo>
                  <a:lnTo>
                    <a:pt x="14" y="239"/>
                  </a:lnTo>
                  <a:lnTo>
                    <a:pt x="8" y="239"/>
                  </a:lnTo>
                  <a:lnTo>
                    <a:pt x="7" y="237"/>
                  </a:lnTo>
                  <a:lnTo>
                    <a:pt x="4" y="236"/>
                  </a:lnTo>
                  <a:lnTo>
                    <a:pt x="1" y="233"/>
                  </a:lnTo>
                  <a:lnTo>
                    <a:pt x="0" y="230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3" name="Freeform 262"/>
          <p:cNvSpPr>
            <a:spLocks/>
          </p:cNvSpPr>
          <p:nvPr/>
        </p:nvSpPr>
        <p:spPr bwMode="auto">
          <a:xfrm>
            <a:off x="4750822" y="3404369"/>
            <a:ext cx="469132" cy="528745"/>
          </a:xfrm>
          <a:custGeom>
            <a:avLst/>
            <a:gdLst/>
            <a:ahLst/>
            <a:cxnLst>
              <a:cxn ang="0">
                <a:pos x="24" y="158"/>
              </a:cxn>
              <a:cxn ang="0">
                <a:pos x="31" y="224"/>
              </a:cxn>
              <a:cxn ang="0">
                <a:pos x="49" y="277"/>
              </a:cxn>
              <a:cxn ang="0">
                <a:pos x="77" y="317"/>
              </a:cxn>
              <a:cxn ang="0">
                <a:pos x="127" y="356"/>
              </a:cxn>
              <a:cxn ang="0">
                <a:pos x="180" y="381"/>
              </a:cxn>
              <a:cxn ang="0">
                <a:pos x="233" y="356"/>
              </a:cxn>
              <a:cxn ang="0">
                <a:pos x="283" y="317"/>
              </a:cxn>
              <a:cxn ang="0">
                <a:pos x="310" y="277"/>
              </a:cxn>
              <a:cxn ang="0">
                <a:pos x="329" y="224"/>
              </a:cxn>
              <a:cxn ang="0">
                <a:pos x="336" y="158"/>
              </a:cxn>
              <a:cxn ang="0">
                <a:pos x="297" y="41"/>
              </a:cxn>
              <a:cxn ang="0">
                <a:pos x="220" y="27"/>
              </a:cxn>
              <a:cxn ang="0">
                <a:pos x="125" y="28"/>
              </a:cxn>
              <a:cxn ang="0">
                <a:pos x="72" y="165"/>
              </a:cxn>
              <a:cxn ang="0">
                <a:pos x="79" y="220"/>
              </a:cxn>
              <a:cxn ang="0">
                <a:pos x="96" y="263"/>
              </a:cxn>
              <a:cxn ang="0">
                <a:pos x="125" y="295"/>
              </a:cxn>
              <a:cxn ang="0">
                <a:pos x="162" y="318"/>
              </a:cxn>
              <a:cxn ang="0">
                <a:pos x="198" y="318"/>
              </a:cxn>
              <a:cxn ang="0">
                <a:pos x="234" y="295"/>
              </a:cxn>
              <a:cxn ang="0">
                <a:pos x="263" y="263"/>
              </a:cxn>
              <a:cxn ang="0">
                <a:pos x="280" y="220"/>
              </a:cxn>
              <a:cxn ang="0">
                <a:pos x="287" y="165"/>
              </a:cxn>
              <a:cxn ang="0">
                <a:pos x="252" y="83"/>
              </a:cxn>
              <a:cxn ang="0">
                <a:pos x="180" y="73"/>
              </a:cxn>
              <a:cxn ang="0">
                <a:pos x="116" y="81"/>
              </a:cxn>
              <a:cxn ang="0">
                <a:pos x="145" y="51"/>
              </a:cxn>
              <a:cxn ang="0">
                <a:pos x="222" y="51"/>
              </a:cxn>
              <a:cxn ang="0">
                <a:pos x="303" y="72"/>
              </a:cxn>
              <a:cxn ang="0">
                <a:pos x="312" y="165"/>
              </a:cxn>
              <a:cxn ang="0">
                <a:pos x="304" y="228"/>
              </a:cxn>
              <a:cxn ang="0">
                <a:pos x="284" y="276"/>
              </a:cxn>
              <a:cxn ang="0">
                <a:pos x="250" y="314"/>
              </a:cxn>
              <a:cxn ang="0">
                <a:pos x="205" y="341"/>
              </a:cxn>
              <a:cxn ang="0">
                <a:pos x="154" y="341"/>
              </a:cxn>
              <a:cxn ang="0">
                <a:pos x="110" y="314"/>
              </a:cxn>
              <a:cxn ang="0">
                <a:pos x="76" y="276"/>
              </a:cxn>
              <a:cxn ang="0">
                <a:pos x="55" y="228"/>
              </a:cxn>
              <a:cxn ang="0">
                <a:pos x="48" y="165"/>
              </a:cxn>
              <a:cxn ang="0">
                <a:pos x="81" y="12"/>
              </a:cxn>
              <a:cxn ang="0">
                <a:pos x="146" y="2"/>
              </a:cxn>
              <a:cxn ang="0">
                <a:pos x="227" y="3"/>
              </a:cxn>
              <a:cxn ang="0">
                <a:pos x="316" y="22"/>
              </a:cxn>
              <a:cxn ang="0">
                <a:pos x="360" y="158"/>
              </a:cxn>
              <a:cxn ang="0">
                <a:pos x="353" y="231"/>
              </a:cxn>
              <a:cxn ang="0">
                <a:pos x="332" y="289"/>
              </a:cxn>
              <a:cxn ang="0">
                <a:pos x="301" y="333"/>
              </a:cxn>
              <a:cxn ang="0">
                <a:pos x="257" y="370"/>
              </a:cxn>
              <a:cxn ang="0">
                <a:pos x="206" y="397"/>
              </a:cxn>
              <a:cxn ang="0">
                <a:pos x="153" y="397"/>
              </a:cxn>
              <a:cxn ang="0">
                <a:pos x="102" y="370"/>
              </a:cxn>
              <a:cxn ang="0">
                <a:pos x="59" y="333"/>
              </a:cxn>
              <a:cxn ang="0">
                <a:pos x="27" y="289"/>
              </a:cxn>
              <a:cxn ang="0">
                <a:pos x="7" y="231"/>
              </a:cxn>
              <a:cxn ang="0">
                <a:pos x="0" y="158"/>
              </a:cxn>
              <a:cxn ang="0">
                <a:pos x="24" y="46"/>
              </a:cxn>
            </a:cxnLst>
            <a:rect l="0" t="0" r="r" b="b"/>
            <a:pathLst>
              <a:path w="360" h="408">
                <a:moveTo>
                  <a:pt x="24" y="46"/>
                </a:moveTo>
                <a:lnTo>
                  <a:pt x="24" y="158"/>
                </a:lnTo>
                <a:lnTo>
                  <a:pt x="25" y="193"/>
                </a:lnTo>
                <a:lnTo>
                  <a:pt x="31" y="224"/>
                </a:lnTo>
                <a:lnTo>
                  <a:pt x="38" y="252"/>
                </a:lnTo>
                <a:lnTo>
                  <a:pt x="49" y="277"/>
                </a:lnTo>
                <a:lnTo>
                  <a:pt x="62" y="298"/>
                </a:lnTo>
                <a:lnTo>
                  <a:pt x="77" y="317"/>
                </a:lnTo>
                <a:lnTo>
                  <a:pt x="100" y="339"/>
                </a:lnTo>
                <a:lnTo>
                  <a:pt x="127" y="356"/>
                </a:lnTo>
                <a:lnTo>
                  <a:pt x="153" y="370"/>
                </a:lnTo>
                <a:lnTo>
                  <a:pt x="180" y="381"/>
                </a:lnTo>
                <a:lnTo>
                  <a:pt x="206" y="370"/>
                </a:lnTo>
                <a:lnTo>
                  <a:pt x="233" y="356"/>
                </a:lnTo>
                <a:lnTo>
                  <a:pt x="260" y="339"/>
                </a:lnTo>
                <a:lnTo>
                  <a:pt x="283" y="317"/>
                </a:lnTo>
                <a:lnTo>
                  <a:pt x="297" y="298"/>
                </a:lnTo>
                <a:lnTo>
                  <a:pt x="310" y="277"/>
                </a:lnTo>
                <a:lnTo>
                  <a:pt x="321" y="252"/>
                </a:lnTo>
                <a:lnTo>
                  <a:pt x="329" y="224"/>
                </a:lnTo>
                <a:lnTo>
                  <a:pt x="335" y="193"/>
                </a:lnTo>
                <a:lnTo>
                  <a:pt x="336" y="158"/>
                </a:lnTo>
                <a:lnTo>
                  <a:pt x="336" y="55"/>
                </a:lnTo>
                <a:lnTo>
                  <a:pt x="297" y="41"/>
                </a:lnTo>
                <a:lnTo>
                  <a:pt x="260" y="32"/>
                </a:lnTo>
                <a:lnTo>
                  <a:pt x="220" y="27"/>
                </a:lnTo>
                <a:lnTo>
                  <a:pt x="180" y="25"/>
                </a:lnTo>
                <a:lnTo>
                  <a:pt x="125" y="28"/>
                </a:lnTo>
                <a:lnTo>
                  <a:pt x="72" y="39"/>
                </a:lnTo>
                <a:lnTo>
                  <a:pt x="72" y="165"/>
                </a:lnTo>
                <a:lnTo>
                  <a:pt x="73" y="195"/>
                </a:lnTo>
                <a:lnTo>
                  <a:pt x="79" y="220"/>
                </a:lnTo>
                <a:lnTo>
                  <a:pt x="87" y="243"/>
                </a:lnTo>
                <a:lnTo>
                  <a:pt x="96" y="263"/>
                </a:lnTo>
                <a:lnTo>
                  <a:pt x="108" y="279"/>
                </a:lnTo>
                <a:lnTo>
                  <a:pt x="125" y="295"/>
                </a:lnTo>
                <a:lnTo>
                  <a:pt x="142" y="308"/>
                </a:lnTo>
                <a:lnTo>
                  <a:pt x="162" y="318"/>
                </a:lnTo>
                <a:lnTo>
                  <a:pt x="180" y="326"/>
                </a:lnTo>
                <a:lnTo>
                  <a:pt x="198" y="318"/>
                </a:lnTo>
                <a:lnTo>
                  <a:pt x="217" y="308"/>
                </a:lnTo>
                <a:lnTo>
                  <a:pt x="234" y="295"/>
                </a:lnTo>
                <a:lnTo>
                  <a:pt x="251" y="279"/>
                </a:lnTo>
                <a:lnTo>
                  <a:pt x="263" y="263"/>
                </a:lnTo>
                <a:lnTo>
                  <a:pt x="273" y="243"/>
                </a:lnTo>
                <a:lnTo>
                  <a:pt x="280" y="220"/>
                </a:lnTo>
                <a:lnTo>
                  <a:pt x="286" y="195"/>
                </a:lnTo>
                <a:lnTo>
                  <a:pt x="287" y="165"/>
                </a:lnTo>
                <a:lnTo>
                  <a:pt x="287" y="92"/>
                </a:lnTo>
                <a:lnTo>
                  <a:pt x="252" y="83"/>
                </a:lnTo>
                <a:lnTo>
                  <a:pt x="216" y="75"/>
                </a:lnTo>
                <a:lnTo>
                  <a:pt x="180" y="73"/>
                </a:lnTo>
                <a:lnTo>
                  <a:pt x="147" y="75"/>
                </a:lnTo>
                <a:lnTo>
                  <a:pt x="116" y="81"/>
                </a:lnTo>
                <a:lnTo>
                  <a:pt x="111" y="57"/>
                </a:lnTo>
                <a:lnTo>
                  <a:pt x="145" y="51"/>
                </a:lnTo>
                <a:lnTo>
                  <a:pt x="180" y="49"/>
                </a:lnTo>
                <a:lnTo>
                  <a:pt x="222" y="51"/>
                </a:lnTo>
                <a:lnTo>
                  <a:pt x="263" y="60"/>
                </a:lnTo>
                <a:lnTo>
                  <a:pt x="303" y="72"/>
                </a:lnTo>
                <a:lnTo>
                  <a:pt x="312" y="74"/>
                </a:lnTo>
                <a:lnTo>
                  <a:pt x="312" y="165"/>
                </a:lnTo>
                <a:lnTo>
                  <a:pt x="309" y="199"/>
                </a:lnTo>
                <a:lnTo>
                  <a:pt x="304" y="228"/>
                </a:lnTo>
                <a:lnTo>
                  <a:pt x="295" y="253"/>
                </a:lnTo>
                <a:lnTo>
                  <a:pt x="284" y="276"/>
                </a:lnTo>
                <a:lnTo>
                  <a:pt x="269" y="295"/>
                </a:lnTo>
                <a:lnTo>
                  <a:pt x="250" y="314"/>
                </a:lnTo>
                <a:lnTo>
                  <a:pt x="228" y="329"/>
                </a:lnTo>
                <a:lnTo>
                  <a:pt x="205" y="341"/>
                </a:lnTo>
                <a:lnTo>
                  <a:pt x="180" y="352"/>
                </a:lnTo>
                <a:lnTo>
                  <a:pt x="154" y="341"/>
                </a:lnTo>
                <a:lnTo>
                  <a:pt x="131" y="329"/>
                </a:lnTo>
                <a:lnTo>
                  <a:pt x="110" y="314"/>
                </a:lnTo>
                <a:lnTo>
                  <a:pt x="90" y="295"/>
                </a:lnTo>
                <a:lnTo>
                  <a:pt x="76" y="276"/>
                </a:lnTo>
                <a:lnTo>
                  <a:pt x="65" y="253"/>
                </a:lnTo>
                <a:lnTo>
                  <a:pt x="55" y="228"/>
                </a:lnTo>
                <a:lnTo>
                  <a:pt x="50" y="199"/>
                </a:lnTo>
                <a:lnTo>
                  <a:pt x="48" y="165"/>
                </a:lnTo>
                <a:lnTo>
                  <a:pt x="48" y="21"/>
                </a:lnTo>
                <a:lnTo>
                  <a:pt x="81" y="12"/>
                </a:lnTo>
                <a:lnTo>
                  <a:pt x="113" y="5"/>
                </a:lnTo>
                <a:lnTo>
                  <a:pt x="146" y="2"/>
                </a:lnTo>
                <a:lnTo>
                  <a:pt x="180" y="0"/>
                </a:lnTo>
                <a:lnTo>
                  <a:pt x="227" y="3"/>
                </a:lnTo>
                <a:lnTo>
                  <a:pt x="272" y="10"/>
                </a:lnTo>
                <a:lnTo>
                  <a:pt x="316" y="22"/>
                </a:lnTo>
                <a:lnTo>
                  <a:pt x="360" y="38"/>
                </a:lnTo>
                <a:lnTo>
                  <a:pt x="360" y="158"/>
                </a:lnTo>
                <a:lnTo>
                  <a:pt x="358" y="196"/>
                </a:lnTo>
                <a:lnTo>
                  <a:pt x="353" y="231"/>
                </a:lnTo>
                <a:lnTo>
                  <a:pt x="343" y="262"/>
                </a:lnTo>
                <a:lnTo>
                  <a:pt x="332" y="289"/>
                </a:lnTo>
                <a:lnTo>
                  <a:pt x="318" y="312"/>
                </a:lnTo>
                <a:lnTo>
                  <a:pt x="301" y="333"/>
                </a:lnTo>
                <a:lnTo>
                  <a:pt x="280" y="354"/>
                </a:lnTo>
                <a:lnTo>
                  <a:pt x="257" y="370"/>
                </a:lnTo>
                <a:lnTo>
                  <a:pt x="233" y="385"/>
                </a:lnTo>
                <a:lnTo>
                  <a:pt x="206" y="397"/>
                </a:lnTo>
                <a:lnTo>
                  <a:pt x="180" y="408"/>
                </a:lnTo>
                <a:lnTo>
                  <a:pt x="153" y="397"/>
                </a:lnTo>
                <a:lnTo>
                  <a:pt x="127" y="385"/>
                </a:lnTo>
                <a:lnTo>
                  <a:pt x="102" y="370"/>
                </a:lnTo>
                <a:lnTo>
                  <a:pt x="79" y="354"/>
                </a:lnTo>
                <a:lnTo>
                  <a:pt x="59" y="333"/>
                </a:lnTo>
                <a:lnTo>
                  <a:pt x="42" y="312"/>
                </a:lnTo>
                <a:lnTo>
                  <a:pt x="27" y="289"/>
                </a:lnTo>
                <a:lnTo>
                  <a:pt x="16" y="262"/>
                </a:lnTo>
                <a:lnTo>
                  <a:pt x="7" y="231"/>
                </a:lnTo>
                <a:lnTo>
                  <a:pt x="2" y="196"/>
                </a:lnTo>
                <a:lnTo>
                  <a:pt x="0" y="158"/>
                </a:lnTo>
                <a:lnTo>
                  <a:pt x="0" y="46"/>
                </a:lnTo>
                <a:lnTo>
                  <a:pt x="24" y="4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Freeform 16"/>
          <p:cNvSpPr>
            <a:spLocks noEditPoints="1"/>
          </p:cNvSpPr>
          <p:nvPr/>
        </p:nvSpPr>
        <p:spPr bwMode="auto">
          <a:xfrm>
            <a:off x="5148073" y="3148813"/>
            <a:ext cx="367305" cy="367305"/>
          </a:xfrm>
          <a:custGeom>
            <a:avLst/>
            <a:gdLst/>
            <a:ahLst/>
            <a:cxnLst>
              <a:cxn ang="0">
                <a:pos x="67" y="284"/>
              </a:cxn>
              <a:cxn ang="0">
                <a:pos x="137" y="325"/>
              </a:cxn>
              <a:cxn ang="0">
                <a:pos x="247" y="267"/>
              </a:cxn>
              <a:cxn ang="0">
                <a:pos x="213" y="325"/>
              </a:cxn>
              <a:cxn ang="0">
                <a:pos x="285" y="283"/>
              </a:cxn>
              <a:cxn ang="0">
                <a:pos x="185" y="256"/>
              </a:cxn>
              <a:cxn ang="0">
                <a:pos x="216" y="283"/>
              </a:cxn>
              <a:cxn ang="0">
                <a:pos x="185" y="256"/>
              </a:cxn>
              <a:cxn ang="0">
                <a:pos x="124" y="263"/>
              </a:cxn>
              <a:cxn ang="0">
                <a:pos x="165" y="327"/>
              </a:cxn>
              <a:cxn ang="0">
                <a:pos x="263" y="217"/>
              </a:cxn>
              <a:cxn ang="0">
                <a:pos x="298" y="268"/>
              </a:cxn>
              <a:cxn ang="0">
                <a:pos x="329" y="186"/>
              </a:cxn>
              <a:cxn ang="0">
                <a:pos x="185" y="236"/>
              </a:cxn>
              <a:cxn ang="0">
                <a:pos x="243" y="214"/>
              </a:cxn>
              <a:cxn ang="0">
                <a:pos x="103" y="186"/>
              </a:cxn>
              <a:cxn ang="0">
                <a:pos x="140" y="238"/>
              </a:cxn>
              <a:cxn ang="0">
                <a:pos x="103" y="186"/>
              </a:cxn>
              <a:cxn ang="0">
                <a:pos x="37" y="244"/>
              </a:cxn>
              <a:cxn ang="0">
                <a:pos x="96" y="249"/>
              </a:cxn>
              <a:cxn ang="0">
                <a:pos x="22" y="186"/>
              </a:cxn>
              <a:cxn ang="0">
                <a:pos x="185" y="115"/>
              </a:cxn>
              <a:cxn ang="0">
                <a:pos x="244" y="134"/>
              </a:cxn>
              <a:cxn ang="0">
                <a:pos x="105" y="134"/>
              </a:cxn>
              <a:cxn ang="0">
                <a:pos x="165" y="115"/>
              </a:cxn>
              <a:cxn ang="0">
                <a:pos x="299" y="83"/>
              </a:cxn>
              <a:cxn ang="0">
                <a:pos x="264" y="131"/>
              </a:cxn>
              <a:cxn ang="0">
                <a:pos x="325" y="142"/>
              </a:cxn>
              <a:cxn ang="0">
                <a:pos x="299" y="83"/>
              </a:cxn>
              <a:cxn ang="0">
                <a:pos x="31" y="121"/>
              </a:cxn>
              <a:cxn ang="0">
                <a:pos x="82" y="164"/>
              </a:cxn>
              <a:cxn ang="0">
                <a:pos x="73" y="93"/>
              </a:cxn>
              <a:cxn ang="0">
                <a:pos x="228" y="43"/>
              </a:cxn>
              <a:cxn ang="0">
                <a:pos x="268" y="75"/>
              </a:cxn>
              <a:cxn ang="0">
                <a:pos x="242" y="36"/>
              </a:cxn>
              <a:cxn ang="0">
                <a:pos x="108" y="36"/>
              </a:cxn>
              <a:cxn ang="0">
                <a:pos x="84" y="75"/>
              </a:cxn>
              <a:cxn ang="0">
                <a:pos x="122" y="43"/>
              </a:cxn>
              <a:cxn ang="0">
                <a:pos x="185" y="94"/>
              </a:cxn>
              <a:cxn ang="0">
                <a:pos x="221" y="69"/>
              </a:cxn>
              <a:cxn ang="0">
                <a:pos x="192" y="30"/>
              </a:cxn>
              <a:cxn ang="0">
                <a:pos x="159" y="30"/>
              </a:cxn>
              <a:cxn ang="0">
                <a:pos x="130" y="69"/>
              </a:cxn>
              <a:cxn ang="0">
                <a:pos x="165" y="94"/>
              </a:cxn>
              <a:cxn ang="0">
                <a:pos x="207" y="3"/>
              </a:cxn>
              <a:cxn ang="0">
                <a:pos x="288" y="41"/>
              </a:cxn>
              <a:cxn ang="0">
                <a:pos x="339" y="114"/>
              </a:cxn>
              <a:cxn ang="0">
                <a:pos x="347" y="207"/>
              </a:cxn>
              <a:cxn ang="0">
                <a:pos x="309" y="288"/>
              </a:cxn>
              <a:cxn ang="0">
                <a:pos x="236" y="340"/>
              </a:cxn>
              <a:cxn ang="0">
                <a:pos x="144" y="347"/>
              </a:cxn>
              <a:cxn ang="0">
                <a:pos x="62" y="310"/>
              </a:cxn>
              <a:cxn ang="0">
                <a:pos x="11" y="236"/>
              </a:cxn>
              <a:cxn ang="0">
                <a:pos x="4" y="144"/>
              </a:cxn>
              <a:cxn ang="0">
                <a:pos x="41" y="63"/>
              </a:cxn>
              <a:cxn ang="0">
                <a:pos x="114" y="10"/>
              </a:cxn>
            </a:cxnLst>
            <a:rect l="0" t="0" r="r" b="b"/>
            <a:pathLst>
              <a:path w="350" h="350">
                <a:moveTo>
                  <a:pt x="104" y="268"/>
                </a:moveTo>
                <a:lnTo>
                  <a:pt x="85" y="276"/>
                </a:lnTo>
                <a:lnTo>
                  <a:pt x="67" y="284"/>
                </a:lnTo>
                <a:lnTo>
                  <a:pt x="87" y="301"/>
                </a:lnTo>
                <a:lnTo>
                  <a:pt x="111" y="315"/>
                </a:lnTo>
                <a:lnTo>
                  <a:pt x="137" y="325"/>
                </a:lnTo>
                <a:lnTo>
                  <a:pt x="118" y="296"/>
                </a:lnTo>
                <a:lnTo>
                  <a:pt x="104" y="268"/>
                </a:lnTo>
                <a:close/>
                <a:moveTo>
                  <a:pt x="247" y="267"/>
                </a:moveTo>
                <a:lnTo>
                  <a:pt x="238" y="286"/>
                </a:lnTo>
                <a:lnTo>
                  <a:pt x="227" y="306"/>
                </a:lnTo>
                <a:lnTo>
                  <a:pt x="213" y="325"/>
                </a:lnTo>
                <a:lnTo>
                  <a:pt x="240" y="315"/>
                </a:lnTo>
                <a:lnTo>
                  <a:pt x="263" y="301"/>
                </a:lnTo>
                <a:lnTo>
                  <a:pt x="285" y="283"/>
                </a:lnTo>
                <a:lnTo>
                  <a:pt x="267" y="275"/>
                </a:lnTo>
                <a:lnTo>
                  <a:pt x="247" y="267"/>
                </a:lnTo>
                <a:close/>
                <a:moveTo>
                  <a:pt x="185" y="256"/>
                </a:moveTo>
                <a:lnTo>
                  <a:pt x="185" y="327"/>
                </a:lnTo>
                <a:lnTo>
                  <a:pt x="202" y="304"/>
                </a:lnTo>
                <a:lnTo>
                  <a:pt x="216" y="283"/>
                </a:lnTo>
                <a:lnTo>
                  <a:pt x="227" y="262"/>
                </a:lnTo>
                <a:lnTo>
                  <a:pt x="207" y="257"/>
                </a:lnTo>
                <a:lnTo>
                  <a:pt x="185" y="256"/>
                </a:lnTo>
                <a:close/>
                <a:moveTo>
                  <a:pt x="165" y="256"/>
                </a:moveTo>
                <a:lnTo>
                  <a:pt x="145" y="258"/>
                </a:lnTo>
                <a:lnTo>
                  <a:pt x="124" y="263"/>
                </a:lnTo>
                <a:lnTo>
                  <a:pt x="135" y="283"/>
                </a:lnTo>
                <a:lnTo>
                  <a:pt x="149" y="304"/>
                </a:lnTo>
                <a:lnTo>
                  <a:pt x="165" y="327"/>
                </a:lnTo>
                <a:lnTo>
                  <a:pt x="165" y="256"/>
                </a:lnTo>
                <a:close/>
                <a:moveTo>
                  <a:pt x="268" y="186"/>
                </a:moveTo>
                <a:lnTo>
                  <a:pt x="263" y="217"/>
                </a:lnTo>
                <a:lnTo>
                  <a:pt x="255" y="249"/>
                </a:lnTo>
                <a:lnTo>
                  <a:pt x="277" y="257"/>
                </a:lnTo>
                <a:lnTo>
                  <a:pt x="298" y="268"/>
                </a:lnTo>
                <a:lnTo>
                  <a:pt x="314" y="244"/>
                </a:lnTo>
                <a:lnTo>
                  <a:pt x="323" y="216"/>
                </a:lnTo>
                <a:lnTo>
                  <a:pt x="329" y="186"/>
                </a:lnTo>
                <a:lnTo>
                  <a:pt x="268" y="186"/>
                </a:lnTo>
                <a:close/>
                <a:moveTo>
                  <a:pt x="185" y="186"/>
                </a:moveTo>
                <a:lnTo>
                  <a:pt x="185" y="236"/>
                </a:lnTo>
                <a:lnTo>
                  <a:pt x="211" y="238"/>
                </a:lnTo>
                <a:lnTo>
                  <a:pt x="235" y="242"/>
                </a:lnTo>
                <a:lnTo>
                  <a:pt x="243" y="214"/>
                </a:lnTo>
                <a:lnTo>
                  <a:pt x="247" y="186"/>
                </a:lnTo>
                <a:lnTo>
                  <a:pt x="185" y="186"/>
                </a:lnTo>
                <a:close/>
                <a:moveTo>
                  <a:pt x="103" y="186"/>
                </a:moveTo>
                <a:lnTo>
                  <a:pt x="107" y="214"/>
                </a:lnTo>
                <a:lnTo>
                  <a:pt x="116" y="244"/>
                </a:lnTo>
                <a:lnTo>
                  <a:pt x="140" y="238"/>
                </a:lnTo>
                <a:lnTo>
                  <a:pt x="165" y="236"/>
                </a:lnTo>
                <a:lnTo>
                  <a:pt x="165" y="186"/>
                </a:lnTo>
                <a:lnTo>
                  <a:pt x="103" y="186"/>
                </a:lnTo>
                <a:close/>
                <a:moveTo>
                  <a:pt x="22" y="186"/>
                </a:moveTo>
                <a:lnTo>
                  <a:pt x="27" y="216"/>
                </a:lnTo>
                <a:lnTo>
                  <a:pt x="37" y="244"/>
                </a:lnTo>
                <a:lnTo>
                  <a:pt x="52" y="268"/>
                </a:lnTo>
                <a:lnTo>
                  <a:pt x="74" y="257"/>
                </a:lnTo>
                <a:lnTo>
                  <a:pt x="96" y="249"/>
                </a:lnTo>
                <a:lnTo>
                  <a:pt x="87" y="217"/>
                </a:lnTo>
                <a:lnTo>
                  <a:pt x="83" y="186"/>
                </a:lnTo>
                <a:lnTo>
                  <a:pt x="22" y="186"/>
                </a:lnTo>
                <a:close/>
                <a:moveTo>
                  <a:pt x="238" y="108"/>
                </a:moveTo>
                <a:lnTo>
                  <a:pt x="213" y="113"/>
                </a:lnTo>
                <a:lnTo>
                  <a:pt x="185" y="115"/>
                </a:lnTo>
                <a:lnTo>
                  <a:pt x="185" y="164"/>
                </a:lnTo>
                <a:lnTo>
                  <a:pt x="247" y="164"/>
                </a:lnTo>
                <a:lnTo>
                  <a:pt x="244" y="134"/>
                </a:lnTo>
                <a:lnTo>
                  <a:pt x="238" y="108"/>
                </a:lnTo>
                <a:close/>
                <a:moveTo>
                  <a:pt x="113" y="107"/>
                </a:moveTo>
                <a:lnTo>
                  <a:pt x="105" y="134"/>
                </a:lnTo>
                <a:lnTo>
                  <a:pt x="102" y="164"/>
                </a:lnTo>
                <a:lnTo>
                  <a:pt x="165" y="164"/>
                </a:lnTo>
                <a:lnTo>
                  <a:pt x="165" y="115"/>
                </a:lnTo>
                <a:lnTo>
                  <a:pt x="139" y="112"/>
                </a:lnTo>
                <a:lnTo>
                  <a:pt x="113" y="107"/>
                </a:lnTo>
                <a:close/>
                <a:moveTo>
                  <a:pt x="299" y="83"/>
                </a:moveTo>
                <a:lnTo>
                  <a:pt x="278" y="93"/>
                </a:lnTo>
                <a:lnTo>
                  <a:pt x="257" y="101"/>
                </a:lnTo>
                <a:lnTo>
                  <a:pt x="264" y="131"/>
                </a:lnTo>
                <a:lnTo>
                  <a:pt x="269" y="164"/>
                </a:lnTo>
                <a:lnTo>
                  <a:pt x="329" y="164"/>
                </a:lnTo>
                <a:lnTo>
                  <a:pt x="325" y="142"/>
                </a:lnTo>
                <a:lnTo>
                  <a:pt x="319" y="121"/>
                </a:lnTo>
                <a:lnTo>
                  <a:pt x="310" y="101"/>
                </a:lnTo>
                <a:lnTo>
                  <a:pt x="299" y="83"/>
                </a:lnTo>
                <a:close/>
                <a:moveTo>
                  <a:pt x="52" y="83"/>
                </a:moveTo>
                <a:lnTo>
                  <a:pt x="40" y="101"/>
                </a:lnTo>
                <a:lnTo>
                  <a:pt x="31" y="121"/>
                </a:lnTo>
                <a:lnTo>
                  <a:pt x="25" y="142"/>
                </a:lnTo>
                <a:lnTo>
                  <a:pt x="22" y="164"/>
                </a:lnTo>
                <a:lnTo>
                  <a:pt x="82" y="164"/>
                </a:lnTo>
                <a:lnTo>
                  <a:pt x="86" y="131"/>
                </a:lnTo>
                <a:lnTo>
                  <a:pt x="93" y="101"/>
                </a:lnTo>
                <a:lnTo>
                  <a:pt x="73" y="93"/>
                </a:lnTo>
                <a:lnTo>
                  <a:pt x="52" y="83"/>
                </a:lnTo>
                <a:close/>
                <a:moveTo>
                  <a:pt x="217" y="28"/>
                </a:moveTo>
                <a:lnTo>
                  <a:pt x="228" y="43"/>
                </a:lnTo>
                <a:lnTo>
                  <a:pt x="239" y="61"/>
                </a:lnTo>
                <a:lnTo>
                  <a:pt x="249" y="82"/>
                </a:lnTo>
                <a:lnTo>
                  <a:pt x="268" y="75"/>
                </a:lnTo>
                <a:lnTo>
                  <a:pt x="284" y="67"/>
                </a:lnTo>
                <a:lnTo>
                  <a:pt x="264" y="50"/>
                </a:lnTo>
                <a:lnTo>
                  <a:pt x="242" y="36"/>
                </a:lnTo>
                <a:lnTo>
                  <a:pt x="217" y="28"/>
                </a:lnTo>
                <a:close/>
                <a:moveTo>
                  <a:pt x="133" y="28"/>
                </a:moveTo>
                <a:lnTo>
                  <a:pt x="108" y="36"/>
                </a:lnTo>
                <a:lnTo>
                  <a:pt x="86" y="49"/>
                </a:lnTo>
                <a:lnTo>
                  <a:pt x="66" y="66"/>
                </a:lnTo>
                <a:lnTo>
                  <a:pt x="84" y="75"/>
                </a:lnTo>
                <a:lnTo>
                  <a:pt x="101" y="81"/>
                </a:lnTo>
                <a:lnTo>
                  <a:pt x="112" y="60"/>
                </a:lnTo>
                <a:lnTo>
                  <a:pt x="122" y="43"/>
                </a:lnTo>
                <a:lnTo>
                  <a:pt x="133" y="28"/>
                </a:lnTo>
                <a:close/>
                <a:moveTo>
                  <a:pt x="185" y="22"/>
                </a:moveTo>
                <a:lnTo>
                  <a:pt x="185" y="94"/>
                </a:lnTo>
                <a:lnTo>
                  <a:pt x="209" y="92"/>
                </a:lnTo>
                <a:lnTo>
                  <a:pt x="230" y="87"/>
                </a:lnTo>
                <a:lnTo>
                  <a:pt x="221" y="69"/>
                </a:lnTo>
                <a:lnTo>
                  <a:pt x="211" y="53"/>
                </a:lnTo>
                <a:lnTo>
                  <a:pt x="201" y="39"/>
                </a:lnTo>
                <a:lnTo>
                  <a:pt x="192" y="30"/>
                </a:lnTo>
                <a:lnTo>
                  <a:pt x="185" y="22"/>
                </a:lnTo>
                <a:close/>
                <a:moveTo>
                  <a:pt x="165" y="22"/>
                </a:moveTo>
                <a:lnTo>
                  <a:pt x="159" y="30"/>
                </a:lnTo>
                <a:lnTo>
                  <a:pt x="149" y="39"/>
                </a:lnTo>
                <a:lnTo>
                  <a:pt x="139" y="53"/>
                </a:lnTo>
                <a:lnTo>
                  <a:pt x="130" y="69"/>
                </a:lnTo>
                <a:lnTo>
                  <a:pt x="120" y="87"/>
                </a:lnTo>
                <a:lnTo>
                  <a:pt x="143" y="92"/>
                </a:lnTo>
                <a:lnTo>
                  <a:pt x="165" y="94"/>
                </a:lnTo>
                <a:lnTo>
                  <a:pt x="165" y="22"/>
                </a:lnTo>
                <a:close/>
                <a:moveTo>
                  <a:pt x="175" y="0"/>
                </a:moveTo>
                <a:lnTo>
                  <a:pt x="207" y="3"/>
                </a:lnTo>
                <a:lnTo>
                  <a:pt x="236" y="10"/>
                </a:lnTo>
                <a:lnTo>
                  <a:pt x="263" y="24"/>
                </a:lnTo>
                <a:lnTo>
                  <a:pt x="288" y="41"/>
                </a:lnTo>
                <a:lnTo>
                  <a:pt x="309" y="63"/>
                </a:lnTo>
                <a:lnTo>
                  <a:pt x="326" y="86"/>
                </a:lnTo>
                <a:lnTo>
                  <a:pt x="339" y="114"/>
                </a:lnTo>
                <a:lnTo>
                  <a:pt x="347" y="144"/>
                </a:lnTo>
                <a:lnTo>
                  <a:pt x="350" y="175"/>
                </a:lnTo>
                <a:lnTo>
                  <a:pt x="347" y="207"/>
                </a:lnTo>
                <a:lnTo>
                  <a:pt x="339" y="236"/>
                </a:lnTo>
                <a:lnTo>
                  <a:pt x="326" y="264"/>
                </a:lnTo>
                <a:lnTo>
                  <a:pt x="309" y="288"/>
                </a:lnTo>
                <a:lnTo>
                  <a:pt x="288" y="310"/>
                </a:lnTo>
                <a:lnTo>
                  <a:pt x="263" y="327"/>
                </a:lnTo>
                <a:lnTo>
                  <a:pt x="236" y="340"/>
                </a:lnTo>
                <a:lnTo>
                  <a:pt x="207" y="347"/>
                </a:lnTo>
                <a:lnTo>
                  <a:pt x="175" y="350"/>
                </a:lnTo>
                <a:lnTo>
                  <a:pt x="144" y="347"/>
                </a:lnTo>
                <a:lnTo>
                  <a:pt x="114" y="340"/>
                </a:lnTo>
                <a:lnTo>
                  <a:pt x="87" y="327"/>
                </a:lnTo>
                <a:lnTo>
                  <a:pt x="62" y="310"/>
                </a:lnTo>
                <a:lnTo>
                  <a:pt x="41" y="288"/>
                </a:lnTo>
                <a:lnTo>
                  <a:pt x="24" y="264"/>
                </a:lnTo>
                <a:lnTo>
                  <a:pt x="11" y="236"/>
                </a:lnTo>
                <a:lnTo>
                  <a:pt x="4" y="207"/>
                </a:lnTo>
                <a:lnTo>
                  <a:pt x="0" y="175"/>
                </a:lnTo>
                <a:lnTo>
                  <a:pt x="4" y="144"/>
                </a:lnTo>
                <a:lnTo>
                  <a:pt x="11" y="114"/>
                </a:lnTo>
                <a:lnTo>
                  <a:pt x="24" y="86"/>
                </a:lnTo>
                <a:lnTo>
                  <a:pt x="41" y="63"/>
                </a:lnTo>
                <a:lnTo>
                  <a:pt x="62" y="41"/>
                </a:lnTo>
                <a:lnTo>
                  <a:pt x="87" y="24"/>
                </a:lnTo>
                <a:lnTo>
                  <a:pt x="114" y="10"/>
                </a:lnTo>
                <a:lnTo>
                  <a:pt x="144" y="3"/>
                </a:ln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1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 rot="19727091">
            <a:off x="4886277" y="4113792"/>
            <a:ext cx="1200374" cy="1482065"/>
          </a:xfrm>
          <a:prstGeom prst="rect">
            <a:avLst/>
          </a:prstGeom>
          <a:gradFill>
            <a:gsLst>
              <a:gs pos="0">
                <a:srgbClr val="0073AC">
                  <a:alpha val="24000"/>
                </a:srgbClr>
              </a:gs>
              <a:gs pos="100000">
                <a:srgbClr val="0073A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9727091">
            <a:off x="5972627" y="4842213"/>
            <a:ext cx="1200374" cy="1482065"/>
          </a:xfrm>
          <a:prstGeom prst="rect">
            <a:avLst/>
          </a:prstGeom>
          <a:gradFill>
            <a:gsLst>
              <a:gs pos="0">
                <a:srgbClr val="0073AC">
                  <a:alpha val="24000"/>
                </a:srgbClr>
              </a:gs>
              <a:gs pos="100000">
                <a:srgbClr val="0073A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27091">
            <a:off x="5257244" y="2835326"/>
            <a:ext cx="1200374" cy="1482065"/>
          </a:xfrm>
          <a:prstGeom prst="rect">
            <a:avLst/>
          </a:prstGeom>
          <a:gradFill>
            <a:gsLst>
              <a:gs pos="0">
                <a:srgbClr val="0073AC">
                  <a:alpha val="24000"/>
                </a:srgbClr>
              </a:gs>
              <a:gs pos="100000">
                <a:srgbClr val="0073A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19727091">
            <a:off x="6632039" y="2835326"/>
            <a:ext cx="1200374" cy="1482065"/>
          </a:xfrm>
          <a:prstGeom prst="rect">
            <a:avLst/>
          </a:prstGeom>
          <a:gradFill>
            <a:gsLst>
              <a:gs pos="0">
                <a:srgbClr val="0073AC">
                  <a:alpha val="24000"/>
                </a:srgbClr>
              </a:gs>
              <a:gs pos="100000">
                <a:srgbClr val="0073A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9727091">
            <a:off x="7109223" y="4121139"/>
            <a:ext cx="1172020" cy="1482065"/>
          </a:xfrm>
          <a:prstGeom prst="rect">
            <a:avLst/>
          </a:prstGeom>
          <a:gradFill>
            <a:gsLst>
              <a:gs pos="0">
                <a:srgbClr val="0073AC">
                  <a:alpha val="24000"/>
                </a:srgbClr>
              </a:gs>
              <a:gs pos="100000">
                <a:srgbClr val="0073AC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 flipH="1">
            <a:off x="4292601" y="3352200"/>
            <a:ext cx="1337582" cy="1187375"/>
          </a:xfrm>
          <a:prstGeom prst="hexagon">
            <a:avLst/>
          </a:prstGeom>
          <a:gradFill flip="none" rotWithShape="1">
            <a:gsLst>
              <a:gs pos="0">
                <a:srgbClr val="005370"/>
              </a:gs>
              <a:gs pos="57000">
                <a:srgbClr val="28A09D">
                  <a:shade val="67500"/>
                  <a:satMod val="115000"/>
                </a:srgbClr>
              </a:gs>
              <a:gs pos="100000">
                <a:srgbClr val="28A09D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/>
          <p:cNvSpPr/>
          <p:nvPr/>
        </p:nvSpPr>
        <p:spPr>
          <a:xfrm flipH="1">
            <a:off x="5375791" y="4079297"/>
            <a:ext cx="1337582" cy="1187375"/>
          </a:xfrm>
          <a:prstGeom prst="hexagon">
            <a:avLst/>
          </a:prstGeom>
          <a:gradFill flip="none" rotWithShape="1">
            <a:gsLst>
              <a:gs pos="0">
                <a:srgbClr val="B7CB55">
                  <a:shade val="30000"/>
                  <a:satMod val="115000"/>
                </a:srgbClr>
              </a:gs>
              <a:gs pos="50000">
                <a:srgbClr val="B7CB55">
                  <a:shade val="67500"/>
                  <a:satMod val="115000"/>
                </a:srgbClr>
              </a:gs>
              <a:gs pos="100000">
                <a:srgbClr val="B7CB55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/>
            <a:endParaRPr lang="ru-RU"/>
          </a:p>
        </p:txBody>
      </p:sp>
      <p:sp>
        <p:nvSpPr>
          <p:cNvPr id="31" name="Шестиугольник 30"/>
          <p:cNvSpPr/>
          <p:nvPr/>
        </p:nvSpPr>
        <p:spPr>
          <a:xfrm flipH="1">
            <a:off x="6492910" y="3352200"/>
            <a:ext cx="1337582" cy="1187375"/>
          </a:xfrm>
          <a:prstGeom prst="hexagon">
            <a:avLst/>
          </a:prstGeom>
          <a:gradFill flip="none" rotWithShape="1">
            <a:gsLst>
              <a:gs pos="0">
                <a:srgbClr val="208465"/>
              </a:gs>
              <a:gs pos="100000">
                <a:srgbClr val="54CC9E"/>
              </a:gs>
            </a:gsLst>
            <a:lin ang="16200000" scaled="1"/>
            <a:tileRect/>
          </a:gra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 flipH="1">
            <a:off x="6051390" y="2089679"/>
            <a:ext cx="1337582" cy="1187375"/>
          </a:xfrm>
          <a:prstGeom prst="hexagon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7030A0"/>
              </a:gs>
            </a:gsLst>
            <a:lin ang="5400000" scaled="0"/>
            <a:tileRect/>
          </a:gra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78851">
              <a:defRPr/>
            </a:pPr>
            <a:endParaRPr lang="ru-RU"/>
          </a:p>
        </p:txBody>
      </p:sp>
      <p:sp>
        <p:nvSpPr>
          <p:cNvPr id="33" name="Шестиугольник 32"/>
          <p:cNvSpPr/>
          <p:nvPr/>
        </p:nvSpPr>
        <p:spPr>
          <a:xfrm flipH="1">
            <a:off x="4677945" y="2081212"/>
            <a:ext cx="1337582" cy="1187375"/>
          </a:xfrm>
          <a:prstGeom prst="hexagon">
            <a:avLst/>
          </a:prstGeom>
          <a:gradFill flip="none" rotWithShape="1">
            <a:gsLst>
              <a:gs pos="0">
                <a:srgbClr val="08A5C4">
                  <a:shade val="30000"/>
                  <a:satMod val="115000"/>
                </a:srgbClr>
              </a:gs>
              <a:gs pos="57000">
                <a:srgbClr val="08A5C4"/>
              </a:gs>
              <a:gs pos="100000">
                <a:srgbClr val="08A5C4">
                  <a:shade val="100000"/>
                  <a:satMod val="115000"/>
                </a:srgbClr>
              </a:gs>
            </a:gsLst>
            <a:lin ang="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08487" y="129024"/>
            <a:ext cx="11729959" cy="78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МЕДИЦИНСКИЕ 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060742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360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user\Pictures\Шаблон для презентации\ИКОНКИ\21_набор иконок - БЕЛЫЙ\257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  <a:grayscl/>
          </a:blip>
          <a:srcRect/>
          <a:stretch>
            <a:fillRect/>
          </a:stretch>
        </p:blipFill>
        <p:spPr bwMode="auto">
          <a:xfrm>
            <a:off x="6815607" y="3646332"/>
            <a:ext cx="692187" cy="646068"/>
          </a:xfrm>
          <a:prstGeom prst="rect">
            <a:avLst/>
          </a:prstGeom>
          <a:noFill/>
          <a:effectLst/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4086211" y="5466680"/>
            <a:ext cx="4043354" cy="59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Ведут паспорт своего лечебного учреждения в электронном виде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7707356" y="2144944"/>
            <a:ext cx="2286016" cy="84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Сводные и аналитические 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001099" y="3945887"/>
            <a:ext cx="3116924" cy="84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Передают информацию о пролеченных пациентах и оказанных услугах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1628698" y="2144944"/>
            <a:ext cx="2960427" cy="84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Получают информацию и рассчитанных суммах  за оказанную помощь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8129565" y="3606732"/>
            <a:ext cx="2000264" cy="84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4" tIns="52457" rIns="104914" bIns="52457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 медицинских работников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2" descr="E:\Tanya\WORK WORK\КОНФЕРЕНЦИИ\К партнерской 2013\Шаблон презентации 2013\иконушки\21_набор иконок - БЕЛЫЙ\305.pn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100000"/>
          </a:blip>
          <a:srcRect/>
          <a:stretch>
            <a:fillRect/>
          </a:stretch>
        </p:blipFill>
        <p:spPr bwMode="auto">
          <a:xfrm>
            <a:off x="6474594" y="2410402"/>
            <a:ext cx="571504" cy="571504"/>
          </a:xfrm>
          <a:prstGeom prst="rect">
            <a:avLst/>
          </a:prstGeom>
          <a:noFill/>
          <a:effectLst/>
        </p:spPr>
      </p:pic>
      <p:pic>
        <p:nvPicPr>
          <p:cNvPr id="23" name="Picture 3" descr="E:\Tanya\WORK WORK\КОНФЕРЕНЦИИ\К партнерской 2013\Шаблон презентации 2013\иконушки\21_набор иконок - БЕЛЫЙ\324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  <a:grayscl/>
          </a:blip>
          <a:srcRect/>
          <a:stretch>
            <a:fillRect/>
          </a:stretch>
        </p:blipFill>
        <p:spPr bwMode="auto">
          <a:xfrm>
            <a:off x="5761918" y="4403870"/>
            <a:ext cx="599257" cy="599257"/>
          </a:xfrm>
          <a:prstGeom prst="rect">
            <a:avLst/>
          </a:prstGeom>
          <a:noFill/>
          <a:effectLst/>
        </p:spPr>
      </p:pic>
      <p:pic>
        <p:nvPicPr>
          <p:cNvPr id="24" name="Picture 4" descr="E:\Tanya\WORK WORK\КОНФЕРЕНЦИИ\К партнерской 2013\Шаблон презентации 2013\иконушки\21_набор иконок - БЕЛЫЙ\328.png"/>
          <p:cNvPicPr>
            <a:picLocks noChangeAspect="1" noChangeArrowheads="1"/>
          </p:cNvPicPr>
          <p:nvPr/>
        </p:nvPicPr>
        <p:blipFill>
          <a:blip r:embed="rId6" cstate="print">
            <a:grayscl/>
            <a:lum bright="100000"/>
          </a:blip>
          <a:srcRect/>
          <a:stretch>
            <a:fillRect/>
          </a:stretch>
        </p:blipFill>
        <p:spPr bwMode="auto">
          <a:xfrm>
            <a:off x="4732256" y="3679589"/>
            <a:ext cx="588146" cy="588146"/>
          </a:xfrm>
          <a:prstGeom prst="rect">
            <a:avLst/>
          </a:prstGeom>
          <a:noFill/>
          <a:effectLst/>
        </p:spPr>
      </p:pic>
      <p:pic>
        <p:nvPicPr>
          <p:cNvPr id="25" name="Picture 5" descr="E:\Tanya\WORK WORK\КОНФЕРЕНЦИИ\К партнерской 2013\Шаблон презентации 2013\иконушки\21_набор иконок - БЕЛЫЙ\96.png"/>
          <p:cNvPicPr>
            <a:picLocks noChangeAspect="1" noChangeArrowheads="1"/>
          </p:cNvPicPr>
          <p:nvPr/>
        </p:nvPicPr>
        <p:blipFill>
          <a:blip r:embed="rId7" cstate="print">
            <a:lum bright="100000"/>
            <a:grayscl/>
          </a:blip>
          <a:srcRect/>
          <a:stretch>
            <a:fillRect/>
          </a:stretch>
        </p:blipFill>
        <p:spPr bwMode="auto">
          <a:xfrm>
            <a:off x="5087311" y="2425095"/>
            <a:ext cx="542872" cy="542872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4469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741</Words>
  <Application>Microsoft Office PowerPoint</Application>
  <PresentationFormat>Произвольный</PresentationFormat>
  <Paragraphs>178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СЕГМЕНТ ЕДИНОГО РЕГИСТРА ЗАСТРАХОВАННЫХ ЛИЦ</vt:lpstr>
      <vt:lpstr>ПЕРСОНИФИЦИРОВАННЫЙ УЧЕТ МЕДИЦИНСКОЙ ПОМОЩИ (ТП ОМС)</vt:lpstr>
      <vt:lpstr>МЕЖТЕРРИТОРИАЛЬНЫЕ РАСЧЕТЫ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Единая классификация Объектов общего имущества и конструктивных элементов</dc:title>
  <dc:creator>Дмитрий</dc:creator>
  <cp:lastModifiedBy>Алиса Гарифуллина</cp:lastModifiedBy>
  <cp:revision>491</cp:revision>
  <dcterms:created xsi:type="dcterms:W3CDTF">2013-11-18T03:33:15Z</dcterms:created>
  <dcterms:modified xsi:type="dcterms:W3CDTF">2015-02-25T11:09:19Z</dcterms:modified>
</cp:coreProperties>
</file>